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handoutMasterIdLst>
    <p:handoutMasterId r:id="rId30"/>
  </p:handoutMasterIdLst>
  <p:sldIdLst>
    <p:sldId id="317" r:id="rId2"/>
    <p:sldId id="303" r:id="rId3"/>
    <p:sldId id="283" r:id="rId4"/>
    <p:sldId id="284" r:id="rId5"/>
    <p:sldId id="287" r:id="rId6"/>
    <p:sldId id="319" r:id="rId7"/>
    <p:sldId id="320" r:id="rId8"/>
    <p:sldId id="321" r:id="rId9"/>
    <p:sldId id="322" r:id="rId10"/>
    <p:sldId id="263" r:id="rId11"/>
    <p:sldId id="264" r:id="rId12"/>
    <p:sldId id="265" r:id="rId13"/>
    <p:sldId id="325" r:id="rId14"/>
    <p:sldId id="326" r:id="rId15"/>
    <p:sldId id="270" r:id="rId16"/>
    <p:sldId id="259" r:id="rId17"/>
    <p:sldId id="324" r:id="rId18"/>
    <p:sldId id="257" r:id="rId19"/>
    <p:sldId id="274" r:id="rId20"/>
    <p:sldId id="276" r:id="rId21"/>
    <p:sldId id="262" r:id="rId22"/>
    <p:sldId id="282" r:id="rId23"/>
    <p:sldId id="279" r:id="rId24"/>
    <p:sldId id="281" r:id="rId25"/>
    <p:sldId id="297" r:id="rId26"/>
    <p:sldId id="309"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6369" autoAdjust="0"/>
  </p:normalViewPr>
  <p:slideViewPr>
    <p:cSldViewPr>
      <p:cViewPr varScale="1">
        <p:scale>
          <a:sx n="98" d="100"/>
          <a:sy n="98" d="100"/>
        </p:scale>
        <p:origin x="197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86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in, David" userId="77ccea91-66bf-4d71-b55a-a021a7d56544" providerId="ADAL" clId="{D7E838EC-2B8B-4EFB-AA34-04C3298F5E0C}"/>
    <pc:docChg chg="modSld">
      <pc:chgData name="Chin, David" userId="77ccea91-66bf-4d71-b55a-a021a7d56544" providerId="ADAL" clId="{D7E838EC-2B8B-4EFB-AA34-04C3298F5E0C}" dt="2022-11-07T16:22:09.315" v="730"/>
      <pc:docMkLst>
        <pc:docMk/>
      </pc:docMkLst>
      <pc:sldChg chg="modSp mod">
        <pc:chgData name="Chin, David" userId="77ccea91-66bf-4d71-b55a-a021a7d56544" providerId="ADAL" clId="{D7E838EC-2B8B-4EFB-AA34-04C3298F5E0C}" dt="2022-11-07T16:14:10.111" v="396" actId="962"/>
        <pc:sldMkLst>
          <pc:docMk/>
          <pc:sldMk cId="0" sldId="262"/>
        </pc:sldMkLst>
        <pc:spChg chg="mod">
          <ac:chgData name="Chin, David" userId="77ccea91-66bf-4d71-b55a-a021a7d56544" providerId="ADAL" clId="{D7E838EC-2B8B-4EFB-AA34-04C3298F5E0C}" dt="2022-11-07T16:14:10.111" v="396" actId="962"/>
          <ac:spMkLst>
            <pc:docMk/>
            <pc:sldMk cId="0" sldId="262"/>
            <ac:spMk id="58373" creationId="{00000000-0000-0000-0000-000000000000}"/>
          </ac:spMkLst>
        </pc:spChg>
        <pc:picChg chg="mod">
          <ac:chgData name="Chin, David" userId="77ccea91-66bf-4d71-b55a-a021a7d56544" providerId="ADAL" clId="{D7E838EC-2B8B-4EFB-AA34-04C3298F5E0C}" dt="2022-11-07T16:13:44.874" v="395" actId="962"/>
          <ac:picMkLst>
            <pc:docMk/>
            <pc:sldMk cId="0" sldId="262"/>
            <ac:picMk id="30722" creationId="{00000000-0000-0000-0000-000000000000}"/>
          </ac:picMkLst>
        </pc:picChg>
      </pc:sldChg>
      <pc:sldChg chg="modSp mod">
        <pc:chgData name="Chin, David" userId="77ccea91-66bf-4d71-b55a-a021a7d56544" providerId="ADAL" clId="{D7E838EC-2B8B-4EFB-AA34-04C3298F5E0C}" dt="2022-11-07T16:19:55.715" v="720" actId="962"/>
        <pc:sldMkLst>
          <pc:docMk/>
          <pc:sldMk cId="0" sldId="274"/>
        </pc:sldMkLst>
        <pc:picChg chg="mod">
          <ac:chgData name="Chin, David" userId="77ccea91-66bf-4d71-b55a-a021a7d56544" providerId="ADAL" clId="{D7E838EC-2B8B-4EFB-AA34-04C3298F5E0C}" dt="2022-11-07T16:19:55.715" v="720" actId="962"/>
          <ac:picMkLst>
            <pc:docMk/>
            <pc:sldMk cId="0" sldId="274"/>
            <ac:picMk id="44036" creationId="{00000000-0000-0000-0000-000000000000}"/>
          </ac:picMkLst>
        </pc:picChg>
      </pc:sldChg>
      <pc:sldChg chg="modSp mod">
        <pc:chgData name="Chin, David" userId="77ccea91-66bf-4d71-b55a-a021a7d56544" providerId="ADAL" clId="{D7E838EC-2B8B-4EFB-AA34-04C3298F5E0C}" dt="2022-11-07T16:17:48.508" v="608" actId="962"/>
        <pc:sldMkLst>
          <pc:docMk/>
          <pc:sldMk cId="0" sldId="279"/>
        </pc:sldMkLst>
        <pc:picChg chg="mod">
          <ac:chgData name="Chin, David" userId="77ccea91-66bf-4d71-b55a-a021a7d56544" providerId="ADAL" clId="{D7E838EC-2B8B-4EFB-AA34-04C3298F5E0C}" dt="2022-11-07T16:17:48.508" v="608" actId="962"/>
          <ac:picMkLst>
            <pc:docMk/>
            <pc:sldMk cId="0" sldId="279"/>
            <ac:picMk id="28674" creationId="{00000000-0000-0000-0000-000000000000}"/>
          </ac:picMkLst>
        </pc:picChg>
      </pc:sldChg>
      <pc:sldChg chg="modSp mod">
        <pc:chgData name="Chin, David" userId="77ccea91-66bf-4d71-b55a-a021a7d56544" providerId="ADAL" clId="{D7E838EC-2B8B-4EFB-AA34-04C3298F5E0C}" dt="2022-11-07T16:19:20.201" v="716" actId="962"/>
        <pc:sldMkLst>
          <pc:docMk/>
          <pc:sldMk cId="0" sldId="281"/>
        </pc:sldMkLst>
        <pc:picChg chg="mod">
          <ac:chgData name="Chin, David" userId="77ccea91-66bf-4d71-b55a-a021a7d56544" providerId="ADAL" clId="{D7E838EC-2B8B-4EFB-AA34-04C3298F5E0C}" dt="2022-11-07T16:19:20.201" v="716" actId="962"/>
          <ac:picMkLst>
            <pc:docMk/>
            <pc:sldMk cId="0" sldId="281"/>
            <ac:picMk id="6" creationId="{00000000-0000-0000-0000-000000000000}"/>
          </ac:picMkLst>
        </pc:picChg>
      </pc:sldChg>
      <pc:sldChg chg="modSp mod">
        <pc:chgData name="Chin, David" userId="77ccea91-66bf-4d71-b55a-a021a7d56544" providerId="ADAL" clId="{D7E838EC-2B8B-4EFB-AA34-04C3298F5E0C}" dt="2022-11-07T16:16:57.384" v="554" actId="962"/>
        <pc:sldMkLst>
          <pc:docMk/>
          <pc:sldMk cId="0" sldId="282"/>
        </pc:sldMkLst>
        <pc:picChg chg="mod">
          <ac:chgData name="Chin, David" userId="77ccea91-66bf-4d71-b55a-a021a7d56544" providerId="ADAL" clId="{D7E838EC-2B8B-4EFB-AA34-04C3298F5E0C}" dt="2022-11-07T16:16:57.384" v="554" actId="962"/>
          <ac:picMkLst>
            <pc:docMk/>
            <pc:sldMk cId="0" sldId="282"/>
            <ac:picMk id="1026" creationId="{00000000-0000-0000-0000-000000000000}"/>
          </ac:picMkLst>
        </pc:picChg>
      </pc:sldChg>
      <pc:sldChg chg="modSp mod">
        <pc:chgData name="Chin, David" userId="77ccea91-66bf-4d71-b55a-a021a7d56544" providerId="ADAL" clId="{D7E838EC-2B8B-4EFB-AA34-04C3298F5E0C}" dt="2022-11-07T16:09:50.911" v="1" actId="962"/>
        <pc:sldMkLst>
          <pc:docMk/>
          <pc:sldMk cId="0" sldId="284"/>
        </pc:sldMkLst>
        <pc:graphicFrameChg chg="mod">
          <ac:chgData name="Chin, David" userId="77ccea91-66bf-4d71-b55a-a021a7d56544" providerId="ADAL" clId="{D7E838EC-2B8B-4EFB-AA34-04C3298F5E0C}" dt="2022-11-07T16:09:50.911" v="1" actId="962"/>
          <ac:graphicFrameMkLst>
            <pc:docMk/>
            <pc:sldMk cId="0" sldId="284"/>
            <ac:graphicFrameMk id="86021" creationId="{4CBDB013-3EEE-FEDF-3862-3AE87D5E67E7}"/>
          </ac:graphicFrameMkLst>
        </pc:graphicFrameChg>
      </pc:sldChg>
      <pc:sldChg chg="addSp modSp mod">
        <pc:chgData name="Chin, David" userId="77ccea91-66bf-4d71-b55a-a021a7d56544" providerId="ADAL" clId="{D7E838EC-2B8B-4EFB-AA34-04C3298F5E0C}" dt="2022-11-07T16:22:09.315" v="730"/>
        <pc:sldMkLst>
          <pc:docMk/>
          <pc:sldMk cId="0" sldId="286"/>
        </pc:sldMkLst>
        <pc:spChg chg="add mod">
          <ac:chgData name="Chin, David" userId="77ccea91-66bf-4d71-b55a-a021a7d56544" providerId="ADAL" clId="{D7E838EC-2B8B-4EFB-AA34-04C3298F5E0C}" dt="2022-11-07T16:22:09.315" v="730"/>
          <ac:spMkLst>
            <pc:docMk/>
            <pc:sldMk cId="0" sldId="286"/>
            <ac:spMk id="2" creationId="{0D1291A9-2ECF-420F-AE6E-F7994D7B4B99}"/>
          </ac:spMkLst>
        </pc:spChg>
      </pc:sldChg>
      <pc:sldChg chg="addSp delSp modSp mod">
        <pc:chgData name="Chin, David" userId="77ccea91-66bf-4d71-b55a-a021a7d56544" providerId="ADAL" clId="{D7E838EC-2B8B-4EFB-AA34-04C3298F5E0C}" dt="2022-11-07T16:21:55.043" v="729" actId="962"/>
        <pc:sldMkLst>
          <pc:docMk/>
          <pc:sldMk cId="21069622" sldId="309"/>
        </pc:sldMkLst>
        <pc:spChg chg="add del mod">
          <ac:chgData name="Chin, David" userId="77ccea91-66bf-4d71-b55a-a021a7d56544" providerId="ADAL" clId="{D7E838EC-2B8B-4EFB-AA34-04C3298F5E0C}" dt="2022-11-07T16:20:54.206" v="724" actId="478"/>
          <ac:spMkLst>
            <pc:docMk/>
            <pc:sldMk cId="21069622" sldId="309"/>
            <ac:spMk id="4" creationId="{D191688B-6E17-4ED2-9096-839BEA1134E7}"/>
          </ac:spMkLst>
        </pc:spChg>
        <pc:spChg chg="add mod">
          <ac:chgData name="Chin, David" userId="77ccea91-66bf-4d71-b55a-a021a7d56544" providerId="ADAL" clId="{D7E838EC-2B8B-4EFB-AA34-04C3298F5E0C}" dt="2022-11-07T16:21:48.037" v="728"/>
          <ac:spMkLst>
            <pc:docMk/>
            <pc:sldMk cId="21069622" sldId="309"/>
            <ac:spMk id="5" creationId="{C2955A8F-4F06-4379-A3D8-950E3780FA0E}"/>
          </ac:spMkLst>
        </pc:spChg>
        <pc:picChg chg="mod">
          <ac:chgData name="Chin, David" userId="77ccea91-66bf-4d71-b55a-a021a7d56544" providerId="ADAL" clId="{D7E838EC-2B8B-4EFB-AA34-04C3298F5E0C}" dt="2022-11-07T16:21:55.043" v="729" actId="962"/>
          <ac:picMkLst>
            <pc:docMk/>
            <pc:sldMk cId="21069622" sldId="309"/>
            <ac:picMk id="3"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E88F6B-C672-4ADA-AA11-0C8C0C2F450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29345520-3EE1-4B2B-8645-F7B02052C6FF}">
      <dgm:prSet/>
      <dgm:spPr/>
      <dgm:t>
        <a:bodyPr/>
        <a:lstStyle/>
        <a:p>
          <a:r>
            <a:rPr lang="en-US"/>
            <a:t>Applications must be submitted electronically using grants.gov unless you qualify for an exception.  </a:t>
          </a:r>
        </a:p>
      </dgm:t>
    </dgm:pt>
    <dgm:pt modelId="{99904CB4-99AE-4465-BE4D-7CE989CA4DA8}" type="parTrans" cxnId="{4E2C7238-DCF7-4613-AFB0-93AFFA76FC62}">
      <dgm:prSet/>
      <dgm:spPr/>
      <dgm:t>
        <a:bodyPr/>
        <a:lstStyle/>
        <a:p>
          <a:endParaRPr lang="en-US"/>
        </a:p>
      </dgm:t>
    </dgm:pt>
    <dgm:pt modelId="{34BD6B31-AA44-4CD5-A6DC-D876E5BE1D1F}" type="sibTrans" cxnId="{4E2C7238-DCF7-4613-AFB0-93AFFA76FC62}">
      <dgm:prSet/>
      <dgm:spPr/>
      <dgm:t>
        <a:bodyPr/>
        <a:lstStyle/>
        <a:p>
          <a:endParaRPr lang="en-US"/>
        </a:p>
      </dgm:t>
    </dgm:pt>
    <dgm:pt modelId="{774934F8-AFC8-4153-B9AB-2F5990B48AEF}">
      <dgm:prSet/>
      <dgm:spPr/>
      <dgm:t>
        <a:bodyPr/>
        <a:lstStyle/>
        <a:p>
          <a:r>
            <a:rPr lang="en-US"/>
            <a:t>Requirements for obtaining an exception are discussed in the Closing Date Notice.</a:t>
          </a:r>
        </a:p>
      </dgm:t>
    </dgm:pt>
    <dgm:pt modelId="{778D8AF6-DE63-4CEB-BAA8-90BB2F264C6E}" type="parTrans" cxnId="{E70426DF-0488-4F6D-AEAB-A41046D70298}">
      <dgm:prSet/>
      <dgm:spPr/>
      <dgm:t>
        <a:bodyPr/>
        <a:lstStyle/>
        <a:p>
          <a:endParaRPr lang="en-US"/>
        </a:p>
      </dgm:t>
    </dgm:pt>
    <dgm:pt modelId="{29D7EFC6-08C2-47A6-BD03-6BB18AF35CAF}" type="sibTrans" cxnId="{E70426DF-0488-4F6D-AEAB-A41046D70298}">
      <dgm:prSet/>
      <dgm:spPr/>
      <dgm:t>
        <a:bodyPr/>
        <a:lstStyle/>
        <a:p>
          <a:endParaRPr lang="en-US"/>
        </a:p>
      </dgm:t>
    </dgm:pt>
    <dgm:pt modelId="{91C3F77B-E4EE-4623-A2AF-3B687F53F4E3}">
      <dgm:prSet/>
      <dgm:spPr/>
      <dgm:t>
        <a:bodyPr/>
        <a:lstStyle/>
        <a:p>
          <a:r>
            <a:rPr lang="en-US"/>
            <a:t>Closing date for receipt of applications is November 25, 2022.</a:t>
          </a:r>
        </a:p>
      </dgm:t>
    </dgm:pt>
    <dgm:pt modelId="{D2DCF80C-7320-4F0B-B0CF-4027F4B5BF19}" type="parTrans" cxnId="{89615543-54DC-46AC-8EE3-54C2883EE676}">
      <dgm:prSet/>
      <dgm:spPr/>
      <dgm:t>
        <a:bodyPr/>
        <a:lstStyle/>
        <a:p>
          <a:endParaRPr lang="en-US"/>
        </a:p>
      </dgm:t>
    </dgm:pt>
    <dgm:pt modelId="{DDF52600-84DB-4CED-A4CF-9E42F48BF148}" type="sibTrans" cxnId="{89615543-54DC-46AC-8EE3-54C2883EE676}">
      <dgm:prSet/>
      <dgm:spPr/>
      <dgm:t>
        <a:bodyPr/>
        <a:lstStyle/>
        <a:p>
          <a:endParaRPr lang="en-US"/>
        </a:p>
      </dgm:t>
    </dgm:pt>
    <dgm:pt modelId="{11F413A8-0286-4238-8A16-BB52D75DEAFB}" type="pres">
      <dgm:prSet presAssocID="{B8E88F6B-C672-4ADA-AA11-0C8C0C2F4509}" presName="linear" presStyleCnt="0">
        <dgm:presLayoutVars>
          <dgm:animLvl val="lvl"/>
          <dgm:resizeHandles val="exact"/>
        </dgm:presLayoutVars>
      </dgm:prSet>
      <dgm:spPr/>
    </dgm:pt>
    <dgm:pt modelId="{B01D7D70-B2BE-4B87-9344-E8585926139A}" type="pres">
      <dgm:prSet presAssocID="{29345520-3EE1-4B2B-8645-F7B02052C6FF}" presName="parentText" presStyleLbl="node1" presStyleIdx="0" presStyleCnt="3">
        <dgm:presLayoutVars>
          <dgm:chMax val="0"/>
          <dgm:bulletEnabled val="1"/>
        </dgm:presLayoutVars>
      </dgm:prSet>
      <dgm:spPr/>
    </dgm:pt>
    <dgm:pt modelId="{08FD09DB-833D-4AE8-8A4E-C549F7C71832}" type="pres">
      <dgm:prSet presAssocID="{34BD6B31-AA44-4CD5-A6DC-D876E5BE1D1F}" presName="spacer" presStyleCnt="0"/>
      <dgm:spPr/>
    </dgm:pt>
    <dgm:pt modelId="{E6FA579B-E037-4979-BAD8-4DE9952DB354}" type="pres">
      <dgm:prSet presAssocID="{774934F8-AFC8-4153-B9AB-2F5990B48AEF}" presName="parentText" presStyleLbl="node1" presStyleIdx="1" presStyleCnt="3">
        <dgm:presLayoutVars>
          <dgm:chMax val="0"/>
          <dgm:bulletEnabled val="1"/>
        </dgm:presLayoutVars>
      </dgm:prSet>
      <dgm:spPr/>
    </dgm:pt>
    <dgm:pt modelId="{31A974AF-E333-4227-8864-5560D95FFC6A}" type="pres">
      <dgm:prSet presAssocID="{29D7EFC6-08C2-47A6-BD03-6BB18AF35CAF}" presName="spacer" presStyleCnt="0"/>
      <dgm:spPr/>
    </dgm:pt>
    <dgm:pt modelId="{625E81F8-547F-456D-AE2A-F7280F7363C9}" type="pres">
      <dgm:prSet presAssocID="{91C3F77B-E4EE-4623-A2AF-3B687F53F4E3}" presName="parentText" presStyleLbl="node1" presStyleIdx="2" presStyleCnt="3">
        <dgm:presLayoutVars>
          <dgm:chMax val="0"/>
          <dgm:bulletEnabled val="1"/>
        </dgm:presLayoutVars>
      </dgm:prSet>
      <dgm:spPr/>
    </dgm:pt>
  </dgm:ptLst>
  <dgm:cxnLst>
    <dgm:cxn modelId="{4E2C7238-DCF7-4613-AFB0-93AFFA76FC62}" srcId="{B8E88F6B-C672-4ADA-AA11-0C8C0C2F4509}" destId="{29345520-3EE1-4B2B-8645-F7B02052C6FF}" srcOrd="0" destOrd="0" parTransId="{99904CB4-99AE-4465-BE4D-7CE989CA4DA8}" sibTransId="{34BD6B31-AA44-4CD5-A6DC-D876E5BE1D1F}"/>
    <dgm:cxn modelId="{89615543-54DC-46AC-8EE3-54C2883EE676}" srcId="{B8E88F6B-C672-4ADA-AA11-0C8C0C2F4509}" destId="{91C3F77B-E4EE-4623-A2AF-3B687F53F4E3}" srcOrd="2" destOrd="0" parTransId="{D2DCF80C-7320-4F0B-B0CF-4027F4B5BF19}" sibTransId="{DDF52600-84DB-4CED-A4CF-9E42F48BF148}"/>
    <dgm:cxn modelId="{74444149-2AED-4784-8FE1-18621A866454}" type="presOf" srcId="{29345520-3EE1-4B2B-8645-F7B02052C6FF}" destId="{B01D7D70-B2BE-4B87-9344-E8585926139A}" srcOrd="0" destOrd="0" presId="urn:microsoft.com/office/officeart/2005/8/layout/vList2"/>
    <dgm:cxn modelId="{023A0D88-ECBA-45D4-A21B-A5AC524E2F43}" type="presOf" srcId="{B8E88F6B-C672-4ADA-AA11-0C8C0C2F4509}" destId="{11F413A8-0286-4238-8A16-BB52D75DEAFB}" srcOrd="0" destOrd="0" presId="urn:microsoft.com/office/officeart/2005/8/layout/vList2"/>
    <dgm:cxn modelId="{E70426DF-0488-4F6D-AEAB-A41046D70298}" srcId="{B8E88F6B-C672-4ADA-AA11-0C8C0C2F4509}" destId="{774934F8-AFC8-4153-B9AB-2F5990B48AEF}" srcOrd="1" destOrd="0" parTransId="{778D8AF6-DE63-4CEB-BAA8-90BB2F264C6E}" sibTransId="{29D7EFC6-08C2-47A6-BD03-6BB18AF35CAF}"/>
    <dgm:cxn modelId="{84ADDDEB-BDB0-4440-B2CB-9DD6B76B8694}" type="presOf" srcId="{91C3F77B-E4EE-4623-A2AF-3B687F53F4E3}" destId="{625E81F8-547F-456D-AE2A-F7280F7363C9}" srcOrd="0" destOrd="0" presId="urn:microsoft.com/office/officeart/2005/8/layout/vList2"/>
    <dgm:cxn modelId="{A551D1F8-01AE-4994-8ED2-3BA212B0F24A}" type="presOf" srcId="{774934F8-AFC8-4153-B9AB-2F5990B48AEF}" destId="{E6FA579B-E037-4979-BAD8-4DE9952DB354}" srcOrd="0" destOrd="0" presId="urn:microsoft.com/office/officeart/2005/8/layout/vList2"/>
    <dgm:cxn modelId="{C19CAD32-E98C-465B-8F3C-5FD52F7AD850}" type="presParOf" srcId="{11F413A8-0286-4238-8A16-BB52D75DEAFB}" destId="{B01D7D70-B2BE-4B87-9344-E8585926139A}" srcOrd="0" destOrd="0" presId="urn:microsoft.com/office/officeart/2005/8/layout/vList2"/>
    <dgm:cxn modelId="{184E36A2-9F2A-494F-8E67-D936CFA78EDB}" type="presParOf" srcId="{11F413A8-0286-4238-8A16-BB52D75DEAFB}" destId="{08FD09DB-833D-4AE8-8A4E-C549F7C71832}" srcOrd="1" destOrd="0" presId="urn:microsoft.com/office/officeart/2005/8/layout/vList2"/>
    <dgm:cxn modelId="{BC874AE1-BD42-4038-B39E-7D07DEA7AD08}" type="presParOf" srcId="{11F413A8-0286-4238-8A16-BB52D75DEAFB}" destId="{E6FA579B-E037-4979-BAD8-4DE9952DB354}" srcOrd="2" destOrd="0" presId="urn:microsoft.com/office/officeart/2005/8/layout/vList2"/>
    <dgm:cxn modelId="{5AFE5922-A280-46E9-B59C-C0C9944F525C}" type="presParOf" srcId="{11F413A8-0286-4238-8A16-BB52D75DEAFB}" destId="{31A974AF-E333-4227-8864-5560D95FFC6A}" srcOrd="3" destOrd="0" presId="urn:microsoft.com/office/officeart/2005/8/layout/vList2"/>
    <dgm:cxn modelId="{8807C10F-401A-4D22-A195-EC6573AEBC70}" type="presParOf" srcId="{11F413A8-0286-4238-8A16-BB52D75DEAFB}" destId="{625E81F8-547F-456D-AE2A-F7280F7363C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1D7D70-B2BE-4B87-9344-E8585926139A}">
      <dsp:nvSpPr>
        <dsp:cNvPr id="0" name=""/>
        <dsp:cNvSpPr/>
      </dsp:nvSpPr>
      <dsp:spPr>
        <a:xfrm>
          <a:off x="0" y="3968"/>
          <a:ext cx="4697730" cy="17842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Applications must be submitted electronically using grants.gov unless you qualify for an exception.  </a:t>
          </a:r>
        </a:p>
      </dsp:txBody>
      <dsp:txXfrm>
        <a:off x="87100" y="91068"/>
        <a:ext cx="4523530" cy="1610050"/>
      </dsp:txXfrm>
    </dsp:sp>
    <dsp:sp modelId="{E6FA579B-E037-4979-BAD8-4DE9952DB354}">
      <dsp:nvSpPr>
        <dsp:cNvPr id="0" name=""/>
        <dsp:cNvSpPr/>
      </dsp:nvSpPr>
      <dsp:spPr>
        <a:xfrm>
          <a:off x="0" y="1860218"/>
          <a:ext cx="4697730" cy="178425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Requirements for obtaining an exception are discussed in the Closing Date Notice.</a:t>
          </a:r>
        </a:p>
      </dsp:txBody>
      <dsp:txXfrm>
        <a:off x="87100" y="1947318"/>
        <a:ext cx="4523530" cy="1610050"/>
      </dsp:txXfrm>
    </dsp:sp>
    <dsp:sp modelId="{625E81F8-547F-456D-AE2A-F7280F7363C9}">
      <dsp:nvSpPr>
        <dsp:cNvPr id="0" name=""/>
        <dsp:cNvSpPr/>
      </dsp:nvSpPr>
      <dsp:spPr>
        <a:xfrm>
          <a:off x="0" y="3716469"/>
          <a:ext cx="4697730" cy="178425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Closing date for receipt of applications is November 25, 2022.</a:t>
          </a:r>
        </a:p>
      </dsp:txBody>
      <dsp:txXfrm>
        <a:off x="87100" y="3803569"/>
        <a:ext cx="4523530" cy="16100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F410CB-8D08-4732-9810-578B9406AD78}" type="datetimeFigureOut">
              <a:rPr lang="en-US" smtClean="0"/>
              <a:pPr/>
              <a:t>11/7/2022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05EC9D-C294-4BF7-B5A5-7CC4E97743FE}" type="slidenum">
              <a:rPr lang="en-US" smtClean="0"/>
              <a:pPr/>
              <a:t>‹#›</a:t>
            </a:fld>
            <a:endParaRPr lang="en-US"/>
          </a:p>
        </p:txBody>
      </p:sp>
    </p:spTree>
    <p:extLst>
      <p:ext uri="{BB962C8B-B14F-4D97-AF65-F5344CB8AC3E}">
        <p14:creationId xmlns:p14="http://schemas.microsoft.com/office/powerpoint/2010/main" val="40002085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466277-DA8F-4373-9F4E-736CD47FDC84}" type="datetimeFigureOut">
              <a:rPr lang="en-US" smtClean="0"/>
              <a:pPr/>
              <a:t>11/7/2022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33EAD3-667F-485E-837F-79693FAE1F96}" type="slidenum">
              <a:rPr lang="en-US" smtClean="0"/>
              <a:pPr/>
              <a:t>‹#›</a:t>
            </a:fld>
            <a:endParaRPr lang="en-US"/>
          </a:p>
        </p:txBody>
      </p:sp>
    </p:spTree>
    <p:extLst>
      <p:ext uri="{BB962C8B-B14F-4D97-AF65-F5344CB8AC3E}">
        <p14:creationId xmlns:p14="http://schemas.microsoft.com/office/powerpoint/2010/main" val="2331895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Purpose of your program—your grant, of course, must address this purpose.  Remember the focus is on institutions not individual students.</a:t>
            </a:r>
          </a:p>
          <a:p>
            <a:endParaRPr lang="en-US" dirty="0"/>
          </a:p>
          <a:p>
            <a:r>
              <a:rPr lang="en-US" dirty="0"/>
              <a:t>Students will benefit as a result of improved institutions.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Specify your institutions goals  to address the proposed project, and how the proposed activities relate to these goals.  Provide reason to believe that the activities will address the proposed</a:t>
            </a:r>
            <a:r>
              <a:rPr lang="en-US" baseline="0" dirty="0"/>
              <a:t> project and successfully address the needs of your target population</a:t>
            </a:r>
            <a:r>
              <a:rPr lang="en-US" dirty="0"/>
              <a:t>. </a:t>
            </a:r>
          </a:p>
          <a:p>
            <a:endParaRPr lang="en-US" dirty="0"/>
          </a:p>
          <a:p>
            <a:endParaRPr lang="en-US" dirty="0"/>
          </a:p>
          <a:p>
            <a:r>
              <a:rPr lang="en-US" dirty="0"/>
              <a:t>Must have objectives that are measureable that are related to the goal </a:t>
            </a:r>
          </a:p>
          <a:p>
            <a:r>
              <a:rPr lang="en-US" dirty="0"/>
              <a:t>and realistic time frames for achieving the objectives.</a:t>
            </a:r>
          </a:p>
          <a:p>
            <a:endParaRPr lang="en-US" dirty="0"/>
          </a:p>
          <a:p>
            <a:r>
              <a:rPr lang="en-US" dirty="0"/>
              <a:t>Provide  a clear and realistic plan for the institutionalization of the project’s achievements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Specify your institutions goals  to address the proposed project, and how the proposed activities relate to these goals.  Provide reason to believe that the activities will address the proposed</a:t>
            </a:r>
            <a:r>
              <a:rPr lang="en-US" baseline="0" dirty="0"/>
              <a:t> project and successfully address the needs of your target population</a:t>
            </a:r>
            <a:r>
              <a:rPr lang="en-US" dirty="0"/>
              <a:t>. </a:t>
            </a:r>
          </a:p>
          <a:p>
            <a:endParaRPr lang="en-US" dirty="0"/>
          </a:p>
          <a:p>
            <a:endParaRPr lang="en-US" dirty="0"/>
          </a:p>
          <a:p>
            <a:r>
              <a:rPr lang="en-US" dirty="0"/>
              <a:t>Must have objectives that are measureable that are related to the goal </a:t>
            </a:r>
          </a:p>
          <a:p>
            <a:r>
              <a:rPr lang="en-US" dirty="0"/>
              <a:t>and realistic time frames for achieving the objectives.</a:t>
            </a:r>
          </a:p>
          <a:p>
            <a:endParaRPr lang="en-US" dirty="0"/>
          </a:p>
          <a:p>
            <a:r>
              <a:rPr lang="en-US" dirty="0"/>
              <a:t>Provide  a clear and realistic plan for the institutionalization of the project’s achievements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13</a:t>
            </a:fld>
            <a:endParaRPr lang="en-US"/>
          </a:p>
        </p:txBody>
      </p:sp>
    </p:spTree>
    <p:extLst>
      <p:ext uri="{BB962C8B-B14F-4D97-AF65-F5344CB8AC3E}">
        <p14:creationId xmlns:p14="http://schemas.microsoft.com/office/powerpoint/2010/main" val="1849864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Specify your institutions goals  to address the proposed project, and how the proposed activities relate to these goals.  Provide reason to believe that the activities will address the proposed</a:t>
            </a:r>
            <a:r>
              <a:rPr lang="en-US" baseline="0" dirty="0"/>
              <a:t> project and successfully address the needs of your target population</a:t>
            </a:r>
            <a:r>
              <a:rPr lang="en-US" dirty="0"/>
              <a:t>. </a:t>
            </a:r>
          </a:p>
          <a:p>
            <a:endParaRPr lang="en-US" dirty="0"/>
          </a:p>
          <a:p>
            <a:endParaRPr lang="en-US" dirty="0"/>
          </a:p>
          <a:p>
            <a:r>
              <a:rPr lang="en-US" dirty="0"/>
              <a:t>Must have objectives that are measureable that are related to the goal </a:t>
            </a:r>
          </a:p>
          <a:p>
            <a:r>
              <a:rPr lang="en-US" dirty="0"/>
              <a:t>and realistic time frames for achieving the objectives.</a:t>
            </a:r>
          </a:p>
          <a:p>
            <a:endParaRPr lang="en-US" dirty="0"/>
          </a:p>
          <a:p>
            <a:r>
              <a:rPr lang="en-US" dirty="0"/>
              <a:t>Provide  a clear and realistic plan for the institutionalization of the project’s achievements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14</a:t>
            </a:fld>
            <a:endParaRPr lang="en-US"/>
          </a:p>
        </p:txBody>
      </p:sp>
    </p:spTree>
    <p:extLst>
      <p:ext uri="{BB962C8B-B14F-4D97-AF65-F5344CB8AC3E}">
        <p14:creationId xmlns:p14="http://schemas.microsoft.com/office/powerpoint/2010/main" val="2347066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Evaluation is considered very important in the Dept. of Education and it is a place where points are often deducted.  </a:t>
            </a:r>
          </a:p>
          <a:p>
            <a:r>
              <a:rPr lang="en-US" dirty="0"/>
              <a:t>What is listed is pretty self-explanatory</a:t>
            </a:r>
          </a:p>
          <a:p>
            <a:r>
              <a:rPr lang="en-US" dirty="0"/>
              <a:t>Be specific in your descriptions.  </a:t>
            </a:r>
          </a:p>
          <a:p>
            <a:endParaRPr lang="en-US" dirty="0"/>
          </a:p>
          <a:p>
            <a:r>
              <a:rPr lang="en-US" dirty="0"/>
              <a:t>Make sure you have objectives that are measureable-quantifiable</a:t>
            </a:r>
          </a:p>
          <a:p>
            <a:endParaRPr lang="en-US" dirty="0"/>
          </a:p>
          <a:p>
            <a:r>
              <a:rPr lang="en-US" dirty="0"/>
              <a:t>Show the success of the project—look at outcomes not simply processes.</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Format is looked over carefully.  Any violation will make an application ineligible.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Format is looked over carefully.  Any violation will make an application ineligible.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17</a:t>
            </a:fld>
            <a:endParaRPr lang="en-US"/>
          </a:p>
        </p:txBody>
      </p:sp>
    </p:spTree>
    <p:extLst>
      <p:ext uri="{BB962C8B-B14F-4D97-AF65-F5344CB8AC3E}">
        <p14:creationId xmlns:p14="http://schemas.microsoft.com/office/powerpoint/2010/main" val="873873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r>
              <a:rPr lang="en-US" dirty="0"/>
              <a:t>Read all instructions carefully since your application is being evaluated solely by what you write, which must follow what is being called for in the criteria.</a:t>
            </a:r>
          </a:p>
          <a:p>
            <a:endParaRPr lang="en-US" dirty="0"/>
          </a:p>
          <a:p>
            <a:r>
              <a:rPr lang="en-US" dirty="0"/>
              <a:t>Read all the instructions a number of times so that you don’t overlook anything and that you clearly understand what is being called for.</a:t>
            </a:r>
          </a:p>
          <a:p>
            <a:endParaRPr lang="en-US" dirty="0"/>
          </a:p>
          <a:p>
            <a:r>
              <a:rPr lang="en-US" dirty="0"/>
              <a:t>There are a number of times when I have heard readers comment about the great idea a particular application presents, but that the application did not address all of the criteria properly and thus could not receive a sufficiently high score. </a:t>
            </a:r>
          </a:p>
          <a:p>
            <a:endParaRPr lang="en-US" dirty="0"/>
          </a:p>
          <a:p>
            <a:r>
              <a:rPr lang="en-US" dirty="0"/>
              <a:t>Make sure you thoroughly address all the criteria and </a:t>
            </a:r>
            <a:r>
              <a:rPr lang="en-US" dirty="0" err="1"/>
              <a:t>subcriteria</a:t>
            </a:r>
            <a:r>
              <a:rPr lang="en-US" dirty="0"/>
              <a:t>.  A week job in a very few areas, maybe even one, could prevent your application from winning an award. </a:t>
            </a:r>
          </a:p>
          <a:p>
            <a:endParaRPr lang="en-US" dirty="0"/>
          </a:p>
          <a:p>
            <a:endParaRPr lang="en-US" dirty="0"/>
          </a:p>
        </p:txBody>
      </p:sp>
      <p:sp>
        <p:nvSpPr>
          <p:cNvPr id="4" name="Slide Number Placeholder 3"/>
          <p:cNvSpPr>
            <a:spLocks noGrp="1"/>
          </p:cNvSpPr>
          <p:nvPr>
            <p:ph type="sldNum" sz="quarter" idx="10"/>
          </p:nvPr>
        </p:nvSpPr>
        <p:spPr/>
        <p:txBody>
          <a:bodyPr/>
          <a:lstStyle/>
          <a:p>
            <a:fld id="{9233EAD3-667F-485E-837F-79693FAE1F96}"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233EAD3-667F-485E-837F-79693FAE1F96}"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w="9525"/>
        </p:spPr>
        <p:txBody>
          <a:bodyPr/>
          <a:lstStyle/>
          <a:p>
            <a:endParaRPr lang="en-US" dirty="0"/>
          </a:p>
        </p:txBody>
      </p:sp>
      <p:sp>
        <p:nvSpPr>
          <p:cNvPr id="107524" name="Slide Number Placeholder 3"/>
          <p:cNvSpPr>
            <a:spLocks noGrp="1"/>
          </p:cNvSpPr>
          <p:nvPr>
            <p:ph type="sldNum" sz="quarter" idx="5"/>
          </p:nvPr>
        </p:nvSpPr>
        <p:spPr>
          <a:noFill/>
        </p:spPr>
        <p:txBody>
          <a:bodyPr/>
          <a:lstStyle/>
          <a:p>
            <a:pPr defTabSz="905828"/>
            <a:fld id="{BAF28B88-5AA8-4138-8D54-99D65155025B}" type="slidenum">
              <a:rPr lang="en-US" smtClean="0"/>
              <a:pPr defTabSz="905828"/>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w="9525"/>
        </p:spPr>
        <p:txBody>
          <a:bodyPr/>
          <a:lstStyle/>
          <a:p>
            <a:r>
              <a:rPr lang="en-US" dirty="0"/>
              <a:t>Make sure you write your application to fit the criteria.  Do  not have a lot of extraneous material that takes space but does not really apply to any of the criteria.  </a:t>
            </a:r>
          </a:p>
          <a:p>
            <a:r>
              <a:rPr lang="en-US" dirty="0"/>
              <a:t>Your application is scored on the selection criteria only.  </a:t>
            </a:r>
          </a:p>
          <a:p>
            <a:endParaRPr lang="en-US" dirty="0"/>
          </a:p>
          <a:p>
            <a:r>
              <a:rPr lang="en-US" dirty="0"/>
              <a:t>Readers are expected to credit information no matter where it is located in the your report.  But you can’t count on this.  </a:t>
            </a:r>
          </a:p>
          <a:p>
            <a:endParaRPr lang="en-US" dirty="0"/>
          </a:p>
          <a:p>
            <a:r>
              <a:rPr lang="en-US" dirty="0"/>
              <a:t>You are NOT being judged on your writing style.  The concern is content.  Nonetheless, poor writing might make it difficult for readers to discern actual content.  Readers are not expected to give you the benefit of the doubt in interpreting what you have written.  </a:t>
            </a:r>
          </a:p>
        </p:txBody>
      </p:sp>
      <p:sp>
        <p:nvSpPr>
          <p:cNvPr id="118788" name="Slide Number Placeholder 3"/>
          <p:cNvSpPr>
            <a:spLocks noGrp="1"/>
          </p:cNvSpPr>
          <p:nvPr>
            <p:ph type="sldNum" sz="quarter" idx="5"/>
          </p:nvPr>
        </p:nvSpPr>
        <p:spPr>
          <a:noFill/>
        </p:spPr>
        <p:txBody>
          <a:bodyPr/>
          <a:lstStyle/>
          <a:p>
            <a:pPr defTabSz="905828"/>
            <a:fld id="{5933C541-8D6F-417C-8260-2AF7B62F7B4A}" type="slidenum">
              <a:rPr lang="en-US" smtClean="0"/>
              <a:pPr defTabSz="905828"/>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must be eligible to compete for the AANAPISI grant.</a:t>
            </a:r>
          </a:p>
        </p:txBody>
      </p:sp>
      <p:sp>
        <p:nvSpPr>
          <p:cNvPr id="4" name="Slide Number Placeholder 3"/>
          <p:cNvSpPr>
            <a:spLocks noGrp="1"/>
          </p:cNvSpPr>
          <p:nvPr>
            <p:ph type="sldNum" sz="quarter" idx="10"/>
          </p:nvPr>
        </p:nvSpPr>
        <p:spPr/>
        <p:txBody>
          <a:bodyPr/>
          <a:lstStyle/>
          <a:p>
            <a:fld id="{9233EAD3-667F-485E-837F-79693FAE1F96}"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readers are focusing on the content in your application—in terms of how it fits the criteria.</a:t>
            </a:r>
          </a:p>
          <a:p>
            <a:r>
              <a:rPr lang="en-US" dirty="0"/>
              <a:t>Just use plain English—no need for colorful words of phrases.</a:t>
            </a:r>
          </a:p>
          <a:p>
            <a:r>
              <a:rPr lang="en-US" dirty="0"/>
              <a:t>A mundane, focus on the facts is all that is called for. –</a:t>
            </a:r>
          </a:p>
          <a:p>
            <a:r>
              <a:rPr lang="en-US" dirty="0"/>
              <a:t>You do not have to be like Shakespeare</a:t>
            </a:r>
          </a:p>
          <a:p>
            <a:r>
              <a:rPr lang="en-US" dirty="0"/>
              <a:t>But it is essential to write in a clear and understandable fashion so the readers  will easily know your meaning.  Readers will not make any guesses to give you the benefit of doubt.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Grant writers can sometimes be so carried away by their own eloquence and subject-matter knowledge that they tend to completely blow off instructions.  You might have a masterpiece but ignore or slight any of the selection criteria you will have points reduced no matter what a great masterpiece your overall project might be. </a:t>
            </a:r>
          </a:p>
          <a:p>
            <a:endParaRPr lang="en-US" dirty="0"/>
          </a:p>
          <a:p>
            <a:r>
              <a:rPr lang="en-US" dirty="0"/>
              <a:t>Again, you are only being scored on how you address the selection criteria.  Material unrelated to the criteria, no matter how interesting, will not boost your score and will be taking up space that could  be used for relevant information that might increase your score.</a:t>
            </a:r>
          </a:p>
          <a:p>
            <a:endParaRPr lang="en-US" dirty="0"/>
          </a:p>
          <a:p>
            <a:r>
              <a:rPr lang="en-US" b="1" dirty="0"/>
              <a:t>Beware of jargon and buzz words.</a:t>
            </a:r>
            <a:r>
              <a:rPr lang="en-US" dirty="0"/>
              <a:t>. </a:t>
            </a:r>
          </a:p>
          <a:p>
            <a:endParaRPr lang="en-US" dirty="0"/>
          </a:p>
          <a:p>
            <a:r>
              <a:rPr lang="en-US" dirty="0"/>
              <a:t>Now, of course, neither educators nor </a:t>
            </a:r>
            <a:r>
              <a:rPr lang="en-US" dirty="0" err="1"/>
              <a:t>bureacrats</a:t>
            </a:r>
            <a:r>
              <a:rPr lang="en-US" dirty="0"/>
              <a:t> ever use jargon or buzzwords but </a:t>
            </a:r>
          </a:p>
          <a:p>
            <a:r>
              <a:rPr lang="en-US" dirty="0"/>
              <a:t>Avoid it if at all possible. If you do need to use technical terms, try to define them the first time you use them.</a:t>
            </a:r>
          </a:p>
          <a:p>
            <a:r>
              <a:rPr lang="en-US" dirty="0"/>
              <a:t>Of course, it might be difficult to determine exactly what constitutes jargon or buzz words.  Remember, we are have overall experts on higher education but they might not be familiar with new terms in particular fields—curriculum, education technology. </a:t>
            </a:r>
          </a:p>
          <a:p>
            <a:r>
              <a:rPr lang="en-US" dirty="0"/>
              <a:t>The problem with jargon is also that its meaning is nebulous or that can often have more than one meaning.</a:t>
            </a:r>
          </a:p>
          <a:p>
            <a:r>
              <a:rPr lang="en-US" dirty="0"/>
              <a:t>Also, I have noted that a lot of jargon  can turn some readers off to the overall review.  They might  come to think that the writer is simply being pretentious and  intends simply to impress  readers with the use of an obscure term.</a:t>
            </a:r>
          </a:p>
          <a:p>
            <a:endParaRPr lang="en-US" dirty="0"/>
          </a:p>
          <a:p>
            <a:r>
              <a:rPr lang="en-US" dirty="0"/>
              <a:t>buzzword (which often develops from the appropriation of technical jargon) is used imprecisely among non-specialists with the primary goal of impressing the listeners with the speaker's use of an obscure term rather than technical communication per se.[1]</a:t>
            </a:r>
          </a:p>
          <a:p>
            <a:endParaRPr lang="en-US" dirty="0"/>
          </a:p>
          <a:p>
            <a:r>
              <a:rPr lang="en-US" dirty="0"/>
              <a:t>This can result in slightly lower scores—even a difference of one point can mean the difference between receiving and not receiving an award.</a:t>
            </a:r>
          </a:p>
          <a:p>
            <a:endParaRPr lang="en-US" dirty="0"/>
          </a:p>
          <a:p>
            <a:r>
              <a:rPr lang="en-US" dirty="0"/>
              <a:t>Buzz Words </a:t>
            </a:r>
          </a:p>
          <a:p>
            <a:r>
              <a:rPr lang="en-US" dirty="0"/>
              <a:t>.</a:t>
            </a:r>
          </a:p>
        </p:txBody>
      </p:sp>
      <p:sp>
        <p:nvSpPr>
          <p:cNvPr id="4" name="Slide Number Placeholder 3"/>
          <p:cNvSpPr>
            <a:spLocks noGrp="1"/>
          </p:cNvSpPr>
          <p:nvPr>
            <p:ph type="sldNum" sz="quarter" idx="10"/>
          </p:nvPr>
        </p:nvSpPr>
        <p:spPr/>
        <p:txBody>
          <a:bodyPr/>
          <a:lstStyle/>
          <a:p>
            <a:fld id="{9233EAD3-667F-485E-837F-79693FAE1F96}"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Don’t just make assertions without offering proof. </a:t>
            </a:r>
          </a:p>
          <a:p>
            <a:endParaRPr lang="en-US" dirty="0"/>
          </a:p>
          <a:p>
            <a:r>
              <a:rPr lang="en-US" dirty="0"/>
              <a:t>Few things you write are really common knowledge, even if they seem obvious to you.  Readers want to see backup information, proof that what you say is true</a:t>
            </a:r>
          </a:p>
          <a:p>
            <a:endParaRPr lang="en-US" dirty="0"/>
          </a:p>
          <a:p>
            <a:endParaRPr lang="en-US" dirty="0"/>
          </a:p>
          <a:p>
            <a:r>
              <a:rPr lang="en-US" dirty="0"/>
              <a:t>Readers want to see statistics. They want to know that your objectives and your results are quantifiable.</a:t>
            </a:r>
          </a:p>
          <a:p>
            <a:endParaRPr lang="en-US" dirty="0"/>
          </a:p>
          <a:p>
            <a:r>
              <a:rPr lang="en-US" dirty="0"/>
              <a:t>Obviously, if you have inconsistencies you can have a more than a few  points deducted.  Readers are good at finding this, especially since they work as a group.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goes over the basic requirements for eligibility.  </a:t>
            </a:r>
          </a:p>
          <a:p>
            <a:r>
              <a:rPr lang="en-US" dirty="0"/>
              <a:t>Again, if you are not already eligible, you cannot compete in this competition.</a:t>
            </a:r>
          </a:p>
          <a:p>
            <a:r>
              <a:rPr lang="en-US" dirty="0"/>
              <a:t>Must wait until</a:t>
            </a:r>
            <a:r>
              <a:rPr lang="en-US" baseline="0" dirty="0"/>
              <a:t> the next competition</a:t>
            </a:r>
            <a:r>
              <a:rPr lang="en-US" dirty="0"/>
              <a: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goes over the basic requirements for eligibility.  </a:t>
            </a:r>
          </a:p>
          <a:p>
            <a:r>
              <a:rPr lang="en-US" dirty="0"/>
              <a:t>Again, if you are not already eligible, you cannot compete in this competition.</a:t>
            </a:r>
          </a:p>
          <a:p>
            <a:r>
              <a:rPr lang="en-US" dirty="0"/>
              <a:t>Must wait until</a:t>
            </a:r>
            <a:r>
              <a:rPr lang="en-US" baseline="0" dirty="0"/>
              <a:t> the next competition</a:t>
            </a:r>
            <a:r>
              <a:rPr lang="en-US" dirty="0"/>
              <a: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6</a:t>
            </a:fld>
            <a:endParaRPr lang="en-US"/>
          </a:p>
        </p:txBody>
      </p:sp>
    </p:spTree>
    <p:extLst>
      <p:ext uri="{BB962C8B-B14F-4D97-AF65-F5344CB8AC3E}">
        <p14:creationId xmlns:p14="http://schemas.microsoft.com/office/powerpoint/2010/main" val="2871667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goes over the basic requirements for eligibility.  </a:t>
            </a:r>
          </a:p>
          <a:p>
            <a:r>
              <a:rPr lang="en-US" dirty="0"/>
              <a:t>Again, if you are not already eligible, you cannot compete in this competition.</a:t>
            </a:r>
          </a:p>
          <a:p>
            <a:r>
              <a:rPr lang="en-US" dirty="0"/>
              <a:t>Must wait until</a:t>
            </a:r>
            <a:r>
              <a:rPr lang="en-US" baseline="0" dirty="0"/>
              <a:t> the next competition</a:t>
            </a:r>
            <a:r>
              <a:rPr lang="en-US" dirty="0"/>
              <a: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7</a:t>
            </a:fld>
            <a:endParaRPr lang="en-US"/>
          </a:p>
        </p:txBody>
      </p:sp>
    </p:spTree>
    <p:extLst>
      <p:ext uri="{BB962C8B-B14F-4D97-AF65-F5344CB8AC3E}">
        <p14:creationId xmlns:p14="http://schemas.microsoft.com/office/powerpoint/2010/main" val="2074277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goes over the basic requirements for eligibility.  </a:t>
            </a:r>
          </a:p>
          <a:p>
            <a:r>
              <a:rPr lang="en-US" dirty="0"/>
              <a:t>Again, if you are not already eligible, you cannot compete in this competition.</a:t>
            </a:r>
          </a:p>
          <a:p>
            <a:r>
              <a:rPr lang="en-US" dirty="0"/>
              <a:t>Must wait until</a:t>
            </a:r>
            <a:r>
              <a:rPr lang="en-US" baseline="0" dirty="0"/>
              <a:t> the next competition</a:t>
            </a:r>
            <a:r>
              <a:rPr lang="en-US" dirty="0"/>
              <a: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8</a:t>
            </a:fld>
            <a:endParaRPr lang="en-US"/>
          </a:p>
        </p:txBody>
      </p:sp>
    </p:spTree>
    <p:extLst>
      <p:ext uri="{BB962C8B-B14F-4D97-AF65-F5344CB8AC3E}">
        <p14:creationId xmlns:p14="http://schemas.microsoft.com/office/powerpoint/2010/main" val="72185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goes over the basic requirements for eligibility.  </a:t>
            </a:r>
          </a:p>
          <a:p>
            <a:r>
              <a:rPr lang="en-US" dirty="0"/>
              <a:t>Again, if you are not already eligible, you cannot compete in this competition.</a:t>
            </a:r>
          </a:p>
          <a:p>
            <a:r>
              <a:rPr lang="en-US" dirty="0"/>
              <a:t>Must wait until</a:t>
            </a:r>
            <a:r>
              <a:rPr lang="en-US" baseline="0" dirty="0"/>
              <a:t> the next competition</a:t>
            </a:r>
            <a:r>
              <a:rPr lang="en-US" dirty="0"/>
              <a:t>.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9</a:t>
            </a:fld>
            <a:endParaRPr lang="en-US"/>
          </a:p>
        </p:txBody>
      </p:sp>
    </p:spTree>
    <p:extLst>
      <p:ext uri="{BB962C8B-B14F-4D97-AF65-F5344CB8AC3E}">
        <p14:creationId xmlns:p14="http://schemas.microsoft.com/office/powerpoint/2010/main" val="2072537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w="9525"/>
        </p:spPr>
        <p:txBody>
          <a:bodyPr/>
          <a:lstStyle/>
          <a:p>
            <a:r>
              <a:rPr lang="en-US" dirty="0"/>
              <a:t>You are only getting credited for how you address the criteria.  And remember to address all parts of the different criterion.  </a:t>
            </a:r>
          </a:p>
          <a:p>
            <a:endParaRPr lang="en-US" dirty="0"/>
          </a:p>
          <a:p>
            <a:r>
              <a:rPr lang="en-US" dirty="0"/>
              <a:t>No matter what I great idea you have, you will receive a low score if you do not address the criteria properly.  </a:t>
            </a:r>
          </a:p>
          <a:p>
            <a:endParaRPr lang="en-US" dirty="0"/>
          </a:p>
          <a:p>
            <a:r>
              <a:rPr lang="en-US" dirty="0"/>
              <a:t>Study the proposal evaluation criteria and the points allocated to each. This information will tell you what to emphasize and where to put your efforts with regard to proposal preparation. </a:t>
            </a:r>
          </a:p>
          <a:p>
            <a:endParaRPr lang="en-US" dirty="0"/>
          </a:p>
          <a:p>
            <a:r>
              <a:rPr lang="en-US" dirty="0"/>
              <a:t>This is just general presentation of the criteria which will now be gone over in greater specificity. </a:t>
            </a:r>
          </a:p>
        </p:txBody>
      </p:sp>
      <p:sp>
        <p:nvSpPr>
          <p:cNvPr id="135172" name="Slide Number Placeholder 3"/>
          <p:cNvSpPr>
            <a:spLocks noGrp="1"/>
          </p:cNvSpPr>
          <p:nvPr>
            <p:ph type="sldNum" sz="quarter" idx="5"/>
          </p:nvPr>
        </p:nvSpPr>
        <p:spPr>
          <a:noFill/>
        </p:spPr>
        <p:txBody>
          <a:bodyPr/>
          <a:lstStyle/>
          <a:p>
            <a:pPr defTabSz="896165"/>
            <a:fld id="{364D6D58-8EA1-4EEF-AAEA-DDF0BB85961A}" type="slidenum">
              <a:rPr lang="en-US" smtClean="0"/>
              <a:pPr defTabSz="896165"/>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There is a lot to do here.  Make sure you address every aspect, which relates to the problem that you are rectifying. </a:t>
            </a:r>
          </a:p>
          <a:p>
            <a:endParaRPr lang="en-US" dirty="0"/>
          </a:p>
          <a:p>
            <a:r>
              <a:rPr lang="en-US" dirty="0"/>
              <a:t>State the  your institutional strengths and weaknesses and significant problems.</a:t>
            </a:r>
          </a:p>
          <a:p>
            <a:r>
              <a:rPr lang="en-US" dirty="0"/>
              <a:t>You need to show that there are problems but if you paint your situation as too bleak,   you may appear to lack even the basic conditions for building a new project. </a:t>
            </a:r>
          </a:p>
          <a:p>
            <a:r>
              <a:rPr lang="en-US" dirty="0"/>
              <a:t>In short, show that there are problems but that the institution has the strength to rectify them with this grant funding.  </a:t>
            </a:r>
          </a:p>
          <a:p>
            <a:endParaRPr lang="en-US" dirty="0"/>
          </a:p>
          <a:p>
            <a:r>
              <a:rPr lang="en-US" dirty="0"/>
              <a:t>Also, make sure to describe how the relevant constituencies of the institution were involved in the process of identifying these strengths and weaknesses. </a:t>
            </a:r>
          </a:p>
        </p:txBody>
      </p:sp>
      <p:sp>
        <p:nvSpPr>
          <p:cNvPr id="4" name="Slide Number Placeholder 3"/>
          <p:cNvSpPr>
            <a:spLocks noGrp="1"/>
          </p:cNvSpPr>
          <p:nvPr>
            <p:ph type="sldNum" sz="quarter" idx="10"/>
          </p:nvPr>
        </p:nvSpPr>
        <p:spPr/>
        <p:txBody>
          <a:bodyPr/>
          <a:lstStyle/>
          <a:p>
            <a:fld id="{9233EAD3-667F-485E-837F-79693FAE1F96}"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A2BE9-D2F4-46B9-9F7F-0F22051A052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F2536D2-7E39-4DB0-8ADC-17E2C8B8B5F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006F54C-D301-40B2-8691-1DAB847213E5}"/>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CC4733BA-373B-4DD2-B425-97152CEC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22C00F-3B99-4650-94F2-209AFA6C6157}"/>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502680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58DF0-A4D9-456C-A87A-76459BA5965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4CCFEB-F456-4868-8B28-2C454D82B0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06EE43-7BFA-4FBE-A9C9-3E06F5A5E048}"/>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CBD65057-46AB-4B3D-AF6D-DDBBE4EDD9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BA9E03-705B-4828-833F-73D6FBDA9FBC}"/>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205847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8728A6-C50F-42D4-B7F5-69A2518BD31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378F38A-9AA9-4725-BE8C-37C7060791BA}"/>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486564-9DFB-4201-9AAD-94FDD161A4BD}"/>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B15BA1C8-C8A4-4BF0-8444-EBEC0F6D1A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F2C457-D4E8-4B51-BAF8-120007651BD2}"/>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787192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AD397-9AE9-47B3-A2C7-7777443956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ABB4BA-A7D6-4796-B3C9-CAA3B4E296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C7EAA4-83A3-4657-B9CC-D20E48CB27A1}"/>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3C749589-864C-473E-9557-95F2E4796D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EE2932-D92C-4C2D-AA07-4F92DB749FA9}"/>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431333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5CDD5-348E-4AA6-A5CD-505494C7826A}"/>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48DC8F1C-2D32-4E2D-8ED2-C622EACE51D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D184320-B589-4FE3-A3BC-9109F1812D43}"/>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4726B652-19DE-4EA3-BFB7-D9D81C4653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EAA89B-C497-40A7-83D9-D8A653A098A9}"/>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4164010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36EB9-029A-43E7-B215-6B273299FF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9D32DD-1205-4B42-9614-B268F3EB5E15}"/>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8C0A91-7257-4CF8-87A5-C9C0F26F6BA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94E780-D4E2-4A42-A871-ACB7805F1A82}"/>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6" name="Footer Placeholder 5">
            <a:extLst>
              <a:ext uri="{FF2B5EF4-FFF2-40B4-BE49-F238E27FC236}">
                <a16:creationId xmlns:a16="http://schemas.microsoft.com/office/drawing/2014/main" id="{3B19BE77-5C91-4E1B-B8DB-442E09119A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3A53C1-389B-4886-884F-DACB12B1E6CD}"/>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1340495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BD5A0-82E1-4971-9FA5-ED462E708E34}"/>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DC955F-FDF3-4C4C-99A0-870AB378A35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FA88A10A-2471-493B-BA66-209703C01025}"/>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3F4F7F-F29E-42A9-8764-EA64F7E74B6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25851E3-C3E8-45C5-B5AA-23171452AF3A}"/>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EED6C9-AA4F-4881-B5F1-A5F1FB4889FB}"/>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8" name="Footer Placeholder 7">
            <a:extLst>
              <a:ext uri="{FF2B5EF4-FFF2-40B4-BE49-F238E27FC236}">
                <a16:creationId xmlns:a16="http://schemas.microsoft.com/office/drawing/2014/main" id="{158E4C90-B57D-40E6-B384-533FDE9CAA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26D3BAB-5881-4753-8467-6D554F189591}"/>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785441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65395-D89B-41E7-BF49-CBDEE6090B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D59E36-5558-4A4A-8378-7FDB547977BE}"/>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4" name="Footer Placeholder 3">
            <a:extLst>
              <a:ext uri="{FF2B5EF4-FFF2-40B4-BE49-F238E27FC236}">
                <a16:creationId xmlns:a16="http://schemas.microsoft.com/office/drawing/2014/main" id="{DB5E509B-37BB-43C1-BCCF-DC9AB605BF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30CD39-712B-4966-935D-5235B4A045A9}"/>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484714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F40F2F-E863-4188-817D-2E8FD81919C5}"/>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3" name="Footer Placeholder 2">
            <a:extLst>
              <a:ext uri="{FF2B5EF4-FFF2-40B4-BE49-F238E27FC236}">
                <a16:creationId xmlns:a16="http://schemas.microsoft.com/office/drawing/2014/main" id="{19CCEB11-1C16-4AAE-8577-E5417EFF88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567CA7-0DAE-43DE-A585-13CC54E80626}"/>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2013282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D0F0D-51F2-4628-8D88-82D71BED8D9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70B0A08-760D-43BF-A014-F9C4C2A75C17}"/>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24CC29-87D3-49F4-B600-A1BDC708E60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2EE9722-D2BE-4EE5-A0C3-37DAE78DA352}"/>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6" name="Footer Placeholder 5">
            <a:extLst>
              <a:ext uri="{FF2B5EF4-FFF2-40B4-BE49-F238E27FC236}">
                <a16:creationId xmlns:a16="http://schemas.microsoft.com/office/drawing/2014/main" id="{E6E46E33-E2B7-4E8F-AA1E-DBD442EA6A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023A01-C280-4C35-8BC9-318C9AAA798F}"/>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3901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84EE3-0686-4841-A1FF-59120C1ABC9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47049DD4-D615-4B4E-B55D-1B09E793B5C8}"/>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64DC3302-C097-4724-8946-F10132CBC53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93F3E8E-5A4A-4153-BBF0-12A5D7704E9A}"/>
              </a:ext>
            </a:extLst>
          </p:cNvPr>
          <p:cNvSpPr>
            <a:spLocks noGrp="1"/>
          </p:cNvSpPr>
          <p:nvPr>
            <p:ph type="dt" sz="half" idx="10"/>
          </p:nvPr>
        </p:nvSpPr>
        <p:spPr/>
        <p:txBody>
          <a:bodyPr/>
          <a:lstStyle/>
          <a:p>
            <a:fld id="{5E5A70FB-C4A8-4893-86D1-A1253CE111F4}" type="datetimeFigureOut">
              <a:rPr lang="en-US" smtClean="0"/>
              <a:pPr/>
              <a:t>11/7/2022</a:t>
            </a:fld>
            <a:endParaRPr lang="en-US"/>
          </a:p>
        </p:txBody>
      </p:sp>
      <p:sp>
        <p:nvSpPr>
          <p:cNvPr id="6" name="Footer Placeholder 5">
            <a:extLst>
              <a:ext uri="{FF2B5EF4-FFF2-40B4-BE49-F238E27FC236}">
                <a16:creationId xmlns:a16="http://schemas.microsoft.com/office/drawing/2014/main" id="{354F5898-24B5-4722-B4F7-637155A8F0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9995F6-2F0D-4ED9-9112-46FDE95531FD}"/>
              </a:ext>
            </a:extLst>
          </p:cNvPr>
          <p:cNvSpPr>
            <a:spLocks noGrp="1"/>
          </p:cNvSpPr>
          <p:nvPr>
            <p:ph type="sldNum" sz="quarter" idx="12"/>
          </p:nvPr>
        </p:nvSpPr>
        <p:spPr/>
        <p:txBody>
          <a:bodyPr/>
          <a:lstStyle/>
          <a:p>
            <a:fld id="{89A6A10E-89FF-4C13-8644-446A5B93BBFF}" type="slidenum">
              <a:rPr lang="en-US" smtClean="0"/>
              <a:pPr/>
              <a:t>‹#›</a:t>
            </a:fld>
            <a:endParaRPr lang="en-US"/>
          </a:p>
        </p:txBody>
      </p:sp>
    </p:spTree>
    <p:extLst>
      <p:ext uri="{BB962C8B-B14F-4D97-AF65-F5344CB8AC3E}">
        <p14:creationId xmlns:p14="http://schemas.microsoft.com/office/powerpoint/2010/main" val="3701909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0EC959-EEBE-44AD-B690-C9172E4F74F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F47F01-3582-41A3-89F6-F8CA4B23CCA3}"/>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F7EFE8-2BB7-4493-BF8F-867B0B461B4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E5A70FB-C4A8-4893-86D1-A1253CE111F4}" type="datetimeFigureOut">
              <a:rPr lang="en-US" smtClean="0"/>
              <a:pPr/>
              <a:t>11/7/2022</a:t>
            </a:fld>
            <a:endParaRPr lang="en-US"/>
          </a:p>
        </p:txBody>
      </p:sp>
      <p:sp>
        <p:nvSpPr>
          <p:cNvPr id="5" name="Footer Placeholder 4">
            <a:extLst>
              <a:ext uri="{FF2B5EF4-FFF2-40B4-BE49-F238E27FC236}">
                <a16:creationId xmlns:a16="http://schemas.microsoft.com/office/drawing/2014/main" id="{ABA1F4F2-D570-4925-8A49-17210D789E7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5BFE0CA-65C0-41DB-8CB7-62F49812EEA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9A6A10E-89FF-4C13-8644-446A5B93BBFF}" type="slidenum">
              <a:rPr lang="en-US" smtClean="0"/>
              <a:pPr/>
              <a:t>‹#›</a:t>
            </a:fld>
            <a:endParaRPr lang="en-US"/>
          </a:p>
        </p:txBody>
      </p:sp>
    </p:spTree>
    <p:extLst>
      <p:ext uri="{BB962C8B-B14F-4D97-AF65-F5344CB8AC3E}">
        <p14:creationId xmlns:p14="http://schemas.microsoft.com/office/powerpoint/2010/main" val="164947765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com/imgres?imgurl=http://gse.uml.edu/rtah/wquest/scavHunt/Scavenger_%20Hunt/scavenger_hunt.gif&amp;imgrefurl=http://gse.uml.edu/rtah/wquest/scavHunt/Scavenger_%20Hunt/index.html&amp;usg=__KX-59a3IGlVyWitWitUGaVn0S6o=&amp;h=234&amp;w=260&amp;sz=19&amp;hl=en&amp;start=2&amp;itbs=1&amp;tbnid=kFIJhWiQRLi0_M:&amp;tbnh=101&amp;tbnw=112&amp;prev=/images?q=%22scavenger+hunt%22&amp;hl=en&amp;sa=G&amp;gbv=2&amp;tbs=isch:1"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m/imgres?imgurl=http://lisawallerrogers.files.wordpress.com/2010/01/bill-shakespeare2.jpg&amp;imgrefurl=http://lisawallerrogers.wordpress.com/2010/01/27/talk-like-shakespeare-today-no-beauty-queen-for-him/&amp;usg=__c-bhk4J4AnvlAtwxB7elr0eG5EE=&amp;h=397&amp;w=298&amp;sz=27&amp;hl=en&amp;start=10&amp;itbs=1&amp;tbnid=niSKqtjrmEZVIM:&amp;tbnh=124&amp;tbnw=93&amp;prev=/images?q=shakespeare&amp;hl=en&amp;sa=G&amp;gbv=2&amp;tbs=isch:1"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imgres?imgurl=http://hullconnect.com/pcmachelp/images/blah.jpg&amp;imgrefurl=http://hullconnect.com/pcmachelp/jargon.html&amp;usg=__2ZDZTnaMBQRDP6ZrSjuIZGsKcM0=&amp;h=175&amp;w=175&amp;sz=12&amp;hl=en&amp;start=45&amp;itbs=1&amp;tbnid=FeszO3Qavx_s1M:&amp;tbnh=100&amp;tbnw=100&amp;prev=/images?q=Jargon&amp;start=40&amp;hl=en&amp;sa=N&amp;gbv=2&amp;ndsp=20&amp;tbs=isch: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grants.gov/web/grants/register.html" TargetMode="External"/><Relationship Id="rId2" Type="http://schemas.openxmlformats.org/officeDocument/2006/relationships/hyperlink" Target="http://www.sam.gov/" TargetMode="External"/><Relationship Id="rId1" Type="http://schemas.openxmlformats.org/officeDocument/2006/relationships/slideLayout" Target="../slideLayouts/slideLayout2.xml"/><Relationship Id="rId5" Type="http://schemas.openxmlformats.org/officeDocument/2006/relationships/hyperlink" Target="https://grants-portal.psc.gov/Welcome.aspx?pt=Grants" TargetMode="External"/><Relationship Id="rId4" Type="http://schemas.openxmlformats.org/officeDocument/2006/relationships/hyperlink" Target="http://www.grants.gov/web/grants/about/contact-us.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mailto:Pearson.Owens@ed.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Freeform: Shape 27">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0" name="Freeform: Shape 29">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4400" kern="1200" dirty="0">
                <a:solidFill>
                  <a:schemeClr val="tx1"/>
                </a:solidFill>
                <a:latin typeface="+mj-lt"/>
                <a:ea typeface="+mj-ea"/>
                <a:cs typeface="+mj-cs"/>
              </a:rPr>
              <a:t>Digital Learning Infrastructure and IT Modernization Pilot Webinar</a:t>
            </a:r>
          </a:p>
        </p:txBody>
      </p:sp>
      <p:sp>
        <p:nvSpPr>
          <p:cNvPr id="32" name="Rectangle 31">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519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1333" name="Rectangle 311329">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875" name="Rectangle 1026"/>
          <p:cNvSpPr>
            <a:spLocks noGrp="1" noChangeArrowheads="1"/>
          </p:cNvSpPr>
          <p:nvPr>
            <p:ph type="title"/>
          </p:nvPr>
        </p:nvSpPr>
        <p:spPr>
          <a:xfrm>
            <a:off x="628650" y="963507"/>
            <a:ext cx="2620771" cy="4930986"/>
          </a:xfrm>
        </p:spPr>
        <p:txBody>
          <a:bodyPr vert="horz" lIns="91440" tIns="45720" rIns="91440" bIns="45720" rtlCol="0" anchor="ctr">
            <a:normAutofit/>
          </a:bodyPr>
          <a:lstStyle/>
          <a:p>
            <a:pPr algn="r" defTabSz="914400"/>
            <a:r>
              <a:rPr lang="en-US" sz="4400" b="1" kern="1200">
                <a:solidFill>
                  <a:schemeClr val="accent1"/>
                </a:solidFill>
                <a:latin typeface="+mj-lt"/>
                <a:ea typeface="+mj-ea"/>
                <a:cs typeface="+mj-cs"/>
              </a:rPr>
              <a:t>Selection Criteria </a:t>
            </a:r>
          </a:p>
        </p:txBody>
      </p:sp>
      <p:cxnSp>
        <p:nvCxnSpPr>
          <p:cNvPr id="311332" name="Straight Connector 311331">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9874" name="Rectangle 1027"/>
          <p:cNvSpPr>
            <a:spLocks noGrp="1" noChangeArrowheads="1"/>
          </p:cNvSpPr>
          <p:nvPr>
            <p:ph idx="1"/>
          </p:nvPr>
        </p:nvSpPr>
        <p:spPr>
          <a:xfrm>
            <a:off x="3732023" y="1295400"/>
            <a:ext cx="4688204" cy="2133600"/>
          </a:xfrm>
        </p:spPr>
        <p:txBody>
          <a:bodyPr vert="horz" lIns="91440" tIns="45720" rIns="91440" bIns="45720" rtlCol="0" anchor="b">
            <a:noAutofit/>
          </a:bodyPr>
          <a:lstStyle/>
          <a:p>
            <a:pPr marL="0" indent="0" defTabSz="914400">
              <a:buNone/>
            </a:pPr>
            <a:r>
              <a:rPr lang="en-US" sz="2400" b="1" dirty="0"/>
              <a:t>Five evaluation areas:</a:t>
            </a:r>
          </a:p>
          <a:p>
            <a:pPr marL="0" indent="-228600" defTabSz="914400"/>
            <a:endParaRPr lang="en-US" sz="1800" b="1" dirty="0"/>
          </a:p>
          <a:p>
            <a:pPr marL="0" lvl="1" indent="0" defTabSz="914400">
              <a:buNone/>
            </a:pPr>
            <a:r>
              <a:rPr lang="en-US" b="1" dirty="0"/>
              <a:t>(1) Significance – 15 points</a:t>
            </a:r>
          </a:p>
          <a:p>
            <a:pPr marL="0" lvl="1" indent="0" defTabSz="914400">
              <a:buNone/>
            </a:pPr>
            <a:r>
              <a:rPr lang="en-US" b="1" dirty="0"/>
              <a:t>(2) Quality of the Project Design – 35 points</a:t>
            </a:r>
          </a:p>
          <a:p>
            <a:pPr marL="0" lvl="1" indent="0" defTabSz="914400">
              <a:buNone/>
            </a:pPr>
            <a:r>
              <a:rPr lang="en-US" b="1" dirty="0"/>
              <a:t>(3) Quality of Project Services – 10 points</a:t>
            </a:r>
          </a:p>
          <a:p>
            <a:pPr marL="0" lvl="1" indent="0" defTabSz="914400">
              <a:buNone/>
            </a:pPr>
            <a:r>
              <a:rPr lang="en-US" b="1" dirty="0"/>
              <a:t>(4) Quality of the Management Plan – 20 points</a:t>
            </a:r>
          </a:p>
          <a:p>
            <a:pPr marL="0" lvl="1" indent="0" defTabSz="914400">
              <a:buNone/>
            </a:pPr>
            <a:r>
              <a:rPr lang="en-US" b="1" dirty="0"/>
              <a:t>(5) Quality of the Project Evaluation – 20 points</a:t>
            </a:r>
          </a:p>
        </p:txBody>
      </p:sp>
      <p:sp>
        <p:nvSpPr>
          <p:cNvPr id="311301" name="Text Box 1029"/>
          <p:cNvSpPr txBox="1">
            <a:spLocks noChangeArrowheads="1"/>
          </p:cNvSpPr>
          <p:nvPr/>
        </p:nvSpPr>
        <p:spPr bwMode="auto">
          <a:xfrm>
            <a:off x="3732022" y="3589866"/>
            <a:ext cx="4688205" cy="2304628"/>
          </a:xfrm>
          <a:prstGeom prst="rect">
            <a:avLst/>
          </a:prstGeom>
        </p:spPr>
        <p:txBody>
          <a:bodyPr vert="horz" lIns="91440" tIns="45720" rIns="91440" bIns="45720" rtlCol="0">
            <a:normAutofit/>
          </a:bodyPr>
          <a:lstStyle/>
          <a:p>
            <a:pPr indent="-228600">
              <a:lnSpc>
                <a:spcPct val="90000"/>
              </a:lnSpc>
              <a:spcBef>
                <a:spcPct val="50000"/>
              </a:spcBef>
              <a:buFont typeface="Arial" panose="020B0604020202020204" pitchFamily="34" charset="0"/>
              <a:buChar char="•"/>
              <a:defRPr/>
            </a:pPr>
            <a:r>
              <a:rPr lang="en-US" sz="1700" b="1">
                <a:effectLst>
                  <a:outerShdw blurRad="38100" dist="38100" dir="2700000" algn="tl">
                    <a:srgbClr val="000000"/>
                  </a:outerShdw>
                </a:effectLst>
              </a:rPr>
              <a:t>Total Points: 100</a:t>
            </a:r>
            <a:endParaRPr lang="en-US" sz="17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a:solidFill>
                  <a:srgbClr val="FFFFFF"/>
                </a:solidFill>
              </a:rPr>
              <a:t>Significance (15  points)</a:t>
            </a:r>
          </a:p>
        </p:txBody>
      </p:sp>
      <p:sp>
        <p:nvSpPr>
          <p:cNvPr id="3" name="Content Placeholder 2"/>
          <p:cNvSpPr>
            <a:spLocks noGrp="1"/>
          </p:cNvSpPr>
          <p:nvPr>
            <p:ph idx="1"/>
          </p:nvPr>
        </p:nvSpPr>
        <p:spPr>
          <a:xfrm>
            <a:off x="1025718" y="2490436"/>
            <a:ext cx="7281746" cy="3567173"/>
          </a:xfrm>
        </p:spPr>
        <p:txBody>
          <a:bodyPr anchor="ctr">
            <a:normAutofit/>
          </a:bodyPr>
          <a:lstStyle/>
          <a:p>
            <a:pPr marL="0" indent="0">
              <a:buNone/>
            </a:pPr>
            <a:r>
              <a:rPr lang="en-US" dirty="0"/>
              <a:t>The Secretary considers the significance of the proposed project, the Secretary considers:</a:t>
            </a:r>
          </a:p>
          <a:p>
            <a:pPr marL="0" indent="0">
              <a:buNone/>
            </a:pPr>
            <a:r>
              <a:rPr lang="en-US" dirty="0"/>
              <a:t> (1)  The significance of the problem or issue to be addressed by the proposed project. (5 points)</a:t>
            </a:r>
          </a:p>
          <a:p>
            <a:pPr marL="514350" indent="-514350">
              <a:buAutoNum type="arabicParenBoth" startAt="2"/>
            </a:pPr>
            <a:r>
              <a:rPr lang="en-US" dirty="0"/>
              <a:t>The potential contribution of the proposed project to increased knowledge or understanding of educational problems, issues, or effective strategies. (5 points)</a:t>
            </a:r>
          </a:p>
          <a:p>
            <a:pPr marL="514350" indent="-514350">
              <a:buAutoNum type="arabicParenBoth" startAt="2"/>
            </a:pPr>
            <a:r>
              <a:rPr lang="en-US" dirty="0"/>
              <a:t>The likelihood that the proposed project will result in system change or improvements. (5 points)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a:solidFill>
                  <a:srgbClr val="FFFFFF"/>
                </a:solidFill>
              </a:rPr>
              <a:t>Quality of the Project Design </a:t>
            </a:r>
            <a:br>
              <a:rPr lang="en-US" sz="3500" b="1">
                <a:solidFill>
                  <a:srgbClr val="FFFFFF"/>
                </a:solidFill>
              </a:rPr>
            </a:br>
            <a:r>
              <a:rPr lang="en-US" sz="3500" b="1">
                <a:solidFill>
                  <a:srgbClr val="FFFFFF"/>
                </a:solidFill>
              </a:rPr>
              <a:t>(35 points)</a:t>
            </a:r>
          </a:p>
        </p:txBody>
      </p:sp>
      <p:sp>
        <p:nvSpPr>
          <p:cNvPr id="3" name="Content Placeholder 2"/>
          <p:cNvSpPr>
            <a:spLocks noGrp="1"/>
          </p:cNvSpPr>
          <p:nvPr>
            <p:ph idx="1"/>
          </p:nvPr>
        </p:nvSpPr>
        <p:spPr>
          <a:xfrm>
            <a:off x="1025718" y="2490436"/>
            <a:ext cx="7281746" cy="3567173"/>
          </a:xfrm>
        </p:spPr>
        <p:txBody>
          <a:bodyPr anchor="ctr">
            <a:normAutofit/>
          </a:bodyPr>
          <a:lstStyle/>
          <a:p>
            <a:pPr marL="0" indent="0">
              <a:buNone/>
            </a:pPr>
            <a:r>
              <a:rPr lang="en-US" dirty="0"/>
              <a:t>The Secretary considers the quality of the design of the proposed project.  In determining the quality of the design of the proposed project, the Secretary considers:</a:t>
            </a:r>
          </a:p>
          <a:p>
            <a:pPr marL="0" indent="0">
              <a:buNone/>
            </a:pPr>
            <a:r>
              <a:rPr lang="en-US" dirty="0"/>
              <a:t> (1)  The extent to which the goals, objectives, and outcomes   to be achieved by the proposed project are clearly specified and measurable. (15 points)</a:t>
            </a:r>
          </a:p>
          <a:p>
            <a:pPr marL="0" indent="0">
              <a:buNone/>
            </a:pPr>
            <a:r>
              <a:rPr lang="en-US" dirty="0"/>
              <a:t>(2)  The extent to which the design of the proposed project is appropriate to, and will successfully address, the needs of the target population or other identified needs. (10 points)</a:t>
            </a:r>
          </a:p>
          <a:p>
            <a:pPr marL="0" indent="0">
              <a:buNone/>
            </a:pPr>
            <a:r>
              <a:rPr lang="en-US" dirty="0"/>
              <a:t>(3)  The extent to which the proposed project demonstrates a rational. (10 points)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a:solidFill>
                  <a:srgbClr val="FFFFFF"/>
                </a:solidFill>
              </a:rPr>
              <a:t>Quality of the Project Services</a:t>
            </a:r>
            <a:br>
              <a:rPr lang="en-US" sz="3500" b="1">
                <a:solidFill>
                  <a:srgbClr val="FFFFFF"/>
                </a:solidFill>
              </a:rPr>
            </a:br>
            <a:r>
              <a:rPr lang="en-US" sz="3500" b="1">
                <a:solidFill>
                  <a:srgbClr val="FFFFFF"/>
                </a:solidFill>
              </a:rPr>
              <a:t>(10 points)</a:t>
            </a:r>
          </a:p>
        </p:txBody>
      </p:sp>
      <p:sp>
        <p:nvSpPr>
          <p:cNvPr id="3" name="Content Placeholder 2"/>
          <p:cNvSpPr>
            <a:spLocks noGrp="1"/>
          </p:cNvSpPr>
          <p:nvPr>
            <p:ph idx="1"/>
          </p:nvPr>
        </p:nvSpPr>
        <p:spPr>
          <a:xfrm>
            <a:off x="1025718" y="2490436"/>
            <a:ext cx="7281746" cy="3567173"/>
          </a:xfrm>
        </p:spPr>
        <p:txBody>
          <a:bodyPr anchor="ctr">
            <a:normAutofit/>
          </a:bodyPr>
          <a:lstStyle/>
          <a:p>
            <a:pPr marL="0" indent="0">
              <a:buNone/>
            </a:pPr>
            <a:r>
              <a:rPr lang="en-US" sz="1600" dirty="0"/>
              <a:t>The Secretary considers the quality of the quality of the services to be provided by the proposed project. </a:t>
            </a:r>
          </a:p>
          <a:p>
            <a:pPr marL="0" indent="0">
              <a:buNone/>
            </a:pPr>
            <a:r>
              <a:rPr lang="en-US" sz="1600" dirty="0"/>
              <a:t>(1) In determining the quality of the design of the proposed project, the Secretary considers the quality and sufficiency of strategies for ensuring equal access and treatment for eligible project participants who are members of groups that have traditionally been underrepresented based on race, color, national origin, gender, age, or disability. (3 points)</a:t>
            </a:r>
          </a:p>
          <a:p>
            <a:pPr marL="0" indent="0">
              <a:buNone/>
            </a:pPr>
            <a:r>
              <a:rPr lang="en-US" sz="1600" dirty="0"/>
              <a:t>(2)  The extent to which the services to be provided by the proposed project are appropriate to the needs of the intended recipients or beneficiaries of those services. (3 points)</a:t>
            </a:r>
          </a:p>
          <a:p>
            <a:pPr marL="0" indent="0">
              <a:buNone/>
            </a:pPr>
            <a:r>
              <a:rPr lang="en-US" sz="1600" dirty="0"/>
              <a:t>(3)  The extent to which the services to be provided by the proposed project reflect up-to-date knowledge from research and effective practice. (4 points)</a:t>
            </a:r>
          </a:p>
        </p:txBody>
      </p:sp>
    </p:spTree>
    <p:extLst>
      <p:ext uri="{BB962C8B-B14F-4D97-AF65-F5344CB8AC3E}">
        <p14:creationId xmlns:p14="http://schemas.microsoft.com/office/powerpoint/2010/main" val="3262706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a:solidFill>
                  <a:srgbClr val="FFFFFF"/>
                </a:solidFill>
              </a:rPr>
              <a:t>Quality of the management Plan</a:t>
            </a:r>
            <a:br>
              <a:rPr lang="en-US" sz="3500" b="1">
                <a:solidFill>
                  <a:srgbClr val="FFFFFF"/>
                </a:solidFill>
              </a:rPr>
            </a:br>
            <a:r>
              <a:rPr lang="en-US" sz="3500" b="1">
                <a:solidFill>
                  <a:srgbClr val="FFFFFF"/>
                </a:solidFill>
              </a:rPr>
              <a:t>(20 points)</a:t>
            </a:r>
          </a:p>
        </p:txBody>
      </p:sp>
      <p:sp>
        <p:nvSpPr>
          <p:cNvPr id="3" name="Content Placeholder 2"/>
          <p:cNvSpPr>
            <a:spLocks noGrp="1"/>
          </p:cNvSpPr>
          <p:nvPr>
            <p:ph idx="1"/>
          </p:nvPr>
        </p:nvSpPr>
        <p:spPr>
          <a:xfrm>
            <a:off x="927267" y="2559740"/>
            <a:ext cx="7281746" cy="3567173"/>
          </a:xfrm>
        </p:spPr>
        <p:txBody>
          <a:bodyPr anchor="ctr">
            <a:normAutofit/>
          </a:bodyPr>
          <a:lstStyle/>
          <a:p>
            <a:pPr marL="0" indent="0">
              <a:buNone/>
            </a:pPr>
            <a:r>
              <a:rPr lang="en-US" dirty="0"/>
              <a:t>The Secretary considers the quality of the quality of the management plan to be provided by the proposed project. </a:t>
            </a:r>
          </a:p>
          <a:p>
            <a:pPr marL="0" indent="0">
              <a:buNone/>
            </a:pPr>
            <a:r>
              <a:rPr lang="en-US" dirty="0"/>
              <a:t>(1) The adequacy of the management plan to achieve the objectives of the proposed project on time and within budget, including clearly defined responsibilities, timelines, and milestones for accomplishing project tasks. (5 points)</a:t>
            </a:r>
          </a:p>
          <a:p>
            <a:pPr marL="0" indent="0">
              <a:buNone/>
            </a:pPr>
            <a:r>
              <a:rPr lang="en-US" dirty="0"/>
              <a:t>(2)  The adequacy of procedures for ensuring feedback and continuous improvement in the operation of the proposed project. (10 points)</a:t>
            </a:r>
          </a:p>
          <a:p>
            <a:pPr marL="0" indent="0">
              <a:buNone/>
            </a:pPr>
            <a:r>
              <a:rPr lang="en-US" dirty="0"/>
              <a:t>(3)  The adequacy of mechanisms for ensuring high-quality products and services from the proposed project. (5 points)</a:t>
            </a:r>
          </a:p>
        </p:txBody>
      </p:sp>
    </p:spTree>
    <p:extLst>
      <p:ext uri="{BB962C8B-B14F-4D97-AF65-F5344CB8AC3E}">
        <p14:creationId xmlns:p14="http://schemas.microsoft.com/office/powerpoint/2010/main" val="533099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a:solidFill>
                  <a:srgbClr val="FFFFFF"/>
                </a:solidFill>
              </a:rPr>
              <a:t>Quality of the Evaluation Plan</a:t>
            </a:r>
            <a:br>
              <a:rPr lang="en-US" sz="3500" b="1">
                <a:solidFill>
                  <a:srgbClr val="FFFFFF"/>
                </a:solidFill>
              </a:rPr>
            </a:br>
            <a:r>
              <a:rPr lang="en-US" sz="3500" b="1">
                <a:solidFill>
                  <a:srgbClr val="FFFFFF"/>
                </a:solidFill>
              </a:rPr>
              <a:t> (20 points)</a:t>
            </a:r>
          </a:p>
        </p:txBody>
      </p:sp>
      <p:sp>
        <p:nvSpPr>
          <p:cNvPr id="3" name="Content Placeholder 2"/>
          <p:cNvSpPr>
            <a:spLocks noGrp="1"/>
          </p:cNvSpPr>
          <p:nvPr>
            <p:ph idx="1"/>
          </p:nvPr>
        </p:nvSpPr>
        <p:spPr>
          <a:xfrm>
            <a:off x="1025718" y="2490436"/>
            <a:ext cx="7281746" cy="3567173"/>
          </a:xfrm>
        </p:spPr>
        <p:txBody>
          <a:bodyPr anchor="ctr">
            <a:normAutofit/>
          </a:bodyPr>
          <a:lstStyle/>
          <a:p>
            <a:pPr marL="0" indent="0">
              <a:buNone/>
            </a:pPr>
            <a:r>
              <a:rPr lang="en-US" dirty="0"/>
              <a:t>The Secretary considers the quality of the evaluation to be conducted of the proposed project.  In determining the quality of the evaluation, the Secretary considers:</a:t>
            </a:r>
          </a:p>
          <a:p>
            <a:pPr marL="0" indent="0">
              <a:buNone/>
            </a:pPr>
            <a:r>
              <a:rPr lang="en-US" dirty="0"/>
              <a:t> (1)  The extent to which the methods of evaluation are thorough, feasible, and appropriate to the goals, objectives, and outcomes of the proposed project. (10 points)</a:t>
            </a:r>
          </a:p>
          <a:p>
            <a:pPr marL="0" indent="0">
              <a:buNone/>
            </a:pPr>
            <a:r>
              <a:rPr lang="en-US" dirty="0"/>
              <a:t>(2)  The extent to which the methods of evaluation include the use of objective performance measures that are clearly related to the intended outcomes of the project and will produce quantitative and qualitative data to the extent possible. (10 points)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121" name="Rectangle 4711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22" name="Freeform: Shape 4711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6" name="Title 1"/>
          <p:cNvSpPr>
            <a:spLocks noGrp="1"/>
          </p:cNvSpPr>
          <p:nvPr>
            <p:ph type="title"/>
          </p:nvPr>
        </p:nvSpPr>
        <p:spPr>
          <a:xfrm>
            <a:off x="515125" y="1153572"/>
            <a:ext cx="2400300" cy="4461163"/>
          </a:xfrm>
        </p:spPr>
        <p:txBody>
          <a:bodyPr>
            <a:normAutofit/>
          </a:bodyPr>
          <a:lstStyle/>
          <a:p>
            <a:r>
              <a:rPr lang="en-US" b="1">
                <a:solidFill>
                  <a:srgbClr val="FFFFFF"/>
                </a:solidFill>
              </a:rPr>
              <a:t>Instructions </a:t>
            </a:r>
          </a:p>
        </p:txBody>
      </p:sp>
      <p:sp>
        <p:nvSpPr>
          <p:cNvPr id="47123" name="Arc 4711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107" name="Content Placeholder 2"/>
          <p:cNvSpPr>
            <a:spLocks noGrp="1"/>
          </p:cNvSpPr>
          <p:nvPr>
            <p:ph idx="1"/>
          </p:nvPr>
        </p:nvSpPr>
        <p:spPr>
          <a:xfrm>
            <a:off x="3335481" y="591344"/>
            <a:ext cx="5179868" cy="5585619"/>
          </a:xfrm>
        </p:spPr>
        <p:txBody>
          <a:bodyPr anchor="ctr">
            <a:normAutofit/>
          </a:bodyPr>
          <a:lstStyle/>
          <a:p>
            <a:r>
              <a:rPr lang="en-US"/>
              <a:t>8% Indirect Cost Rate</a:t>
            </a:r>
          </a:p>
          <a:p>
            <a:r>
              <a:rPr lang="en-US"/>
              <a:t>50 Pages </a:t>
            </a:r>
          </a:p>
          <a:p>
            <a:r>
              <a:rPr lang="en-US"/>
              <a:t>A “page” is 8.5” x 11”, on one side only, with 1” margins at the top, bottom, and both sides.</a:t>
            </a:r>
          </a:p>
          <a:p>
            <a:r>
              <a:rPr lang="en-US"/>
              <a:t>Double space (no more than three lines per vertical inch) all text in the application narrative, </a:t>
            </a:r>
            <a:r>
              <a:rPr lang="en-US" u="sng"/>
              <a:t>except</a:t>
            </a:r>
            <a:r>
              <a:rPr lang="en-US"/>
              <a:t> titles, headings, footnotes, quotations, references, captions, and all text in charts, tables, and graphs. These items may be single-spaced.  Charts, tables, figures, and graphs in the application narrative count toward the page limit.</a:t>
            </a:r>
          </a:p>
          <a:p>
            <a:r>
              <a:rPr lang="en-US"/>
              <a:t>Abstract can be single-spaced.</a:t>
            </a:r>
          </a:p>
          <a:p>
            <a:r>
              <a:rPr lang="en-US"/>
              <a:t>Use a font that is either 12 point or larger or no smaller than 10 pitch (characters per inch).</a:t>
            </a:r>
          </a:p>
          <a:p>
            <a:pPr marL="0" indent="0">
              <a:buNone/>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112" name="Rectangle 4711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14" name="Freeform: Shape 4711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6" name="Title 1"/>
          <p:cNvSpPr>
            <a:spLocks noGrp="1"/>
          </p:cNvSpPr>
          <p:nvPr>
            <p:ph type="title"/>
          </p:nvPr>
        </p:nvSpPr>
        <p:spPr>
          <a:xfrm>
            <a:off x="515125" y="1153572"/>
            <a:ext cx="2400300" cy="4461163"/>
          </a:xfrm>
        </p:spPr>
        <p:txBody>
          <a:bodyPr>
            <a:normAutofit/>
          </a:bodyPr>
          <a:lstStyle/>
          <a:p>
            <a:r>
              <a:rPr lang="en-US" b="1" dirty="0">
                <a:solidFill>
                  <a:srgbClr val="FFFFFF"/>
                </a:solidFill>
              </a:rPr>
              <a:t>Instructions </a:t>
            </a:r>
          </a:p>
        </p:txBody>
      </p:sp>
      <p:sp>
        <p:nvSpPr>
          <p:cNvPr id="47116" name="Arc 4711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107" name="Content Placeholder 2"/>
          <p:cNvSpPr>
            <a:spLocks noGrp="1"/>
          </p:cNvSpPr>
          <p:nvPr>
            <p:ph idx="1"/>
          </p:nvPr>
        </p:nvSpPr>
        <p:spPr>
          <a:xfrm>
            <a:off x="3335481" y="591344"/>
            <a:ext cx="5179868" cy="5585619"/>
          </a:xfrm>
        </p:spPr>
        <p:txBody>
          <a:bodyPr anchor="ctr">
            <a:normAutofit/>
          </a:bodyPr>
          <a:lstStyle/>
          <a:p>
            <a:r>
              <a:rPr lang="en-US"/>
              <a:t>There is no budget section in the Selection Criteria.</a:t>
            </a:r>
          </a:p>
          <a:p>
            <a:r>
              <a:rPr lang="en-US"/>
              <a:t>Complete the Budget Narrative </a:t>
            </a:r>
          </a:p>
          <a:p>
            <a:r>
              <a:rPr lang="en-US"/>
              <a:t>Use one of the following fonts:  Times New Roman, Courier, Courier New, or Arial.    </a:t>
            </a:r>
          </a:p>
          <a:p>
            <a:endParaRPr lang="en-US"/>
          </a:p>
          <a:p>
            <a:endParaRPr lang="en-US"/>
          </a:p>
          <a:p>
            <a:endParaRPr lang="en-US" i="1"/>
          </a:p>
          <a:p>
            <a:endParaRPr lang="en-US"/>
          </a:p>
          <a:p>
            <a:endParaRPr lang="en-US"/>
          </a:p>
        </p:txBody>
      </p:sp>
    </p:spTree>
    <p:extLst>
      <p:ext uri="{BB962C8B-B14F-4D97-AF65-F5344CB8AC3E}">
        <p14:creationId xmlns:p14="http://schemas.microsoft.com/office/powerpoint/2010/main" val="2956363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125454"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15125" y="1153572"/>
            <a:ext cx="2400300" cy="4461163"/>
          </a:xfrm>
        </p:spPr>
        <p:txBody>
          <a:bodyPr>
            <a:normAutofit/>
          </a:bodyPr>
          <a:lstStyle/>
          <a:p>
            <a:r>
              <a:rPr lang="en-US" b="1">
                <a:solidFill>
                  <a:srgbClr val="FFFFFF"/>
                </a:solidFill>
              </a:rPr>
              <a:t>Follow Instructions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p:cNvSpPr>
            <a:spLocks noGrp="1"/>
          </p:cNvSpPr>
          <p:nvPr>
            <p:ph idx="1"/>
          </p:nvPr>
        </p:nvSpPr>
        <p:spPr>
          <a:xfrm>
            <a:off x="3335481" y="591344"/>
            <a:ext cx="5179868" cy="5585619"/>
          </a:xfrm>
        </p:spPr>
        <p:txBody>
          <a:bodyPr anchor="ctr">
            <a:normAutofit/>
          </a:bodyPr>
          <a:lstStyle/>
          <a:p>
            <a:r>
              <a:rPr lang="en-US" dirty="0"/>
              <a:t>It is essential that you follow all instructions completely!</a:t>
            </a:r>
          </a:p>
          <a:p>
            <a:r>
              <a:rPr lang="en-US" dirty="0"/>
              <a:t>Read all instructions a number of times.</a:t>
            </a:r>
          </a:p>
          <a:p>
            <a:r>
              <a:rPr lang="en-US" dirty="0"/>
              <a:t>You are being evaluated solely by what you write in your application, not the great idea that you have.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047" name="Rectangle 44040">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034" name="Title 1"/>
          <p:cNvSpPr>
            <a:spLocks noGrp="1"/>
          </p:cNvSpPr>
          <p:nvPr>
            <p:ph type="title"/>
          </p:nvPr>
        </p:nvSpPr>
        <p:spPr>
          <a:xfrm>
            <a:off x="723899" y="851517"/>
            <a:ext cx="3848096" cy="1461778"/>
          </a:xfrm>
        </p:spPr>
        <p:txBody>
          <a:bodyPr vert="horz" lIns="91440" tIns="45720" rIns="91440" bIns="45720" rtlCol="0" anchor="ctr">
            <a:normAutofit/>
          </a:bodyPr>
          <a:lstStyle/>
          <a:p>
            <a:pPr defTabSz="914400"/>
            <a:r>
              <a:rPr lang="en-US" sz="3200" kern="1200" dirty="0">
                <a:solidFill>
                  <a:schemeClr val="tx1"/>
                </a:solidFill>
                <a:latin typeface="+mj-lt"/>
                <a:ea typeface="+mj-ea"/>
                <a:cs typeface="+mj-cs"/>
              </a:rPr>
              <a:t>What’s Included in the Page Count? </a:t>
            </a:r>
            <a:br>
              <a:rPr lang="en-US" sz="3200" kern="1200" dirty="0">
                <a:solidFill>
                  <a:schemeClr val="tx1"/>
                </a:solidFill>
                <a:latin typeface="+mj-lt"/>
                <a:ea typeface="+mj-ea"/>
                <a:cs typeface="+mj-cs"/>
              </a:rPr>
            </a:br>
            <a:endParaRPr lang="en-US" sz="3200" kern="1200" dirty="0">
              <a:solidFill>
                <a:schemeClr val="tx1"/>
              </a:solidFill>
              <a:latin typeface="+mj-lt"/>
              <a:ea typeface="+mj-ea"/>
              <a:cs typeface="+mj-cs"/>
            </a:endParaRPr>
          </a:p>
        </p:txBody>
      </p:sp>
      <p:sp>
        <p:nvSpPr>
          <p:cNvPr id="44035" name="Text Placeholder 3"/>
          <p:cNvSpPr>
            <a:spLocks noGrp="1"/>
          </p:cNvSpPr>
          <p:nvPr>
            <p:ph type="body" sz="half" idx="2"/>
          </p:nvPr>
        </p:nvSpPr>
        <p:spPr>
          <a:xfrm>
            <a:off x="723900" y="2470248"/>
            <a:ext cx="3036258" cy="3536236"/>
          </a:xfrm>
        </p:spPr>
        <p:txBody>
          <a:bodyPr vert="horz" lIns="91440" tIns="45720" rIns="91440" bIns="45720" rtlCol="0">
            <a:normAutofit/>
          </a:bodyPr>
          <a:lstStyle/>
          <a:p>
            <a:pPr indent="-228600" defTabSz="914400">
              <a:buFont typeface="Arial" panose="020B0604020202020204" pitchFamily="34" charset="0"/>
              <a:buChar char="•"/>
            </a:pPr>
            <a:r>
              <a:rPr lang="en-US" sz="2100" b="1"/>
              <a:t>Only the Application/Project Narrative is included in the page count. If you include any attachments or appendices, these will be counted as part of the Application/Project Narrative. </a:t>
            </a:r>
          </a:p>
          <a:p>
            <a:pPr indent="-228600" defTabSz="914400">
              <a:buFont typeface="Arial" panose="020B0604020202020204" pitchFamily="34" charset="0"/>
              <a:buChar char="•"/>
            </a:pPr>
            <a:endParaRPr lang="en-US" sz="2100" b="1"/>
          </a:p>
          <a:p>
            <a:pPr indent="-228600" defTabSz="914400">
              <a:buFont typeface="Arial" panose="020B0604020202020204" pitchFamily="34" charset="0"/>
              <a:buChar char="•"/>
            </a:pPr>
            <a:endParaRPr lang="en-US" sz="2100" b="1"/>
          </a:p>
          <a:p>
            <a:pPr indent="-228600" defTabSz="914400">
              <a:buFont typeface="Arial" panose="020B0604020202020204" pitchFamily="34" charset="0"/>
              <a:buChar char="•"/>
            </a:pPr>
            <a:endParaRPr lang="en-US" sz="2100" b="1"/>
          </a:p>
          <a:p>
            <a:pPr indent="-228600" defTabSz="914400">
              <a:buFont typeface="Arial" panose="020B0604020202020204" pitchFamily="34" charset="0"/>
              <a:buChar char="•"/>
            </a:pPr>
            <a:endParaRPr lang="en-US" sz="2100"/>
          </a:p>
        </p:txBody>
      </p:sp>
      <p:sp>
        <p:nvSpPr>
          <p:cNvPr id="44048" name="Freeform: Shape 44042">
            <a:extLst>
              <a:ext uri="{FF2B5EF4-FFF2-40B4-BE49-F238E27FC236}">
                <a16:creationId xmlns:a16="http://schemas.microsoft.com/office/drawing/2014/main" id="{62A38935-BB53-4DF7-A56E-48DD25B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32777" y="851518"/>
            <a:ext cx="4638605"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1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4 h 5154967"/>
              <a:gd name="connsiteX37" fmla="*/ 1625714 w 6184806"/>
              <a:gd name="connsiteY37" fmla="*/ 109244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1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1"/>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4"/>
                  <a:pt x="2445216" y="109244"/>
                </a:cubicBezTo>
                <a:cubicBezTo>
                  <a:pt x="1625714" y="109244"/>
                  <a:pt x="1625714" y="109244"/>
                  <a:pt x="1625714" y="109244"/>
                </a:cubicBezTo>
                <a:cubicBezTo>
                  <a:pt x="1572615" y="109244"/>
                  <a:pt x="1524825" y="137459"/>
                  <a:pt x="1498276" y="183309"/>
                </a:cubicBezTo>
                <a:cubicBezTo>
                  <a:pt x="1089410" y="890450"/>
                  <a:pt x="1089410" y="890450"/>
                  <a:pt x="1089410" y="890450"/>
                </a:cubicBezTo>
                <a:cubicBezTo>
                  <a:pt x="1062860" y="934537"/>
                  <a:pt x="1062860" y="990968"/>
                  <a:pt x="1089410" y="1035054"/>
                </a:cubicBezTo>
                <a:cubicBezTo>
                  <a:pt x="1498276" y="1742196"/>
                  <a:pt x="1498276" y="1742196"/>
                  <a:pt x="1498276" y="1742196"/>
                </a:cubicBezTo>
                <a:cubicBezTo>
                  <a:pt x="1511551" y="1765121"/>
                  <a:pt x="1530135" y="1783637"/>
                  <a:pt x="1552039" y="1796421"/>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4036" name="Picture 8" descr="A picture if two documents enclosed in a black circle with a blue background "/>
          <p:cNvPicPr>
            <a:picLocks noChangeAspect="1" noChangeArrowheads="1"/>
          </p:cNvPicPr>
          <p:nvPr/>
        </p:nvPicPr>
        <p:blipFill>
          <a:blip r:embed="rId3" cstate="print"/>
          <a:stretch>
            <a:fillRect/>
          </a:stretch>
        </p:blipFill>
        <p:spPr bwMode="auto">
          <a:xfrm>
            <a:off x="5651497" y="2518313"/>
            <a:ext cx="2413000" cy="239164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dirty="0">
                <a:solidFill>
                  <a:srgbClr val="FFFFFF"/>
                </a:solidFill>
              </a:rPr>
              <a:t>TABLE OF CONTENT</a:t>
            </a:r>
          </a:p>
        </p:txBody>
      </p:sp>
      <p:sp>
        <p:nvSpPr>
          <p:cNvPr id="3" name="Content Placeholder 2"/>
          <p:cNvSpPr>
            <a:spLocks noGrp="1"/>
          </p:cNvSpPr>
          <p:nvPr>
            <p:ph idx="1"/>
          </p:nvPr>
        </p:nvSpPr>
        <p:spPr>
          <a:xfrm>
            <a:off x="1025718" y="2490436"/>
            <a:ext cx="7281746" cy="3567173"/>
          </a:xfrm>
        </p:spPr>
        <p:txBody>
          <a:bodyPr anchor="ctr">
            <a:normAutofit/>
          </a:bodyPr>
          <a:lstStyle/>
          <a:p>
            <a:pPr marL="137160" indent="0">
              <a:buNone/>
            </a:pPr>
            <a:r>
              <a:rPr lang="en-US" b="1" dirty="0"/>
              <a:t>I.      Purpose</a:t>
            </a:r>
          </a:p>
          <a:p>
            <a:pPr marL="137160" indent="0">
              <a:buNone/>
            </a:pPr>
            <a:r>
              <a:rPr lang="en-US" b="1" dirty="0"/>
              <a:t>II.    Submission of Applications</a:t>
            </a:r>
          </a:p>
          <a:p>
            <a:pPr marL="137160" indent="0">
              <a:buNone/>
            </a:pPr>
            <a:r>
              <a:rPr lang="en-US" b="1" dirty="0"/>
              <a:t>III.    Absolute Priority </a:t>
            </a:r>
          </a:p>
          <a:p>
            <a:pPr marL="651510" indent="-514350">
              <a:buFont typeface="Arial" panose="020B0604020202020204" pitchFamily="34" charset="0"/>
              <a:buAutoNum type="romanUcPeriod" startAt="4"/>
            </a:pPr>
            <a:r>
              <a:rPr lang="en-US" b="1" dirty="0"/>
              <a:t>Selection Criteria</a:t>
            </a:r>
          </a:p>
          <a:p>
            <a:pPr marL="651510" indent="-514350">
              <a:buAutoNum type="romanUcPeriod" startAt="4"/>
            </a:pPr>
            <a:r>
              <a:rPr lang="en-US" b="1" dirty="0"/>
              <a:t>General Comments </a:t>
            </a:r>
          </a:p>
          <a:p>
            <a:pPr marL="137160" indent="0">
              <a:buNone/>
            </a:pPr>
            <a:r>
              <a:rPr lang="en-US" b="1" dirty="0"/>
              <a:t>VI.   Instructions </a:t>
            </a:r>
          </a:p>
          <a:p>
            <a:pPr marL="137160" indent="0">
              <a:buNone/>
            </a:pPr>
            <a:r>
              <a:rPr lang="en-US" b="1" dirty="0"/>
              <a:t>VII.  Grants.gov</a:t>
            </a:r>
          </a:p>
          <a:p>
            <a:pPr marL="137160" indent="0">
              <a:buNone/>
            </a:pPr>
            <a:r>
              <a:rPr lang="en-US" b="1" dirty="0"/>
              <a:t>VIII.  Questions</a:t>
            </a:r>
          </a:p>
        </p:txBody>
      </p:sp>
    </p:spTree>
    <p:extLst>
      <p:ext uri="{BB962C8B-B14F-4D97-AF65-F5344CB8AC3E}">
        <p14:creationId xmlns:p14="http://schemas.microsoft.com/office/powerpoint/2010/main" val="2679347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064" name="Rectangle 45063">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58" name="Title 1"/>
          <p:cNvSpPr>
            <a:spLocks noGrp="1"/>
          </p:cNvSpPr>
          <p:nvPr>
            <p:ph type="title"/>
          </p:nvPr>
        </p:nvSpPr>
        <p:spPr>
          <a:xfrm>
            <a:off x="628650" y="365125"/>
            <a:ext cx="4168866" cy="1325563"/>
          </a:xfrm>
        </p:spPr>
        <p:txBody>
          <a:bodyPr>
            <a:normAutofit/>
          </a:bodyPr>
          <a:lstStyle/>
          <a:p>
            <a:r>
              <a:rPr lang="en-US" dirty="0"/>
              <a:t>What’s Not Included in the Page Count?</a:t>
            </a:r>
          </a:p>
        </p:txBody>
      </p:sp>
      <p:sp>
        <p:nvSpPr>
          <p:cNvPr id="45066" name="Freeform: Shape 45065">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6521" y="1"/>
            <a:ext cx="851299"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5059" name="Content Placeholder 2"/>
          <p:cNvSpPr>
            <a:spLocks noGrp="1"/>
          </p:cNvSpPr>
          <p:nvPr>
            <p:ph idx="1"/>
          </p:nvPr>
        </p:nvSpPr>
        <p:spPr>
          <a:xfrm>
            <a:off x="628650" y="1825625"/>
            <a:ext cx="4168866" cy="4351338"/>
          </a:xfrm>
        </p:spPr>
        <p:txBody>
          <a:bodyPr>
            <a:normAutofit/>
          </a:bodyPr>
          <a:lstStyle/>
          <a:p>
            <a:r>
              <a:rPr lang="en-US"/>
              <a:t>Application for Federal Assistance &amp; Supplemental Information Form (SF 424)</a:t>
            </a:r>
          </a:p>
          <a:p>
            <a:r>
              <a:rPr lang="en-US"/>
              <a:t>Budget Information—Non-Construction Programs (ED 524)</a:t>
            </a:r>
          </a:p>
          <a:p>
            <a:r>
              <a:rPr lang="en-US"/>
              <a:t>Assurances and Certifications</a:t>
            </a:r>
          </a:p>
          <a:p>
            <a:r>
              <a:rPr lang="en-US"/>
              <a:t>Table of Contents</a:t>
            </a:r>
          </a:p>
          <a:p>
            <a:r>
              <a:rPr lang="en-US"/>
              <a:t>One-page Abstract</a:t>
            </a:r>
          </a:p>
          <a:p>
            <a:r>
              <a:rPr lang="en-US"/>
              <a:t>Resumes</a:t>
            </a:r>
          </a:p>
          <a:p>
            <a:r>
              <a:rPr lang="en-US"/>
              <a:t>Bibliography</a:t>
            </a:r>
          </a:p>
          <a:p>
            <a:r>
              <a:rPr lang="en-US"/>
              <a:t>Letters of Support</a:t>
            </a:r>
          </a:p>
          <a:p>
            <a:pPr marL="0" indent="0">
              <a:buNone/>
            </a:pPr>
            <a:endParaRPr lang="en-US"/>
          </a:p>
          <a:p>
            <a:endParaRPr lang="en-US"/>
          </a:p>
          <a:p>
            <a:endParaRPr lang="en-US"/>
          </a:p>
        </p:txBody>
      </p:sp>
      <p:sp>
        <p:nvSpPr>
          <p:cNvPr id="45068" name="Oval 45067">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5982" y="2624479"/>
            <a:ext cx="609320"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70" name="Block Arc 45069">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85863" y="1516981"/>
            <a:ext cx="2387600" cy="17907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072" name="Freeform: Shape 45071">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5982" y="0"/>
            <a:ext cx="1736438"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45074" name="Straight Connector 45073">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79347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45076" name="Freeform: Shape 45075">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54162" y="4112081"/>
            <a:ext cx="889838"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45078" name="Arc 45077">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4565205" y="4145122"/>
            <a:ext cx="3062574"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080" name="Freeform: Shape 45079">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5982" y="4962670"/>
            <a:ext cx="1982514"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178858" y="1573586"/>
            <a:ext cx="6841938" cy="1325563"/>
          </a:xfrm>
        </p:spPr>
        <p:txBody>
          <a:bodyPr>
            <a:normAutofit/>
          </a:bodyPr>
          <a:lstStyle/>
          <a:p>
            <a:r>
              <a:rPr lang="en-US" b="1" dirty="0"/>
              <a:t>General Comments</a:t>
            </a:r>
          </a:p>
        </p:txBody>
      </p:sp>
      <p:sp>
        <p:nvSpPr>
          <p:cNvPr id="58371" name="Rectangle 3"/>
          <p:cNvSpPr>
            <a:spLocks noGrp="1" noChangeArrowheads="1"/>
          </p:cNvSpPr>
          <p:nvPr>
            <p:ph idx="1"/>
          </p:nvPr>
        </p:nvSpPr>
        <p:spPr>
          <a:xfrm>
            <a:off x="1178858" y="3060017"/>
            <a:ext cx="4549588" cy="2438546"/>
          </a:xfrm>
        </p:spPr>
        <p:txBody>
          <a:bodyPr>
            <a:normAutofit/>
          </a:bodyPr>
          <a:lstStyle/>
          <a:p>
            <a:r>
              <a:rPr lang="en-US" sz="1900" dirty="0"/>
              <a:t>Selection Criteria determine the order of the application</a:t>
            </a:r>
          </a:p>
          <a:p>
            <a:pPr lvl="1"/>
            <a:r>
              <a:rPr lang="en-US" sz="1900" dirty="0"/>
              <a:t>Your application is not a scavenger hunt where the reviewers have to search for information. </a:t>
            </a:r>
          </a:p>
          <a:p>
            <a:pPr lvl="1"/>
            <a:r>
              <a:rPr lang="en-US" sz="1900" dirty="0"/>
              <a:t>Place your information in the proper place and do not depend upon reviewers to find it elsewhere.</a:t>
            </a:r>
          </a:p>
        </p:txBody>
      </p:sp>
      <p:sp>
        <p:nvSpPr>
          <p:cNvPr id="58386" name="Freeform 6">
            <a:extLst>
              <a:ext uri="{FF2B5EF4-FFF2-40B4-BE49-F238E27FC236}">
                <a16:creationId xmlns:a16="http://schemas.microsoft.com/office/drawing/2014/main" id="{A9616D99-AEFB-4C95-84EF-5DEC698D9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744469"/>
            <a:ext cx="2456751"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58387" name="Freeform 6">
            <a:extLst>
              <a:ext uri="{FF2B5EF4-FFF2-40B4-BE49-F238E27FC236}">
                <a16:creationId xmlns:a16="http://schemas.microsoft.com/office/drawing/2014/main" id="{D0F97023-F626-4FC5-8C2D-753B5C7F4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113971" y="1685652"/>
            <a:ext cx="2456260"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30722" name="Picture 2" descr="A person wearing a suit and tie looking through binocular&#10;&#10;">
            <a:hlinkClick r:id="rId3"/>
          </p:cNvPr>
          <p:cNvPicPr>
            <a:picLocks noChangeAspect="1" noChangeArrowheads="1"/>
          </p:cNvPicPr>
          <p:nvPr/>
        </p:nvPicPr>
        <p:blipFill>
          <a:blip r:embed="rId4" cstate="print"/>
          <a:stretch>
            <a:fillRect/>
          </a:stretch>
        </p:blipFill>
        <p:spPr bwMode="auto">
          <a:xfrm>
            <a:off x="6113971" y="3429057"/>
            <a:ext cx="1906825" cy="1719547"/>
          </a:xfrm>
          <a:prstGeom prst="rect">
            <a:avLst/>
          </a:prstGeom>
          <a:noFill/>
        </p:spPr>
      </p:pic>
      <p:sp>
        <p:nvSpPr>
          <p:cNvPr id="58373" name="Text Box 5">
            <a:extLst>
              <a:ext uri="{C183D7F6-B498-43B3-948B-1728B52AA6E4}">
                <adec:decorative xmlns:adec="http://schemas.microsoft.com/office/drawing/2017/decorative" val="1"/>
              </a:ext>
            </a:extLst>
          </p:cNvPr>
          <p:cNvSpPr txBox="1">
            <a:spLocks noChangeArrowheads="1"/>
          </p:cNvSpPr>
          <p:nvPr/>
        </p:nvSpPr>
        <p:spPr bwMode="auto">
          <a:xfrm>
            <a:off x="7315200" y="6324600"/>
            <a:ext cx="1219200" cy="336550"/>
          </a:xfrm>
          <a:prstGeom prst="rect">
            <a:avLst/>
          </a:prstGeom>
          <a:noFill/>
          <a:ln w="9525">
            <a:noFill/>
            <a:miter lim="800000"/>
            <a:headEnd type="none" w="sm" len="sm"/>
            <a:tailEnd type="none" w="sm" len="sm"/>
          </a:ln>
        </p:spPr>
        <p:txBody>
          <a:bodyPr>
            <a:spAutoFit/>
          </a:bodyPr>
          <a:lstStyle/>
          <a:p>
            <a:pPr>
              <a:spcBef>
                <a:spcPct val="50000"/>
              </a:spcBef>
            </a:pPr>
            <a:endParaRPr lang="en-US" sz="16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3" name="Oval 1032">
            <a:extLst>
              <a:ext uri="{FF2B5EF4-FFF2-40B4-BE49-F238E27FC236}">
                <a16:creationId xmlns:a16="http://schemas.microsoft.com/office/drawing/2014/main" id="{EAED1919-54A1-41C9-B30B-A3FF3F58E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19665" y="98104"/>
            <a:ext cx="3216070" cy="428809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 person representation (look alike) William Shakespeare with long hair holding a document.&#10;&#10;">
            <a:hlinkClick r:id="rId3"/>
          </p:cNvPr>
          <p:cNvPicPr>
            <a:picLocks noChangeAspect="1" noChangeArrowheads="1"/>
          </p:cNvPicPr>
          <p:nvPr/>
        </p:nvPicPr>
        <p:blipFill>
          <a:blip r:embed="rId4" cstate="print"/>
          <a:stretch>
            <a:fillRect/>
          </a:stretch>
        </p:blipFill>
        <p:spPr bwMode="auto">
          <a:xfrm>
            <a:off x="2152103" y="941355"/>
            <a:ext cx="1951194" cy="2601592"/>
          </a:xfrm>
          <a:prstGeom prst="rect">
            <a:avLst/>
          </a:prstGeom>
          <a:noFill/>
        </p:spPr>
      </p:pic>
      <p:grpSp>
        <p:nvGrpSpPr>
          <p:cNvPr id="1035" name="Group 1034">
            <a:extLst>
              <a:ext uri="{FF2B5EF4-FFF2-40B4-BE49-F238E27FC236}">
                <a16:creationId xmlns:a16="http://schemas.microsoft.com/office/drawing/2014/main" id="{C4751043-2EE3-4222-9979-8E61D93DA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56386" y="2813300"/>
            <a:ext cx="2818115" cy="3757487"/>
            <a:chOff x="1881974" y="1174396"/>
            <a:chExt cx="5290997" cy="5290997"/>
          </a:xfrm>
        </p:grpSpPr>
        <p:sp>
          <p:nvSpPr>
            <p:cNvPr id="1036" name="Oval 1035">
              <a:extLst>
                <a:ext uri="{FF2B5EF4-FFF2-40B4-BE49-F238E27FC236}">
                  <a16:creationId xmlns:a16="http://schemas.microsoft.com/office/drawing/2014/main" id="{03FD8213-DB67-4E29-9615-984DB59917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Oval 1036">
              <a:extLst>
                <a:ext uri="{FF2B5EF4-FFF2-40B4-BE49-F238E27FC236}">
                  <a16:creationId xmlns:a16="http://schemas.microsoft.com/office/drawing/2014/main" id="{84EDB257-28CF-422F-AE6A-B99E3FE811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39" name="Oval 1038">
            <a:extLst>
              <a:ext uri="{FF2B5EF4-FFF2-40B4-BE49-F238E27FC236}">
                <a16:creationId xmlns:a16="http://schemas.microsoft.com/office/drawing/2014/main" id="{FFFEB18F-F81F-4CED-BE64-EB888A77C3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262" y="2762501"/>
            <a:ext cx="2808444" cy="3744592"/>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6943" y="3404608"/>
            <a:ext cx="2640592" cy="2666087"/>
          </a:xfrm>
        </p:spPr>
        <p:txBody>
          <a:bodyPr>
            <a:normAutofit/>
          </a:bodyPr>
          <a:lstStyle/>
          <a:p>
            <a:pPr algn="ctr"/>
            <a:r>
              <a:rPr lang="en-US" dirty="0">
                <a:solidFill>
                  <a:schemeClr val="bg1"/>
                </a:solidFill>
              </a:rPr>
              <a:t>General Comments</a:t>
            </a:r>
          </a:p>
        </p:txBody>
      </p:sp>
      <p:grpSp>
        <p:nvGrpSpPr>
          <p:cNvPr id="1041" name="Graphic 190">
            <a:extLst>
              <a:ext uri="{FF2B5EF4-FFF2-40B4-BE49-F238E27FC236}">
                <a16:creationId xmlns:a16="http://schemas.microsoft.com/office/drawing/2014/main" id="{00E015F5-1A99-4E40-BC3D-7707802996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19836" y="1193254"/>
            <a:ext cx="968730" cy="429215"/>
            <a:chOff x="2504802" y="1755501"/>
            <a:chExt cx="1598829" cy="531293"/>
          </a:xfrm>
          <a:solidFill>
            <a:schemeClr val="bg1"/>
          </a:solidFill>
        </p:grpSpPr>
        <p:sp>
          <p:nvSpPr>
            <p:cNvPr id="1042" name="Freeform: Shape 1041">
              <a:extLst>
                <a:ext uri="{FF2B5EF4-FFF2-40B4-BE49-F238E27FC236}">
                  <a16:creationId xmlns:a16="http://schemas.microsoft.com/office/drawing/2014/main" id="{3FE6F571-2BB7-46DA-A3D9-B32ADDC16A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2113855"/>
              <a:ext cx="1598614" cy="172939"/>
            </a:xfrm>
            <a:custGeom>
              <a:avLst/>
              <a:gdLst>
                <a:gd name="connsiteX0" fmla="*/ 1248648 w 1598614"/>
                <a:gd name="connsiteY0" fmla="*/ 172939 h 172939"/>
                <a:gd name="connsiteX1" fmla="*/ 1123031 w 1598614"/>
                <a:gd name="connsiteY1" fmla="*/ 92708 h 172939"/>
                <a:gd name="connsiteX2" fmla="*/ 1024085 w 1598614"/>
                <a:gd name="connsiteY2" fmla="*/ 29469 h 172939"/>
                <a:gd name="connsiteX3" fmla="*/ 925140 w 1598614"/>
                <a:gd name="connsiteY3" fmla="*/ 92708 h 172939"/>
                <a:gd name="connsiteX4" fmla="*/ 799522 w 1598614"/>
                <a:gd name="connsiteY4" fmla="*/ 172939 h 172939"/>
                <a:gd name="connsiteX5" fmla="*/ 799522 w 1598614"/>
                <a:gd name="connsiteY5" fmla="*/ 172939 h 172939"/>
                <a:gd name="connsiteX6" fmla="*/ 673905 w 1598614"/>
                <a:gd name="connsiteY6" fmla="*/ 92708 h 172939"/>
                <a:gd name="connsiteX7" fmla="*/ 574959 w 1598614"/>
                <a:gd name="connsiteY7" fmla="*/ 29469 h 172939"/>
                <a:gd name="connsiteX8" fmla="*/ 476014 w 1598614"/>
                <a:gd name="connsiteY8" fmla="*/ 92708 h 172939"/>
                <a:gd name="connsiteX9" fmla="*/ 350396 w 1598614"/>
                <a:gd name="connsiteY9" fmla="*/ 172939 h 172939"/>
                <a:gd name="connsiteX10" fmla="*/ 224778 w 1598614"/>
                <a:gd name="connsiteY10" fmla="*/ 92708 h 172939"/>
                <a:gd name="connsiteX11" fmla="*/ 125833 w 1598614"/>
                <a:gd name="connsiteY11" fmla="*/ 29469 h 172939"/>
                <a:gd name="connsiteX12" fmla="*/ 26887 w 1598614"/>
                <a:gd name="connsiteY12" fmla="*/ 92708 h 172939"/>
                <a:gd name="connsiteX13" fmla="*/ 0 w 1598614"/>
                <a:gd name="connsiteY13" fmla="*/ 80232 h 172939"/>
                <a:gd name="connsiteX14" fmla="*/ 125618 w 1598614"/>
                <a:gd name="connsiteY14" fmla="*/ 0 h 172939"/>
                <a:gd name="connsiteX15" fmla="*/ 251235 w 1598614"/>
                <a:gd name="connsiteY15" fmla="*/ 80232 h 172939"/>
                <a:gd name="connsiteX16" fmla="*/ 350181 w 1598614"/>
                <a:gd name="connsiteY16" fmla="*/ 143471 h 172939"/>
                <a:gd name="connsiteX17" fmla="*/ 449126 w 1598614"/>
                <a:gd name="connsiteY17" fmla="*/ 80232 h 172939"/>
                <a:gd name="connsiteX18" fmla="*/ 574744 w 1598614"/>
                <a:gd name="connsiteY18" fmla="*/ 0 h 172939"/>
                <a:gd name="connsiteX19" fmla="*/ 700362 w 1598614"/>
                <a:gd name="connsiteY19" fmla="*/ 80232 h 172939"/>
                <a:gd name="connsiteX20" fmla="*/ 799307 w 1598614"/>
                <a:gd name="connsiteY20" fmla="*/ 143471 h 172939"/>
                <a:gd name="connsiteX21" fmla="*/ 799307 w 1598614"/>
                <a:gd name="connsiteY21" fmla="*/ 143471 h 172939"/>
                <a:gd name="connsiteX22" fmla="*/ 898253 w 1598614"/>
                <a:gd name="connsiteY22" fmla="*/ 80232 h 172939"/>
                <a:gd name="connsiteX23" fmla="*/ 1023870 w 1598614"/>
                <a:gd name="connsiteY23" fmla="*/ 0 h 172939"/>
                <a:gd name="connsiteX24" fmla="*/ 1149488 w 1598614"/>
                <a:gd name="connsiteY24" fmla="*/ 80232 h 172939"/>
                <a:gd name="connsiteX25" fmla="*/ 1248433 w 1598614"/>
                <a:gd name="connsiteY25" fmla="*/ 143471 h 172939"/>
                <a:gd name="connsiteX26" fmla="*/ 1347379 w 1598614"/>
                <a:gd name="connsiteY26" fmla="*/ 80232 h 172939"/>
                <a:gd name="connsiteX27" fmla="*/ 1472997 w 1598614"/>
                <a:gd name="connsiteY27" fmla="*/ 0 h 172939"/>
                <a:gd name="connsiteX28" fmla="*/ 1598614 w 1598614"/>
                <a:gd name="connsiteY28" fmla="*/ 80232 h 172939"/>
                <a:gd name="connsiteX29" fmla="*/ 1571942 w 1598614"/>
                <a:gd name="connsiteY29" fmla="*/ 92708 h 172939"/>
                <a:gd name="connsiteX30" fmla="*/ 1472997 w 1598614"/>
                <a:gd name="connsiteY30" fmla="*/ 29469 h 172939"/>
                <a:gd name="connsiteX31" fmla="*/ 1374051 w 1598614"/>
                <a:gd name="connsiteY31" fmla="*/ 92708 h 172939"/>
                <a:gd name="connsiteX32" fmla="*/ 1248648 w 1598614"/>
                <a:gd name="connsiteY32" fmla="*/ 172939 h 172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614" h="172939">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grpFill/>
            <a:ln w="21496" cap="flat">
              <a:noFill/>
              <a:prstDash val="solid"/>
              <a:miter/>
            </a:ln>
          </p:spPr>
          <p:txBody>
            <a:bodyPr rtlCol="0" anchor="ctr"/>
            <a:lstStyle/>
            <a:p>
              <a:endParaRPr lang="en-US"/>
            </a:p>
          </p:txBody>
        </p:sp>
        <p:sp>
          <p:nvSpPr>
            <p:cNvPr id="1043" name="Freeform: Shape 1042">
              <a:extLst>
                <a:ext uri="{FF2B5EF4-FFF2-40B4-BE49-F238E27FC236}">
                  <a16:creationId xmlns:a16="http://schemas.microsoft.com/office/drawing/2014/main" id="{A905CC16-753C-4B9F-B3E2-C456795AED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04802" y="1755501"/>
              <a:ext cx="1598829" cy="172724"/>
            </a:xfrm>
            <a:custGeom>
              <a:avLst/>
              <a:gdLst>
                <a:gd name="connsiteX0" fmla="*/ 1248648 w 1598829"/>
                <a:gd name="connsiteY0" fmla="*/ 172724 h 172724"/>
                <a:gd name="connsiteX1" fmla="*/ 1123031 w 1598829"/>
                <a:gd name="connsiteY1" fmla="*/ 92492 h 172724"/>
                <a:gd name="connsiteX2" fmla="*/ 1024085 w 1598829"/>
                <a:gd name="connsiteY2" fmla="*/ 29253 h 172724"/>
                <a:gd name="connsiteX3" fmla="*/ 925140 w 1598829"/>
                <a:gd name="connsiteY3" fmla="*/ 92492 h 172724"/>
                <a:gd name="connsiteX4" fmla="*/ 799522 w 1598829"/>
                <a:gd name="connsiteY4" fmla="*/ 172724 h 172724"/>
                <a:gd name="connsiteX5" fmla="*/ 799522 w 1598829"/>
                <a:gd name="connsiteY5" fmla="*/ 172724 h 172724"/>
                <a:gd name="connsiteX6" fmla="*/ 673905 w 1598829"/>
                <a:gd name="connsiteY6" fmla="*/ 92492 h 172724"/>
                <a:gd name="connsiteX7" fmla="*/ 574959 w 1598829"/>
                <a:gd name="connsiteY7" fmla="*/ 29253 h 172724"/>
                <a:gd name="connsiteX8" fmla="*/ 476014 w 1598829"/>
                <a:gd name="connsiteY8" fmla="*/ 92492 h 172724"/>
                <a:gd name="connsiteX9" fmla="*/ 350396 w 1598829"/>
                <a:gd name="connsiteY9" fmla="*/ 172724 h 172724"/>
                <a:gd name="connsiteX10" fmla="*/ 224778 w 1598829"/>
                <a:gd name="connsiteY10" fmla="*/ 92492 h 172724"/>
                <a:gd name="connsiteX11" fmla="*/ 125833 w 1598829"/>
                <a:gd name="connsiteY11" fmla="*/ 29253 h 172724"/>
                <a:gd name="connsiteX12" fmla="*/ 26887 w 1598829"/>
                <a:gd name="connsiteY12" fmla="*/ 92492 h 172724"/>
                <a:gd name="connsiteX13" fmla="*/ 0 w 1598829"/>
                <a:gd name="connsiteY13" fmla="*/ 80232 h 172724"/>
                <a:gd name="connsiteX14" fmla="*/ 125618 w 1598829"/>
                <a:gd name="connsiteY14" fmla="*/ 0 h 172724"/>
                <a:gd name="connsiteX15" fmla="*/ 251235 w 1598829"/>
                <a:gd name="connsiteY15" fmla="*/ 80232 h 172724"/>
                <a:gd name="connsiteX16" fmla="*/ 350181 w 1598829"/>
                <a:gd name="connsiteY16" fmla="*/ 143471 h 172724"/>
                <a:gd name="connsiteX17" fmla="*/ 449126 w 1598829"/>
                <a:gd name="connsiteY17" fmla="*/ 80232 h 172724"/>
                <a:gd name="connsiteX18" fmla="*/ 574744 w 1598829"/>
                <a:gd name="connsiteY18" fmla="*/ 0 h 172724"/>
                <a:gd name="connsiteX19" fmla="*/ 700362 w 1598829"/>
                <a:gd name="connsiteY19" fmla="*/ 80232 h 172724"/>
                <a:gd name="connsiteX20" fmla="*/ 799307 w 1598829"/>
                <a:gd name="connsiteY20" fmla="*/ 143471 h 172724"/>
                <a:gd name="connsiteX21" fmla="*/ 799307 w 1598829"/>
                <a:gd name="connsiteY21" fmla="*/ 143471 h 172724"/>
                <a:gd name="connsiteX22" fmla="*/ 898253 w 1598829"/>
                <a:gd name="connsiteY22" fmla="*/ 80232 h 172724"/>
                <a:gd name="connsiteX23" fmla="*/ 1024085 w 1598829"/>
                <a:gd name="connsiteY23" fmla="*/ 0 h 172724"/>
                <a:gd name="connsiteX24" fmla="*/ 1149703 w 1598829"/>
                <a:gd name="connsiteY24" fmla="*/ 80232 h 172724"/>
                <a:gd name="connsiteX25" fmla="*/ 1248648 w 1598829"/>
                <a:gd name="connsiteY25" fmla="*/ 143471 h 172724"/>
                <a:gd name="connsiteX26" fmla="*/ 1347594 w 1598829"/>
                <a:gd name="connsiteY26" fmla="*/ 80232 h 172724"/>
                <a:gd name="connsiteX27" fmla="*/ 1473212 w 1598829"/>
                <a:gd name="connsiteY27" fmla="*/ 0 h 172724"/>
                <a:gd name="connsiteX28" fmla="*/ 1598829 w 1598829"/>
                <a:gd name="connsiteY28" fmla="*/ 80232 h 172724"/>
                <a:gd name="connsiteX29" fmla="*/ 1572157 w 1598829"/>
                <a:gd name="connsiteY29" fmla="*/ 92492 h 172724"/>
                <a:gd name="connsiteX30" fmla="*/ 1473212 w 1598829"/>
                <a:gd name="connsiteY30" fmla="*/ 29253 h 172724"/>
                <a:gd name="connsiteX31" fmla="*/ 1374266 w 1598829"/>
                <a:gd name="connsiteY31" fmla="*/ 92492 h 172724"/>
                <a:gd name="connsiteX32" fmla="*/ 1248648 w 1598829"/>
                <a:gd name="connsiteY32" fmla="*/ 172724 h 172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598829" h="172724">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grpFill/>
            <a:ln w="21496" cap="flat">
              <a:noFill/>
              <a:prstDash val="solid"/>
              <a:miter/>
            </a:ln>
          </p:spPr>
          <p:txBody>
            <a:bodyPr rtlCol="0" anchor="ctr"/>
            <a:lstStyle/>
            <a:p>
              <a:endParaRPr lang="en-US"/>
            </a:p>
          </p:txBody>
        </p:sp>
      </p:grpSp>
      <p:grpSp>
        <p:nvGrpSpPr>
          <p:cNvPr id="1045" name="Graphic 4">
            <a:extLst>
              <a:ext uri="{FF2B5EF4-FFF2-40B4-BE49-F238E27FC236}">
                <a16:creationId xmlns:a16="http://schemas.microsoft.com/office/drawing/2014/main" id="{5468B3A9-705E-43C3-A742-0619B0D8F2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510689" y="4748271"/>
            <a:ext cx="997902" cy="1330521"/>
            <a:chOff x="5734037" y="3067039"/>
            <a:chExt cx="724483" cy="724489"/>
          </a:xfrm>
          <a:solidFill>
            <a:schemeClr val="bg1"/>
          </a:solidFill>
        </p:grpSpPr>
        <p:sp>
          <p:nvSpPr>
            <p:cNvPr id="1046" name="Freeform: Shape 1045">
              <a:extLst>
                <a:ext uri="{FF2B5EF4-FFF2-40B4-BE49-F238E27FC236}">
                  <a16:creationId xmlns:a16="http://schemas.microsoft.com/office/drawing/2014/main" id="{29D439AD-5D67-497C-B831-D17FC3E592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067039"/>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047" name="Freeform: Shape 1046">
              <a:extLst>
                <a:ext uri="{FF2B5EF4-FFF2-40B4-BE49-F238E27FC236}">
                  <a16:creationId xmlns:a16="http://schemas.microsoft.com/office/drawing/2014/main" id="{23F54BF2-C71C-45C5-9408-3B5E011B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048" name="Freeform: Shape 1047">
              <a:extLst>
                <a:ext uri="{FF2B5EF4-FFF2-40B4-BE49-F238E27FC236}">
                  <a16:creationId xmlns:a16="http://schemas.microsoft.com/office/drawing/2014/main" id="{2BBABE17-DB56-44AB-934B-63C07C79F0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49" name="Freeform: Shape 1048">
              <a:extLst>
                <a:ext uri="{FF2B5EF4-FFF2-40B4-BE49-F238E27FC236}">
                  <a16:creationId xmlns:a16="http://schemas.microsoft.com/office/drawing/2014/main" id="{CB483D20-A128-4076-AF54-88646172B8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50" name="Freeform: Shape 1049">
              <a:extLst>
                <a:ext uri="{FF2B5EF4-FFF2-40B4-BE49-F238E27FC236}">
                  <a16:creationId xmlns:a16="http://schemas.microsoft.com/office/drawing/2014/main" id="{E5EFA818-FDDA-49E9-B11F-E9DC1854A9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51" name="Freeform: Shape 1050">
              <a:extLst>
                <a:ext uri="{FF2B5EF4-FFF2-40B4-BE49-F238E27FC236}">
                  <a16:creationId xmlns:a16="http://schemas.microsoft.com/office/drawing/2014/main" id="{EA1F8728-F8F7-4828-A718-A15E7663EA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052" name="Freeform: Shape 1051">
              <a:extLst>
                <a:ext uri="{FF2B5EF4-FFF2-40B4-BE49-F238E27FC236}">
                  <a16:creationId xmlns:a16="http://schemas.microsoft.com/office/drawing/2014/main" id="{8DA1F73F-AA1D-41D7-BAAB-292FD94A3E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53" name="Freeform: Shape 1052">
              <a:extLst>
                <a:ext uri="{FF2B5EF4-FFF2-40B4-BE49-F238E27FC236}">
                  <a16:creationId xmlns:a16="http://schemas.microsoft.com/office/drawing/2014/main" id="{D9441DEA-C85E-4B9C-A48D-8437854C4C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26284"/>
              <a:ext cx="14192" cy="14097"/>
            </a:xfrm>
            <a:custGeom>
              <a:avLst/>
              <a:gdLst>
                <a:gd name="connsiteX0" fmla="*/ 14192 w 14192"/>
                <a:gd name="connsiteY0" fmla="*/ 7049 h 14097"/>
                <a:gd name="connsiteX1" fmla="*/ 7144 w 14192"/>
                <a:gd name="connsiteY1" fmla="*/ 14097 h 14097"/>
                <a:gd name="connsiteX2" fmla="*/ 0 w 14192"/>
                <a:gd name="connsiteY2" fmla="*/ 7049 h 14097"/>
                <a:gd name="connsiteX3" fmla="*/ 7049 w 14192"/>
                <a:gd name="connsiteY3" fmla="*/ 0 h 14097"/>
                <a:gd name="connsiteX4" fmla="*/ 14192 w 14192"/>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054" name="Freeform: Shape 1053">
              <a:extLst>
                <a:ext uri="{FF2B5EF4-FFF2-40B4-BE49-F238E27FC236}">
                  <a16:creationId xmlns:a16="http://schemas.microsoft.com/office/drawing/2014/main" id="{15EBAA20-1368-4495-8D7C-820FAD8ECF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2628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5" name="Freeform: Shape 1054">
              <a:extLst>
                <a:ext uri="{FF2B5EF4-FFF2-40B4-BE49-F238E27FC236}">
                  <a16:creationId xmlns:a16="http://schemas.microsoft.com/office/drawing/2014/main" id="{0FB92591-626C-4D2B-A3E6-EC8742D67B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6" name="Freeform: Shape 1055">
              <a:extLst>
                <a:ext uri="{FF2B5EF4-FFF2-40B4-BE49-F238E27FC236}">
                  <a16:creationId xmlns:a16="http://schemas.microsoft.com/office/drawing/2014/main" id="{D392448D-513F-4528-9D8D-A151982041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7" name="Freeform: Shape 1056">
              <a:extLst>
                <a:ext uri="{FF2B5EF4-FFF2-40B4-BE49-F238E27FC236}">
                  <a16:creationId xmlns:a16="http://schemas.microsoft.com/office/drawing/2014/main" id="{61946BAE-1546-4EA4-A108-A799BF5D2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58" name="Freeform: Shape 1057">
              <a:extLst>
                <a:ext uri="{FF2B5EF4-FFF2-40B4-BE49-F238E27FC236}">
                  <a16:creationId xmlns:a16="http://schemas.microsoft.com/office/drawing/2014/main" id="{42A8EC93-6A35-4D37-A8CB-59362BF875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126284"/>
              <a:ext cx="14097" cy="14097"/>
            </a:xfrm>
            <a:custGeom>
              <a:avLst/>
              <a:gdLst>
                <a:gd name="connsiteX0" fmla="*/ 14097 w 14097"/>
                <a:gd name="connsiteY0" fmla="*/ 7049 h 14097"/>
                <a:gd name="connsiteX1" fmla="*/ 7048 w 14097"/>
                <a:gd name="connsiteY1" fmla="*/ 14097 h 14097"/>
                <a:gd name="connsiteX2" fmla="*/ 0 w 14097"/>
                <a:gd name="connsiteY2" fmla="*/ 7049 h 14097"/>
                <a:gd name="connsiteX3" fmla="*/ 7048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59" name="Freeform: Shape 1058">
              <a:extLst>
                <a:ext uri="{FF2B5EF4-FFF2-40B4-BE49-F238E27FC236}">
                  <a16:creationId xmlns:a16="http://schemas.microsoft.com/office/drawing/2014/main" id="{AFC3ECA2-E914-4D83-ABF9-B9FFD96E92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2628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60" name="Freeform: Shape 1059">
              <a:extLst>
                <a:ext uri="{FF2B5EF4-FFF2-40B4-BE49-F238E27FC236}">
                  <a16:creationId xmlns:a16="http://schemas.microsoft.com/office/drawing/2014/main" id="{712B1108-9AAC-4F10-A64F-0D6963E518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18543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61" name="Freeform: Shape 1060">
              <a:extLst>
                <a:ext uri="{FF2B5EF4-FFF2-40B4-BE49-F238E27FC236}">
                  <a16:creationId xmlns:a16="http://schemas.microsoft.com/office/drawing/2014/main" id="{284CDA0C-B2AB-4791-83B1-C053C061D6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062" name="Freeform: Shape 1061">
              <a:extLst>
                <a:ext uri="{FF2B5EF4-FFF2-40B4-BE49-F238E27FC236}">
                  <a16:creationId xmlns:a16="http://schemas.microsoft.com/office/drawing/2014/main" id="{F857BF6B-E0CA-49C0-8827-B44CE8B928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3" name="Freeform: Shape 1062">
              <a:extLst>
                <a:ext uri="{FF2B5EF4-FFF2-40B4-BE49-F238E27FC236}">
                  <a16:creationId xmlns:a16="http://schemas.microsoft.com/office/drawing/2014/main" id="{6D7B06A7-ADDF-4F27-B11F-08422FC18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4" name="Freeform: Shape 1063">
              <a:extLst>
                <a:ext uri="{FF2B5EF4-FFF2-40B4-BE49-F238E27FC236}">
                  <a16:creationId xmlns:a16="http://schemas.microsoft.com/office/drawing/2014/main" id="{E8B0DA6C-71D7-4FCB-AE4C-035E0ADB5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5" name="Freeform: Shape 1064">
              <a:extLst>
                <a:ext uri="{FF2B5EF4-FFF2-40B4-BE49-F238E27FC236}">
                  <a16:creationId xmlns:a16="http://schemas.microsoft.com/office/drawing/2014/main" id="{EB078173-ADFB-480D-91A4-4D71C01098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18543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066" name="Freeform: Shape 1065">
              <a:extLst>
                <a:ext uri="{FF2B5EF4-FFF2-40B4-BE49-F238E27FC236}">
                  <a16:creationId xmlns:a16="http://schemas.microsoft.com/office/drawing/2014/main" id="{AAA4027A-C97B-4C9A-B04C-EBE2112200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18543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67" name="Freeform: Shape 1066">
              <a:extLst>
                <a:ext uri="{FF2B5EF4-FFF2-40B4-BE49-F238E27FC236}">
                  <a16:creationId xmlns:a16="http://schemas.microsoft.com/office/drawing/2014/main" id="{C06DA92D-C6D0-4C7D-98CF-D9576912E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24467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68" name="Freeform: Shape 1067">
              <a:extLst>
                <a:ext uri="{FF2B5EF4-FFF2-40B4-BE49-F238E27FC236}">
                  <a16:creationId xmlns:a16="http://schemas.microsoft.com/office/drawing/2014/main" id="{D6601653-3941-4C9B-BD39-62EECE23A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244677"/>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69" name="Freeform: Shape 1068">
              <a:extLst>
                <a:ext uri="{FF2B5EF4-FFF2-40B4-BE49-F238E27FC236}">
                  <a16:creationId xmlns:a16="http://schemas.microsoft.com/office/drawing/2014/main" id="{2BC4A394-4FFE-4BFE-9A59-2B624E071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70" name="Freeform: Shape 1069">
              <a:extLst>
                <a:ext uri="{FF2B5EF4-FFF2-40B4-BE49-F238E27FC236}">
                  <a16:creationId xmlns:a16="http://schemas.microsoft.com/office/drawing/2014/main" id="{EB4EABA5-FDCF-4F6F-8FF1-6FDFF50580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71" name="Freeform: Shape 1070">
              <a:extLst>
                <a:ext uri="{FF2B5EF4-FFF2-40B4-BE49-F238E27FC236}">
                  <a16:creationId xmlns:a16="http://schemas.microsoft.com/office/drawing/2014/main" id="{10F3C940-2320-488A-B24C-AB0A4FB539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72" name="Freeform: Shape 1071">
              <a:extLst>
                <a:ext uri="{FF2B5EF4-FFF2-40B4-BE49-F238E27FC236}">
                  <a16:creationId xmlns:a16="http://schemas.microsoft.com/office/drawing/2014/main" id="{F525BA82-37D8-47ED-AFF6-AE57124A4E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24467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3" name="Freeform: Shape 1072">
              <a:extLst>
                <a:ext uri="{FF2B5EF4-FFF2-40B4-BE49-F238E27FC236}">
                  <a16:creationId xmlns:a16="http://schemas.microsoft.com/office/drawing/2014/main" id="{C2D78955-C80F-4DA3-83AA-D28A5A6FA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244677"/>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74" name="Freeform: Shape 1073">
              <a:extLst>
                <a:ext uri="{FF2B5EF4-FFF2-40B4-BE49-F238E27FC236}">
                  <a16:creationId xmlns:a16="http://schemas.microsoft.com/office/drawing/2014/main" id="{BC23DAAC-7C06-4012-8CBB-8E3126B68B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03829"/>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75" name="Freeform: Shape 1074">
              <a:extLst>
                <a:ext uri="{FF2B5EF4-FFF2-40B4-BE49-F238E27FC236}">
                  <a16:creationId xmlns:a16="http://schemas.microsoft.com/office/drawing/2014/main" id="{60D19F80-DC80-49EC-8EDD-7889092C18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6" name="Freeform: Shape 1075">
              <a:extLst>
                <a:ext uri="{FF2B5EF4-FFF2-40B4-BE49-F238E27FC236}">
                  <a16:creationId xmlns:a16="http://schemas.microsoft.com/office/drawing/2014/main" id="{11F50BB3-EA39-4693-BAE1-1101EF0A41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7" name="Freeform: Shape 1076">
              <a:extLst>
                <a:ext uri="{FF2B5EF4-FFF2-40B4-BE49-F238E27FC236}">
                  <a16:creationId xmlns:a16="http://schemas.microsoft.com/office/drawing/2014/main" id="{00EFD45B-69A8-47F6-A5BF-779F7EB49F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8" name="Freeform: Shape 1077">
              <a:extLst>
                <a:ext uri="{FF2B5EF4-FFF2-40B4-BE49-F238E27FC236}">
                  <a16:creationId xmlns:a16="http://schemas.microsoft.com/office/drawing/2014/main" id="{9E53C464-7272-4EBC-830B-CB29A96988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79" name="Freeform: Shape 1078">
              <a:extLst>
                <a:ext uri="{FF2B5EF4-FFF2-40B4-BE49-F238E27FC236}">
                  <a16:creationId xmlns:a16="http://schemas.microsoft.com/office/drawing/2014/main" id="{B6BF10CE-C2AD-487A-9402-8D5C746ECF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03829"/>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80" name="Freeform: Shape 1079">
              <a:extLst>
                <a:ext uri="{FF2B5EF4-FFF2-40B4-BE49-F238E27FC236}">
                  <a16:creationId xmlns:a16="http://schemas.microsoft.com/office/drawing/2014/main" id="{1064C7FE-F8EB-47EF-97FA-348A520599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81" name="Freeform: Shape 1080">
              <a:extLst>
                <a:ext uri="{FF2B5EF4-FFF2-40B4-BE49-F238E27FC236}">
                  <a16:creationId xmlns:a16="http://schemas.microsoft.com/office/drawing/2014/main" id="{A991C553-06A1-4F26-BBBC-80F7E11E7A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363074"/>
              <a:ext cx="14192" cy="14097"/>
            </a:xfrm>
            <a:custGeom>
              <a:avLst/>
              <a:gdLst>
                <a:gd name="connsiteX0" fmla="*/ 14192 w 14192"/>
                <a:gd name="connsiteY0" fmla="*/ 7048 h 14097"/>
                <a:gd name="connsiteX1" fmla="*/ 7144 w 14192"/>
                <a:gd name="connsiteY1" fmla="*/ 14097 h 14097"/>
                <a:gd name="connsiteX2" fmla="*/ 0 w 14192"/>
                <a:gd name="connsiteY2" fmla="*/ 7048 h 14097"/>
                <a:gd name="connsiteX3" fmla="*/ 7049 w 14192"/>
                <a:gd name="connsiteY3" fmla="*/ 0 h 14097"/>
                <a:gd name="connsiteX4" fmla="*/ 14192 w 14192"/>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7">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82" name="Freeform: Shape 1081">
              <a:extLst>
                <a:ext uri="{FF2B5EF4-FFF2-40B4-BE49-F238E27FC236}">
                  <a16:creationId xmlns:a16="http://schemas.microsoft.com/office/drawing/2014/main" id="{BCE9C081-2191-4C84-956E-F106BB015C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83" name="Freeform: Shape 1082">
              <a:extLst>
                <a:ext uri="{FF2B5EF4-FFF2-40B4-BE49-F238E27FC236}">
                  <a16:creationId xmlns:a16="http://schemas.microsoft.com/office/drawing/2014/main" id="{292F6F03-BC34-40C6-8F17-7A169CD72F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84" name="Freeform: Shape 1083">
              <a:extLst>
                <a:ext uri="{FF2B5EF4-FFF2-40B4-BE49-F238E27FC236}">
                  <a16:creationId xmlns:a16="http://schemas.microsoft.com/office/drawing/2014/main" id="{A5101B80-7351-4F0F-AB7D-3E40B4D266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85" name="Freeform: Shape 1084">
              <a:extLst>
                <a:ext uri="{FF2B5EF4-FFF2-40B4-BE49-F238E27FC236}">
                  <a16:creationId xmlns:a16="http://schemas.microsoft.com/office/drawing/2014/main" id="{0570EE1D-95AC-4660-8E96-7C8A36FEB6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86" name="Freeform: Shape 1085">
              <a:extLst>
                <a:ext uri="{FF2B5EF4-FFF2-40B4-BE49-F238E27FC236}">
                  <a16:creationId xmlns:a16="http://schemas.microsoft.com/office/drawing/2014/main" id="{385D9A56-2D15-4E0A-B981-E168F09064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363074"/>
              <a:ext cx="14097" cy="14097"/>
            </a:xfrm>
            <a:custGeom>
              <a:avLst/>
              <a:gdLst>
                <a:gd name="connsiteX0" fmla="*/ 14097 w 14097"/>
                <a:gd name="connsiteY0" fmla="*/ 7048 h 14097"/>
                <a:gd name="connsiteX1" fmla="*/ 7048 w 14097"/>
                <a:gd name="connsiteY1" fmla="*/ 14097 h 14097"/>
                <a:gd name="connsiteX2" fmla="*/ 0 w 14097"/>
                <a:gd name="connsiteY2" fmla="*/ 7048 h 14097"/>
                <a:gd name="connsiteX3" fmla="*/ 7048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87" name="Freeform: Shape 1086">
              <a:extLst>
                <a:ext uri="{FF2B5EF4-FFF2-40B4-BE49-F238E27FC236}">
                  <a16:creationId xmlns:a16="http://schemas.microsoft.com/office/drawing/2014/main" id="{28D0BA2F-9273-4EAA-AD17-C4EFE11403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088" name="Freeform: Shape 1087">
              <a:extLst>
                <a:ext uri="{FF2B5EF4-FFF2-40B4-BE49-F238E27FC236}">
                  <a16:creationId xmlns:a16="http://schemas.microsoft.com/office/drawing/2014/main" id="{512CC54E-7976-4DC9-984C-45C2A23A7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2222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089" name="Freeform: Shape 1088">
              <a:extLst>
                <a:ext uri="{FF2B5EF4-FFF2-40B4-BE49-F238E27FC236}">
                  <a16:creationId xmlns:a16="http://schemas.microsoft.com/office/drawing/2014/main" id="{C8A3FC72-9FF9-41F6-97E0-45A0FEE946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0" name="Freeform: Shape 1089">
              <a:extLst>
                <a:ext uri="{FF2B5EF4-FFF2-40B4-BE49-F238E27FC236}">
                  <a16:creationId xmlns:a16="http://schemas.microsoft.com/office/drawing/2014/main" id="{48918C16-C9B6-40D5-93A0-DB547B644A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1" name="Freeform: Shape 1090">
              <a:extLst>
                <a:ext uri="{FF2B5EF4-FFF2-40B4-BE49-F238E27FC236}">
                  <a16:creationId xmlns:a16="http://schemas.microsoft.com/office/drawing/2014/main" id="{A05612C6-4858-4854-A3D3-90CF1E1C7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2" name="Freeform: Shape 1091">
              <a:extLst>
                <a:ext uri="{FF2B5EF4-FFF2-40B4-BE49-F238E27FC236}">
                  <a16:creationId xmlns:a16="http://schemas.microsoft.com/office/drawing/2014/main" id="{A8E88D77-C726-4008-849C-DA7361F885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3" name="Freeform: Shape 1092">
              <a:extLst>
                <a:ext uri="{FF2B5EF4-FFF2-40B4-BE49-F238E27FC236}">
                  <a16:creationId xmlns:a16="http://schemas.microsoft.com/office/drawing/2014/main" id="{24CFE7CA-C955-4365-90C3-6272CB9A3C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42222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4" name="Freeform: Shape 1093">
              <a:extLst>
                <a:ext uri="{FF2B5EF4-FFF2-40B4-BE49-F238E27FC236}">
                  <a16:creationId xmlns:a16="http://schemas.microsoft.com/office/drawing/2014/main" id="{38B43FC8-B81C-490A-A346-4C6235DA8A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095" name="Freeform: Shape 1094">
              <a:extLst>
                <a:ext uri="{FF2B5EF4-FFF2-40B4-BE49-F238E27FC236}">
                  <a16:creationId xmlns:a16="http://schemas.microsoft.com/office/drawing/2014/main" id="{214D0221-0C97-4C71-B535-7506956EF8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067039"/>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6953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96" name="Freeform: Shape 1095">
              <a:extLst>
                <a:ext uri="{FF2B5EF4-FFF2-40B4-BE49-F238E27FC236}">
                  <a16:creationId xmlns:a16="http://schemas.microsoft.com/office/drawing/2014/main" id="{ED0C44EA-BD25-49A3-9EB8-9D8DED7C19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97" name="Freeform: Shape 1096">
              <a:extLst>
                <a:ext uri="{FF2B5EF4-FFF2-40B4-BE49-F238E27FC236}">
                  <a16:creationId xmlns:a16="http://schemas.microsoft.com/office/drawing/2014/main" id="{A3C9CCF2-15CC-4F7D-87F5-7FFEBAC9C2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067039"/>
              <a:ext cx="14096" cy="14097"/>
            </a:xfrm>
            <a:custGeom>
              <a:avLst/>
              <a:gdLst>
                <a:gd name="connsiteX0" fmla="*/ 14097 w 14096"/>
                <a:gd name="connsiteY0" fmla="*/ 7049 h 14097"/>
                <a:gd name="connsiteX1" fmla="*/ 7049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098" name="Freeform: Shape 1097">
              <a:extLst>
                <a:ext uri="{FF2B5EF4-FFF2-40B4-BE49-F238E27FC236}">
                  <a16:creationId xmlns:a16="http://schemas.microsoft.com/office/drawing/2014/main" id="{8AA321D8-1D2C-472C-A2DB-EBB74498DD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099" name="Freeform: Shape 1098">
              <a:extLst>
                <a:ext uri="{FF2B5EF4-FFF2-40B4-BE49-F238E27FC236}">
                  <a16:creationId xmlns:a16="http://schemas.microsoft.com/office/drawing/2014/main" id="{724680C1-4BB5-45DB-A558-82514418CF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6953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100" name="Freeform: Shape 1099">
              <a:extLst>
                <a:ext uri="{FF2B5EF4-FFF2-40B4-BE49-F238E27FC236}">
                  <a16:creationId xmlns:a16="http://schemas.microsoft.com/office/drawing/2014/main" id="{C94F4CEF-82DD-4CFB-8EE3-4AB115F6A0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067039"/>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01" name="Freeform: Shape 1100">
              <a:extLst>
                <a:ext uri="{FF2B5EF4-FFF2-40B4-BE49-F238E27FC236}">
                  <a16:creationId xmlns:a16="http://schemas.microsoft.com/office/drawing/2014/main" id="{4F186C9C-C620-4426-A674-E40F808F66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26281"/>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02" name="Freeform: Shape 1101">
              <a:extLst>
                <a:ext uri="{FF2B5EF4-FFF2-40B4-BE49-F238E27FC236}">
                  <a16:creationId xmlns:a16="http://schemas.microsoft.com/office/drawing/2014/main" id="{8929942C-BA3F-40EF-94DD-4A5C22C5B7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03" name="Freeform: Shape 1102">
              <a:extLst>
                <a:ext uri="{FF2B5EF4-FFF2-40B4-BE49-F238E27FC236}">
                  <a16:creationId xmlns:a16="http://schemas.microsoft.com/office/drawing/2014/main" id="{D234974B-3555-465B-95A7-1C63CE7386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26281"/>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104" name="Freeform: Shape 1103">
              <a:extLst>
                <a:ext uri="{FF2B5EF4-FFF2-40B4-BE49-F238E27FC236}">
                  <a16:creationId xmlns:a16="http://schemas.microsoft.com/office/drawing/2014/main" id="{0E38F9FD-48AC-4C3E-9E75-D1C0B555E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05" name="Freeform: Shape 1104">
              <a:extLst>
                <a:ext uri="{FF2B5EF4-FFF2-40B4-BE49-F238E27FC236}">
                  <a16:creationId xmlns:a16="http://schemas.microsoft.com/office/drawing/2014/main" id="{3AA72E26-5C3D-4231-9042-E00AE43E80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26281"/>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106" name="Freeform: Shape 1105">
              <a:extLst>
                <a:ext uri="{FF2B5EF4-FFF2-40B4-BE49-F238E27FC236}">
                  <a16:creationId xmlns:a16="http://schemas.microsoft.com/office/drawing/2014/main" id="{6684433D-3C9E-4C19-A801-D51CF3064F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2628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07" name="Freeform: Shape 1106">
              <a:extLst>
                <a:ext uri="{FF2B5EF4-FFF2-40B4-BE49-F238E27FC236}">
                  <a16:creationId xmlns:a16="http://schemas.microsoft.com/office/drawing/2014/main" id="{DADB0C3D-A021-4F40-93B3-76B61334F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185433"/>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08" name="Freeform: Shape 1107">
              <a:extLst>
                <a:ext uri="{FF2B5EF4-FFF2-40B4-BE49-F238E27FC236}">
                  <a16:creationId xmlns:a16="http://schemas.microsoft.com/office/drawing/2014/main" id="{41781C18-F408-401D-8A86-99FFBB9895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09" name="Freeform: Shape 1108">
              <a:extLst>
                <a:ext uri="{FF2B5EF4-FFF2-40B4-BE49-F238E27FC236}">
                  <a16:creationId xmlns:a16="http://schemas.microsoft.com/office/drawing/2014/main" id="{9D958D9F-E4B0-48B1-ADA4-3053AFB5D9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185433"/>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10" name="Freeform: Shape 1109">
              <a:extLst>
                <a:ext uri="{FF2B5EF4-FFF2-40B4-BE49-F238E27FC236}">
                  <a16:creationId xmlns:a16="http://schemas.microsoft.com/office/drawing/2014/main" id="{43EFCD46-F0FB-499C-81B9-3508FE5C8C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1" name="Freeform: Shape 1110">
              <a:extLst>
                <a:ext uri="{FF2B5EF4-FFF2-40B4-BE49-F238E27FC236}">
                  <a16:creationId xmlns:a16="http://schemas.microsoft.com/office/drawing/2014/main" id="{2B6A130F-CB85-4BDA-8DDF-8DAAB2F7D0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18543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12" name="Freeform: Shape 1111">
              <a:extLst>
                <a:ext uri="{FF2B5EF4-FFF2-40B4-BE49-F238E27FC236}">
                  <a16:creationId xmlns:a16="http://schemas.microsoft.com/office/drawing/2014/main" id="{9359DA40-CA94-4B1F-9BE6-C800BEEC77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185432"/>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13" name="Freeform: Shape 1112">
              <a:extLst>
                <a:ext uri="{FF2B5EF4-FFF2-40B4-BE49-F238E27FC236}">
                  <a16:creationId xmlns:a16="http://schemas.microsoft.com/office/drawing/2014/main" id="{73304FCD-8DAD-4BC8-A16E-84DDCA07FF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244676"/>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14" name="Freeform: Shape 1113">
              <a:extLst>
                <a:ext uri="{FF2B5EF4-FFF2-40B4-BE49-F238E27FC236}">
                  <a16:creationId xmlns:a16="http://schemas.microsoft.com/office/drawing/2014/main" id="{BCB4864C-8F67-4BE7-89CC-664EA25EC5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15" name="Freeform: Shape 1114">
              <a:extLst>
                <a:ext uri="{FF2B5EF4-FFF2-40B4-BE49-F238E27FC236}">
                  <a16:creationId xmlns:a16="http://schemas.microsoft.com/office/drawing/2014/main" id="{845F543D-67FC-4640-A2A1-69DA6D052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244676"/>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116" name="Freeform: Shape 1115">
              <a:extLst>
                <a:ext uri="{FF2B5EF4-FFF2-40B4-BE49-F238E27FC236}">
                  <a16:creationId xmlns:a16="http://schemas.microsoft.com/office/drawing/2014/main" id="{DBDB2A9C-60E5-4F7E-BA2B-4DD1595FB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17" name="Freeform: Shape 1116">
              <a:extLst>
                <a:ext uri="{FF2B5EF4-FFF2-40B4-BE49-F238E27FC236}">
                  <a16:creationId xmlns:a16="http://schemas.microsoft.com/office/drawing/2014/main" id="{72B10DA2-D88E-4952-BDB5-102E61B4B2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244676"/>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118" name="Freeform: Shape 1117">
              <a:extLst>
                <a:ext uri="{FF2B5EF4-FFF2-40B4-BE49-F238E27FC236}">
                  <a16:creationId xmlns:a16="http://schemas.microsoft.com/office/drawing/2014/main" id="{AC5F5BED-3698-4F52-9977-D8CA2DC031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24467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19" name="Freeform: Shape 1118">
              <a:extLst>
                <a:ext uri="{FF2B5EF4-FFF2-40B4-BE49-F238E27FC236}">
                  <a16:creationId xmlns:a16="http://schemas.microsoft.com/office/drawing/2014/main" id="{E19CCEBC-AD20-45B2-A751-42B40BB31C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03829"/>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20" name="Freeform: Shape 1119">
              <a:extLst>
                <a:ext uri="{FF2B5EF4-FFF2-40B4-BE49-F238E27FC236}">
                  <a16:creationId xmlns:a16="http://schemas.microsoft.com/office/drawing/2014/main" id="{3A978AD9-9A35-4B89-B3BC-61E54AD9EB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21" name="Freeform: Shape 1120">
              <a:extLst>
                <a:ext uri="{FF2B5EF4-FFF2-40B4-BE49-F238E27FC236}">
                  <a16:creationId xmlns:a16="http://schemas.microsoft.com/office/drawing/2014/main" id="{77D8C808-AFC9-42DD-B253-0048903791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03829"/>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22" name="Freeform: Shape 1121">
              <a:extLst>
                <a:ext uri="{FF2B5EF4-FFF2-40B4-BE49-F238E27FC236}">
                  <a16:creationId xmlns:a16="http://schemas.microsoft.com/office/drawing/2014/main" id="{EECD0BF1-7C64-407E-8306-4C447B1D32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23" name="Freeform: Shape 1122">
              <a:extLst>
                <a:ext uri="{FF2B5EF4-FFF2-40B4-BE49-F238E27FC236}">
                  <a16:creationId xmlns:a16="http://schemas.microsoft.com/office/drawing/2014/main" id="{953B0F94-AC35-4CB2-878D-1DC7D68BE9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24" name="Freeform: Shape 1123">
              <a:extLst>
                <a:ext uri="{FF2B5EF4-FFF2-40B4-BE49-F238E27FC236}">
                  <a16:creationId xmlns:a16="http://schemas.microsoft.com/office/drawing/2014/main" id="{08EA50C2-BB5F-4368-AA91-67B207C1AB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03829"/>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25" name="Freeform: Shape 1124">
              <a:extLst>
                <a:ext uri="{FF2B5EF4-FFF2-40B4-BE49-F238E27FC236}">
                  <a16:creationId xmlns:a16="http://schemas.microsoft.com/office/drawing/2014/main" id="{DE45A7FE-0A45-45F6-8417-EBDA5A12D8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363072"/>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26" name="Freeform: Shape 1125">
              <a:extLst>
                <a:ext uri="{FF2B5EF4-FFF2-40B4-BE49-F238E27FC236}">
                  <a16:creationId xmlns:a16="http://schemas.microsoft.com/office/drawing/2014/main" id="{DA8B8DC8-F88C-432E-A8C2-8D13FE874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27" name="Freeform: Shape 1126">
              <a:extLst>
                <a:ext uri="{FF2B5EF4-FFF2-40B4-BE49-F238E27FC236}">
                  <a16:creationId xmlns:a16="http://schemas.microsoft.com/office/drawing/2014/main" id="{D02C5430-233D-49F7-B852-181D2B2F61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363072"/>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128" name="Freeform: Shape 1127">
              <a:extLst>
                <a:ext uri="{FF2B5EF4-FFF2-40B4-BE49-F238E27FC236}">
                  <a16:creationId xmlns:a16="http://schemas.microsoft.com/office/drawing/2014/main" id="{76DB286F-9E15-441C-8697-57007B76C1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29" name="Freeform: Shape 1128">
              <a:extLst>
                <a:ext uri="{FF2B5EF4-FFF2-40B4-BE49-F238E27FC236}">
                  <a16:creationId xmlns:a16="http://schemas.microsoft.com/office/drawing/2014/main" id="{534DC0EE-15B7-44AE-A7DC-8B5E22688A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363072"/>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130" name="Freeform: Shape 1129">
              <a:extLst>
                <a:ext uri="{FF2B5EF4-FFF2-40B4-BE49-F238E27FC236}">
                  <a16:creationId xmlns:a16="http://schemas.microsoft.com/office/drawing/2014/main" id="{4FBE9900-F640-4248-9C4C-EDBE5E00AF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363074"/>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1" name="Freeform: Shape 1130">
              <a:extLst>
                <a:ext uri="{FF2B5EF4-FFF2-40B4-BE49-F238E27FC236}">
                  <a16:creationId xmlns:a16="http://schemas.microsoft.com/office/drawing/2014/main" id="{37FF04AF-F86B-49F8-AAB5-DA696591A1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69" y="342222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2" name="Freeform: Shape 1131">
              <a:extLst>
                <a:ext uri="{FF2B5EF4-FFF2-40B4-BE49-F238E27FC236}">
                  <a16:creationId xmlns:a16="http://schemas.microsoft.com/office/drawing/2014/main" id="{710DCFEA-4572-47A3-A6BE-7B21F5758C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3" name="Freeform: Shape 1132">
              <a:extLst>
                <a:ext uri="{FF2B5EF4-FFF2-40B4-BE49-F238E27FC236}">
                  <a16:creationId xmlns:a16="http://schemas.microsoft.com/office/drawing/2014/main" id="{BA42ED8E-CCC8-478F-9EF4-625B633071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5" y="3422225"/>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34" name="Freeform: Shape 1133">
              <a:extLst>
                <a:ext uri="{FF2B5EF4-FFF2-40B4-BE49-F238E27FC236}">
                  <a16:creationId xmlns:a16="http://schemas.microsoft.com/office/drawing/2014/main" id="{146DF8F4-DF09-4E6C-887F-C9269E56A5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14"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5" name="Freeform: Shape 1134">
              <a:extLst>
                <a:ext uri="{FF2B5EF4-FFF2-40B4-BE49-F238E27FC236}">
                  <a16:creationId xmlns:a16="http://schemas.microsoft.com/office/drawing/2014/main" id="{7FF3916E-5C82-4956-A88B-81BFAC91B8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0" y="342222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36" name="Freeform: Shape 1135">
              <a:extLst>
                <a:ext uri="{FF2B5EF4-FFF2-40B4-BE49-F238E27FC236}">
                  <a16:creationId xmlns:a16="http://schemas.microsoft.com/office/drawing/2014/main" id="{7E5CF7AE-ED45-4AB5-9AEB-56FC964BFA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0" y="34222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37" name="Freeform: Shape 1136">
              <a:extLst>
                <a:ext uri="{FF2B5EF4-FFF2-40B4-BE49-F238E27FC236}">
                  <a16:creationId xmlns:a16="http://schemas.microsoft.com/office/drawing/2014/main" id="{7CFB132C-BEB1-4897-B1A4-97422811F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481374"/>
              <a:ext cx="14192" cy="14096"/>
            </a:xfrm>
            <a:custGeom>
              <a:avLst/>
              <a:gdLst>
                <a:gd name="connsiteX0" fmla="*/ 14192 w 14192"/>
                <a:gd name="connsiteY0" fmla="*/ 7049 h 14096"/>
                <a:gd name="connsiteX1" fmla="*/ 7144 w 14192"/>
                <a:gd name="connsiteY1" fmla="*/ 14097 h 14096"/>
                <a:gd name="connsiteX2" fmla="*/ 0 w 14192"/>
                <a:gd name="connsiteY2" fmla="*/ 7049 h 14096"/>
                <a:gd name="connsiteX3" fmla="*/ 7049 w 14192"/>
                <a:gd name="connsiteY3" fmla="*/ 0 h 14096"/>
                <a:gd name="connsiteX4" fmla="*/ 14192 w 14192"/>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grpFill/>
            <a:ln w="9525" cap="flat">
              <a:noFill/>
              <a:prstDash val="solid"/>
              <a:miter/>
            </a:ln>
          </p:spPr>
          <p:txBody>
            <a:bodyPr rtlCol="0" anchor="ctr"/>
            <a:lstStyle/>
            <a:p>
              <a:endParaRPr lang="en-US"/>
            </a:p>
          </p:txBody>
        </p:sp>
        <p:sp>
          <p:nvSpPr>
            <p:cNvPr id="1138" name="Freeform: Shape 1137">
              <a:extLst>
                <a:ext uri="{FF2B5EF4-FFF2-40B4-BE49-F238E27FC236}">
                  <a16:creationId xmlns:a16="http://schemas.microsoft.com/office/drawing/2014/main" id="{4EE49F21-E336-41BC-8256-85A9AB597F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39" name="Freeform: Shape 1138">
              <a:extLst>
                <a:ext uri="{FF2B5EF4-FFF2-40B4-BE49-F238E27FC236}">
                  <a16:creationId xmlns:a16="http://schemas.microsoft.com/office/drawing/2014/main" id="{C62510EE-BDCD-4393-9AD7-2D0C9A722D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0" name="Freeform: Shape 1139">
              <a:extLst>
                <a:ext uri="{FF2B5EF4-FFF2-40B4-BE49-F238E27FC236}">
                  <a16:creationId xmlns:a16="http://schemas.microsoft.com/office/drawing/2014/main" id="{2420F94B-4F00-4C6C-97E3-BA5B5E6871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1" name="Freeform: Shape 1140">
              <a:extLst>
                <a:ext uri="{FF2B5EF4-FFF2-40B4-BE49-F238E27FC236}">
                  <a16:creationId xmlns:a16="http://schemas.microsoft.com/office/drawing/2014/main" id="{E712560A-A110-4132-85D5-21BBBFA8C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2" name="Freeform: Shape 1141">
              <a:extLst>
                <a:ext uri="{FF2B5EF4-FFF2-40B4-BE49-F238E27FC236}">
                  <a16:creationId xmlns:a16="http://schemas.microsoft.com/office/drawing/2014/main" id="{D1E3102B-23D5-43AE-A67D-583AAA52B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481374"/>
              <a:ext cx="14097" cy="14097"/>
            </a:xfrm>
            <a:custGeom>
              <a:avLst/>
              <a:gdLst>
                <a:gd name="connsiteX0" fmla="*/ 14097 w 14097"/>
                <a:gd name="connsiteY0" fmla="*/ 7049 h 14097"/>
                <a:gd name="connsiteX1" fmla="*/ 7049 w 14097"/>
                <a:gd name="connsiteY1" fmla="*/ 14097 h 14097"/>
                <a:gd name="connsiteX2" fmla="*/ 0 w 14097"/>
                <a:gd name="connsiteY2" fmla="*/ 7049 h 14097"/>
                <a:gd name="connsiteX3" fmla="*/ 7049 w 14097"/>
                <a:gd name="connsiteY3" fmla="*/ 0 h 14097"/>
                <a:gd name="connsiteX4" fmla="*/ 14097 w 14097"/>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43" name="Freeform: Shape 1142">
              <a:extLst>
                <a:ext uri="{FF2B5EF4-FFF2-40B4-BE49-F238E27FC236}">
                  <a16:creationId xmlns:a16="http://schemas.microsoft.com/office/drawing/2014/main" id="{9D5ABE4E-EB80-423C-BBCE-9C1B77D9B0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44" name="Freeform: Shape 1143">
              <a:extLst>
                <a:ext uri="{FF2B5EF4-FFF2-40B4-BE49-F238E27FC236}">
                  <a16:creationId xmlns:a16="http://schemas.microsoft.com/office/drawing/2014/main" id="{BEB8CCC5-38F5-4892-A00B-14B645BBDF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4062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45" name="Freeform: Shape 1144">
              <a:extLst>
                <a:ext uri="{FF2B5EF4-FFF2-40B4-BE49-F238E27FC236}">
                  <a16:creationId xmlns:a16="http://schemas.microsoft.com/office/drawing/2014/main" id="{8860175F-F7D5-4464-AD61-5B435528FE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146" name="Freeform: Shape 1145">
              <a:extLst>
                <a:ext uri="{FF2B5EF4-FFF2-40B4-BE49-F238E27FC236}">
                  <a16:creationId xmlns:a16="http://schemas.microsoft.com/office/drawing/2014/main" id="{E28C20B0-98AA-4A5B-8CE1-236A3F6CAA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47" name="Freeform: Shape 1146">
              <a:extLst>
                <a:ext uri="{FF2B5EF4-FFF2-40B4-BE49-F238E27FC236}">
                  <a16:creationId xmlns:a16="http://schemas.microsoft.com/office/drawing/2014/main" id="{8A56719F-13F0-4B75-8C04-DAACD8FD86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48" name="Freeform: Shape 1147">
              <a:extLst>
                <a:ext uri="{FF2B5EF4-FFF2-40B4-BE49-F238E27FC236}">
                  <a16:creationId xmlns:a16="http://schemas.microsoft.com/office/drawing/2014/main" id="{B30555DA-285C-4859-83DE-B16FF6DB13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49" name="Freeform: Shape 1148">
              <a:extLst>
                <a:ext uri="{FF2B5EF4-FFF2-40B4-BE49-F238E27FC236}">
                  <a16:creationId xmlns:a16="http://schemas.microsoft.com/office/drawing/2014/main" id="{67AF00E9-C8D6-41C4-9703-5468F51639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540620"/>
              <a:ext cx="14097" cy="14097"/>
            </a:xfrm>
            <a:custGeom>
              <a:avLst/>
              <a:gdLst>
                <a:gd name="connsiteX0" fmla="*/ 14097 w 14097"/>
                <a:gd name="connsiteY0" fmla="*/ 7048 h 14097"/>
                <a:gd name="connsiteX1" fmla="*/ 7049 w 14097"/>
                <a:gd name="connsiteY1" fmla="*/ 14097 h 14097"/>
                <a:gd name="connsiteX2" fmla="*/ 0 w 14097"/>
                <a:gd name="connsiteY2" fmla="*/ 7048 h 14097"/>
                <a:gd name="connsiteX3" fmla="*/ 7049 w 14097"/>
                <a:gd name="connsiteY3" fmla="*/ 0 h 14097"/>
                <a:gd name="connsiteX4" fmla="*/ 14097 w 14097"/>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150" name="Freeform: Shape 1149">
              <a:extLst>
                <a:ext uri="{FF2B5EF4-FFF2-40B4-BE49-F238E27FC236}">
                  <a16:creationId xmlns:a16="http://schemas.microsoft.com/office/drawing/2014/main" id="{D07F88BD-A2E8-4F25-BB43-9372C6C9F3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4062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1" name="Freeform: Shape 1150">
              <a:extLst>
                <a:ext uri="{FF2B5EF4-FFF2-40B4-BE49-F238E27FC236}">
                  <a16:creationId xmlns:a16="http://schemas.microsoft.com/office/drawing/2014/main" id="{DFAE35DA-8283-4F4B-8C00-FF8EFE39B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8" y="359977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52" name="Freeform: Shape 1151">
              <a:extLst>
                <a:ext uri="{FF2B5EF4-FFF2-40B4-BE49-F238E27FC236}">
                  <a16:creationId xmlns:a16="http://schemas.microsoft.com/office/drawing/2014/main" id="{4340DEBE-A255-48E2-B7B2-AE881651C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3" y="359977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3" name="Freeform: Shape 1152">
              <a:extLst>
                <a:ext uri="{FF2B5EF4-FFF2-40B4-BE49-F238E27FC236}">
                  <a16:creationId xmlns:a16="http://schemas.microsoft.com/office/drawing/2014/main" id="{FE968FB9-507A-4F2E-B346-15995081B1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3"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4" name="Freeform: Shape 1153">
              <a:extLst>
                <a:ext uri="{FF2B5EF4-FFF2-40B4-BE49-F238E27FC236}">
                  <a16:creationId xmlns:a16="http://schemas.microsoft.com/office/drawing/2014/main" id="{4DA99BD8-9C2B-46BF-AA27-ED405540D1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5" name="Freeform: Shape 1154">
              <a:extLst>
                <a:ext uri="{FF2B5EF4-FFF2-40B4-BE49-F238E27FC236}">
                  <a16:creationId xmlns:a16="http://schemas.microsoft.com/office/drawing/2014/main" id="{50C84F67-D2C2-48DF-8537-DF99C6024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6" name="Freeform: Shape 1155">
              <a:extLst>
                <a:ext uri="{FF2B5EF4-FFF2-40B4-BE49-F238E27FC236}">
                  <a16:creationId xmlns:a16="http://schemas.microsoft.com/office/drawing/2014/main" id="{F5CAEB9A-26A6-4FBF-916B-19FC9B0BFC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599770"/>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7" name="Freeform: Shape 1156">
              <a:extLst>
                <a:ext uri="{FF2B5EF4-FFF2-40B4-BE49-F238E27FC236}">
                  <a16:creationId xmlns:a16="http://schemas.microsoft.com/office/drawing/2014/main" id="{E4DEDE1B-4819-4E4B-849E-330D7DF56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59977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58" name="Freeform: Shape 1157">
              <a:extLst>
                <a:ext uri="{FF2B5EF4-FFF2-40B4-BE49-F238E27FC236}">
                  <a16:creationId xmlns:a16="http://schemas.microsoft.com/office/drawing/2014/main" id="{C441B73E-F19C-4313-8F46-F600603B36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7" y="3659014"/>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59" name="Freeform: Shape 1158">
              <a:extLst>
                <a:ext uri="{FF2B5EF4-FFF2-40B4-BE49-F238E27FC236}">
                  <a16:creationId xmlns:a16="http://schemas.microsoft.com/office/drawing/2014/main" id="{014FE805-EF51-4859-A6DF-CF75F9A0F5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2" y="3659014"/>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0" name="Freeform: Shape 1159">
              <a:extLst>
                <a:ext uri="{FF2B5EF4-FFF2-40B4-BE49-F238E27FC236}">
                  <a16:creationId xmlns:a16="http://schemas.microsoft.com/office/drawing/2014/main" id="{624CF2A5-BD9E-4570-8560-063BC70F26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2"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1" name="Freeform: Shape 1160">
              <a:extLst>
                <a:ext uri="{FF2B5EF4-FFF2-40B4-BE49-F238E27FC236}">
                  <a16:creationId xmlns:a16="http://schemas.microsoft.com/office/drawing/2014/main" id="{6BEC415C-7946-43B2-9AC8-348B6B5CD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2" name="Freeform: Shape 1161">
              <a:extLst>
                <a:ext uri="{FF2B5EF4-FFF2-40B4-BE49-F238E27FC236}">
                  <a16:creationId xmlns:a16="http://schemas.microsoft.com/office/drawing/2014/main" id="{1B615AD5-3365-43D4-8E16-377A2A2F97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8"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3" name="Freeform: Shape 1162">
              <a:extLst>
                <a:ext uri="{FF2B5EF4-FFF2-40B4-BE49-F238E27FC236}">
                  <a16:creationId xmlns:a16="http://schemas.microsoft.com/office/drawing/2014/main" id="{9D184DFD-DD33-491E-90FF-6E4ECA2668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3" y="3659014"/>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4" name="Freeform: Shape 1163">
              <a:extLst>
                <a:ext uri="{FF2B5EF4-FFF2-40B4-BE49-F238E27FC236}">
                  <a16:creationId xmlns:a16="http://schemas.microsoft.com/office/drawing/2014/main" id="{31B62FE1-0262-4B09-ABEA-8AA010137D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4" y="365901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5" name="Freeform: Shape 1164">
              <a:extLst>
                <a:ext uri="{FF2B5EF4-FFF2-40B4-BE49-F238E27FC236}">
                  <a16:creationId xmlns:a16="http://schemas.microsoft.com/office/drawing/2014/main" id="{20C539C6-FAA9-4EBE-93D9-1F946E1449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39" y="3718165"/>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66" name="Freeform: Shape 1165">
              <a:extLst>
                <a:ext uri="{FF2B5EF4-FFF2-40B4-BE49-F238E27FC236}">
                  <a16:creationId xmlns:a16="http://schemas.microsoft.com/office/drawing/2014/main" id="{8C6EF3FF-09E5-4099-A49B-CA364A6E8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4" y="3718165"/>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7" name="Freeform: Shape 1166">
              <a:extLst>
                <a:ext uri="{FF2B5EF4-FFF2-40B4-BE49-F238E27FC236}">
                  <a16:creationId xmlns:a16="http://schemas.microsoft.com/office/drawing/2014/main" id="{B3C5E06F-8F1E-4771-AAE4-B34B1D6A3D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4"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8" name="Freeform: Shape 1167">
              <a:extLst>
                <a:ext uri="{FF2B5EF4-FFF2-40B4-BE49-F238E27FC236}">
                  <a16:creationId xmlns:a16="http://schemas.microsoft.com/office/drawing/2014/main" id="{538D5AE9-76CC-4AE4-B026-656EDCB01B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7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69" name="Freeform: Shape 1168">
              <a:extLst>
                <a:ext uri="{FF2B5EF4-FFF2-40B4-BE49-F238E27FC236}">
                  <a16:creationId xmlns:a16="http://schemas.microsoft.com/office/drawing/2014/main" id="{30F1A9B9-52AB-4527-BD4A-1802F7C960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29"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70" name="Freeform: Shape 1169">
              <a:extLst>
                <a:ext uri="{FF2B5EF4-FFF2-40B4-BE49-F238E27FC236}">
                  <a16:creationId xmlns:a16="http://schemas.microsoft.com/office/drawing/2014/main" id="{46A57D78-C020-4EEF-971D-0C8802889A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74" y="3718165"/>
              <a:ext cx="14097" cy="14096"/>
            </a:xfrm>
            <a:custGeom>
              <a:avLst/>
              <a:gdLst>
                <a:gd name="connsiteX0" fmla="*/ 14097 w 14097"/>
                <a:gd name="connsiteY0" fmla="*/ 7048 h 14096"/>
                <a:gd name="connsiteX1" fmla="*/ 7048 w 14097"/>
                <a:gd name="connsiteY1" fmla="*/ 14097 h 14096"/>
                <a:gd name="connsiteX2" fmla="*/ 0 w 14097"/>
                <a:gd name="connsiteY2" fmla="*/ 7048 h 14096"/>
                <a:gd name="connsiteX3" fmla="*/ 7048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71" name="Freeform: Shape 1170">
              <a:extLst>
                <a:ext uri="{FF2B5EF4-FFF2-40B4-BE49-F238E27FC236}">
                  <a16:creationId xmlns:a16="http://schemas.microsoft.com/office/drawing/2014/main" id="{7666D7A3-5ABF-4EDE-A0C5-F2099B2D86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25" y="3718165"/>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72" name="Freeform: Shape 1171">
              <a:extLst>
                <a:ext uri="{FF2B5EF4-FFF2-40B4-BE49-F238E27FC236}">
                  <a16:creationId xmlns:a16="http://schemas.microsoft.com/office/drawing/2014/main" id="{13BC460A-E0FF-4658-A2FD-A3AF4D51DF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34040" y="3777410"/>
              <a:ext cx="14192" cy="14096"/>
            </a:xfrm>
            <a:custGeom>
              <a:avLst/>
              <a:gdLst>
                <a:gd name="connsiteX0" fmla="*/ 14192 w 14192"/>
                <a:gd name="connsiteY0" fmla="*/ 7048 h 14096"/>
                <a:gd name="connsiteX1" fmla="*/ 7144 w 14192"/>
                <a:gd name="connsiteY1" fmla="*/ 14097 h 14096"/>
                <a:gd name="connsiteX2" fmla="*/ 0 w 14192"/>
                <a:gd name="connsiteY2" fmla="*/ 7048 h 14096"/>
                <a:gd name="connsiteX3" fmla="*/ 7049 w 14192"/>
                <a:gd name="connsiteY3" fmla="*/ 0 h 14096"/>
                <a:gd name="connsiteX4" fmla="*/ 14192 w 14192"/>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2" h="14096">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grpFill/>
            <a:ln w="9525" cap="flat">
              <a:noFill/>
              <a:prstDash val="solid"/>
              <a:miter/>
            </a:ln>
          </p:spPr>
          <p:txBody>
            <a:bodyPr rtlCol="0" anchor="ctr"/>
            <a:lstStyle/>
            <a:p>
              <a:endParaRPr lang="en-US"/>
            </a:p>
          </p:txBody>
        </p:sp>
        <p:sp>
          <p:nvSpPr>
            <p:cNvPr id="1173" name="Freeform: Shape 1172">
              <a:extLst>
                <a:ext uri="{FF2B5EF4-FFF2-40B4-BE49-F238E27FC236}">
                  <a16:creationId xmlns:a16="http://schemas.microsoft.com/office/drawing/2014/main" id="{26467CC2-3AB3-4D37-8323-385B7399F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3285"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174" name="Freeform: Shape 1173">
              <a:extLst>
                <a:ext uri="{FF2B5EF4-FFF2-40B4-BE49-F238E27FC236}">
                  <a16:creationId xmlns:a16="http://schemas.microsoft.com/office/drawing/2014/main" id="{563A1F58-33CE-4EDF-B902-3F43F69DA2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2436"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75" name="Freeform: Shape 1174">
              <a:extLst>
                <a:ext uri="{FF2B5EF4-FFF2-40B4-BE49-F238E27FC236}">
                  <a16:creationId xmlns:a16="http://schemas.microsoft.com/office/drawing/2014/main" id="{DDCFAB2F-7E88-4A57-999A-2506A1FE71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1683"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76" name="Freeform: Shape 1175">
              <a:extLst>
                <a:ext uri="{FF2B5EF4-FFF2-40B4-BE49-F238E27FC236}">
                  <a16:creationId xmlns:a16="http://schemas.microsoft.com/office/drawing/2014/main" id="{571BEB66-3787-441F-BB54-80C05C6F13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0835"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77" name="Freeform: Shape 1176">
              <a:extLst>
                <a:ext uri="{FF2B5EF4-FFF2-40B4-BE49-F238E27FC236}">
                  <a16:creationId xmlns:a16="http://schemas.microsoft.com/office/drawing/2014/main" id="{641DC095-611E-4979-8664-6C0EB878FC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30082" y="3777410"/>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178" name="Freeform: Shape 1177">
              <a:extLst>
                <a:ext uri="{FF2B5EF4-FFF2-40B4-BE49-F238E27FC236}">
                  <a16:creationId xmlns:a16="http://schemas.microsoft.com/office/drawing/2014/main" id="{210B9ECF-D859-4919-A9D6-3208548F00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9231" y="3777408"/>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179" name="Freeform: Shape 1178">
              <a:extLst>
                <a:ext uri="{FF2B5EF4-FFF2-40B4-BE49-F238E27FC236}">
                  <a16:creationId xmlns:a16="http://schemas.microsoft.com/office/drawing/2014/main" id="{4FBC31D4-7E98-452C-8A87-822DE0432C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481374"/>
              <a:ext cx="14097" cy="14096"/>
            </a:xfrm>
            <a:custGeom>
              <a:avLst/>
              <a:gdLst>
                <a:gd name="connsiteX0" fmla="*/ 14097 w 14097"/>
                <a:gd name="connsiteY0" fmla="*/ 7049 h 14096"/>
                <a:gd name="connsiteX1" fmla="*/ 7049 w 14097"/>
                <a:gd name="connsiteY1" fmla="*/ 14097 h 14096"/>
                <a:gd name="connsiteX2" fmla="*/ 0 w 14097"/>
                <a:gd name="connsiteY2" fmla="*/ 7049 h 14096"/>
                <a:gd name="connsiteX3" fmla="*/ 7049 w 14097"/>
                <a:gd name="connsiteY3" fmla="*/ 0 h 14096"/>
                <a:gd name="connsiteX4" fmla="*/ 14097 w 14097"/>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0" name="Freeform: Shape 1179">
              <a:extLst>
                <a:ext uri="{FF2B5EF4-FFF2-40B4-BE49-F238E27FC236}">
                  <a16:creationId xmlns:a16="http://schemas.microsoft.com/office/drawing/2014/main" id="{E302346C-F328-435B-87ED-447C6F8542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1" name="Freeform: Shape 1180">
              <a:extLst>
                <a:ext uri="{FF2B5EF4-FFF2-40B4-BE49-F238E27FC236}">
                  <a16:creationId xmlns:a16="http://schemas.microsoft.com/office/drawing/2014/main" id="{B94F507E-9E94-432E-AE8A-A6CB2C5D05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481374"/>
              <a:ext cx="14096" cy="14096"/>
            </a:xfrm>
            <a:custGeom>
              <a:avLst/>
              <a:gdLst>
                <a:gd name="connsiteX0" fmla="*/ 14097 w 14096"/>
                <a:gd name="connsiteY0" fmla="*/ 7049 h 14096"/>
                <a:gd name="connsiteX1" fmla="*/ 7049 w 14096"/>
                <a:gd name="connsiteY1" fmla="*/ 14097 h 14096"/>
                <a:gd name="connsiteX2" fmla="*/ 0 w 14096"/>
                <a:gd name="connsiteY2" fmla="*/ 7049 h 14096"/>
                <a:gd name="connsiteX3" fmla="*/ 7049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grpFill/>
            <a:ln w="9525" cap="flat">
              <a:noFill/>
              <a:prstDash val="solid"/>
              <a:miter/>
            </a:ln>
          </p:spPr>
          <p:txBody>
            <a:bodyPr rtlCol="0" anchor="ctr"/>
            <a:lstStyle/>
            <a:p>
              <a:endParaRPr lang="en-US"/>
            </a:p>
          </p:txBody>
        </p:sp>
        <p:sp>
          <p:nvSpPr>
            <p:cNvPr id="1182" name="Freeform: Shape 1181">
              <a:extLst>
                <a:ext uri="{FF2B5EF4-FFF2-40B4-BE49-F238E27FC236}">
                  <a16:creationId xmlns:a16="http://schemas.microsoft.com/office/drawing/2014/main" id="{1FFAC4F0-FD7F-4943-B60E-E276F8B23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grpFill/>
            <a:ln w="9525" cap="flat">
              <a:noFill/>
              <a:prstDash val="solid"/>
              <a:miter/>
            </a:ln>
          </p:spPr>
          <p:txBody>
            <a:bodyPr rtlCol="0" anchor="ctr"/>
            <a:lstStyle/>
            <a:p>
              <a:endParaRPr lang="en-US"/>
            </a:p>
          </p:txBody>
        </p:sp>
        <p:sp>
          <p:nvSpPr>
            <p:cNvPr id="1183" name="Freeform: Shape 1182">
              <a:extLst>
                <a:ext uri="{FF2B5EF4-FFF2-40B4-BE49-F238E27FC236}">
                  <a16:creationId xmlns:a16="http://schemas.microsoft.com/office/drawing/2014/main" id="{A8A5D871-92FD-43C3-BF94-0B524FA7D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481374"/>
              <a:ext cx="14096" cy="14096"/>
            </a:xfrm>
            <a:custGeom>
              <a:avLst/>
              <a:gdLst>
                <a:gd name="connsiteX0" fmla="*/ 14097 w 14096"/>
                <a:gd name="connsiteY0" fmla="*/ 7049 h 14096"/>
                <a:gd name="connsiteX1" fmla="*/ 7048 w 14096"/>
                <a:gd name="connsiteY1" fmla="*/ 14097 h 14096"/>
                <a:gd name="connsiteX2" fmla="*/ 0 w 14096"/>
                <a:gd name="connsiteY2" fmla="*/ 7049 h 14096"/>
                <a:gd name="connsiteX3" fmla="*/ 7048 w 14096"/>
                <a:gd name="connsiteY3" fmla="*/ 0 h 14096"/>
                <a:gd name="connsiteX4" fmla="*/ 14097 w 14096"/>
                <a:gd name="connsiteY4" fmla="*/ 7049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grpFill/>
            <a:ln w="9525" cap="flat">
              <a:noFill/>
              <a:prstDash val="solid"/>
              <a:miter/>
            </a:ln>
          </p:spPr>
          <p:txBody>
            <a:bodyPr rtlCol="0" anchor="ctr"/>
            <a:lstStyle/>
            <a:p>
              <a:endParaRPr lang="en-US"/>
            </a:p>
          </p:txBody>
        </p:sp>
        <p:sp>
          <p:nvSpPr>
            <p:cNvPr id="1184" name="Freeform: Shape 1183">
              <a:extLst>
                <a:ext uri="{FF2B5EF4-FFF2-40B4-BE49-F238E27FC236}">
                  <a16:creationId xmlns:a16="http://schemas.microsoft.com/office/drawing/2014/main" id="{6A79A241-1665-453E-ADD4-18892D4F85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481373"/>
              <a:ext cx="14096" cy="14097"/>
            </a:xfrm>
            <a:custGeom>
              <a:avLst/>
              <a:gdLst>
                <a:gd name="connsiteX0" fmla="*/ 14097 w 14096"/>
                <a:gd name="connsiteY0" fmla="*/ 7049 h 14097"/>
                <a:gd name="connsiteX1" fmla="*/ 7048 w 14096"/>
                <a:gd name="connsiteY1" fmla="*/ 14097 h 14097"/>
                <a:gd name="connsiteX2" fmla="*/ 0 w 14096"/>
                <a:gd name="connsiteY2" fmla="*/ 7049 h 14097"/>
                <a:gd name="connsiteX3" fmla="*/ 7048 w 14096"/>
                <a:gd name="connsiteY3" fmla="*/ 0 h 14097"/>
                <a:gd name="connsiteX4" fmla="*/ 14097 w 14096"/>
                <a:gd name="connsiteY4" fmla="*/ 7049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grpFill/>
            <a:ln w="9525" cap="flat">
              <a:noFill/>
              <a:prstDash val="solid"/>
              <a:miter/>
            </a:ln>
          </p:spPr>
          <p:txBody>
            <a:bodyPr rtlCol="0" anchor="ctr"/>
            <a:lstStyle/>
            <a:p>
              <a:endParaRPr lang="en-US"/>
            </a:p>
          </p:txBody>
        </p:sp>
        <p:sp>
          <p:nvSpPr>
            <p:cNvPr id="1185" name="Freeform: Shape 1184">
              <a:extLst>
                <a:ext uri="{FF2B5EF4-FFF2-40B4-BE49-F238E27FC236}">
                  <a16:creationId xmlns:a16="http://schemas.microsoft.com/office/drawing/2014/main" id="{81EABE18-4189-4E07-93C9-9B76673E3E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40622"/>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86" name="Freeform: Shape 1185">
              <a:extLst>
                <a:ext uri="{FF2B5EF4-FFF2-40B4-BE49-F238E27FC236}">
                  <a16:creationId xmlns:a16="http://schemas.microsoft.com/office/drawing/2014/main" id="{B658A0EE-6F09-4EF7-B5E7-F23A556BD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40623"/>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87" name="Freeform: Shape 1186">
              <a:extLst>
                <a:ext uri="{FF2B5EF4-FFF2-40B4-BE49-F238E27FC236}">
                  <a16:creationId xmlns:a16="http://schemas.microsoft.com/office/drawing/2014/main" id="{15EB019C-C95B-4DE3-BD17-DC20F8007A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406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88" name="Freeform: Shape 1187">
              <a:extLst>
                <a:ext uri="{FF2B5EF4-FFF2-40B4-BE49-F238E27FC236}">
                  <a16:creationId xmlns:a16="http://schemas.microsoft.com/office/drawing/2014/main" id="{2948B3ED-79C1-47C8-B712-0BFB5536C3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4062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89" name="Freeform: Shape 1188">
              <a:extLst>
                <a:ext uri="{FF2B5EF4-FFF2-40B4-BE49-F238E27FC236}">
                  <a16:creationId xmlns:a16="http://schemas.microsoft.com/office/drawing/2014/main" id="{13387DB9-900B-422D-90F7-C5C7EB5D59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4063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90" name="Freeform: Shape 1189">
              <a:extLst>
                <a:ext uri="{FF2B5EF4-FFF2-40B4-BE49-F238E27FC236}">
                  <a16:creationId xmlns:a16="http://schemas.microsoft.com/office/drawing/2014/main" id="{48FDCCF3-E6D6-4CD0-9D47-02FE785C7A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40631"/>
              <a:ext cx="14096" cy="14097"/>
            </a:xfrm>
            <a:custGeom>
              <a:avLst/>
              <a:gdLst>
                <a:gd name="connsiteX0" fmla="*/ 14097 w 14096"/>
                <a:gd name="connsiteY0" fmla="*/ 7048 h 14097"/>
                <a:gd name="connsiteX1" fmla="*/ 7048 w 14096"/>
                <a:gd name="connsiteY1" fmla="*/ 14097 h 14097"/>
                <a:gd name="connsiteX2" fmla="*/ 0 w 14096"/>
                <a:gd name="connsiteY2" fmla="*/ 7048 h 14097"/>
                <a:gd name="connsiteX3" fmla="*/ 7048 w 14096"/>
                <a:gd name="connsiteY3" fmla="*/ 0 h 14097"/>
                <a:gd name="connsiteX4" fmla="*/ 14097 w 14096"/>
                <a:gd name="connsiteY4" fmla="*/ 7048 h 1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7">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a:p>
          </p:txBody>
        </p:sp>
        <p:sp>
          <p:nvSpPr>
            <p:cNvPr id="1191" name="Freeform: Shape 1190">
              <a:extLst>
                <a:ext uri="{FF2B5EF4-FFF2-40B4-BE49-F238E27FC236}">
                  <a16:creationId xmlns:a16="http://schemas.microsoft.com/office/drawing/2014/main" id="{BC14E8F6-33F6-47CE-9A24-EA71D71496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599781"/>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2" name="Freeform: Shape 1191">
              <a:extLst>
                <a:ext uri="{FF2B5EF4-FFF2-40B4-BE49-F238E27FC236}">
                  <a16:creationId xmlns:a16="http://schemas.microsoft.com/office/drawing/2014/main" id="{F78CC38F-63FC-4552-B17B-8D79D3C8F8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3" name="Freeform: Shape 1192">
              <a:extLst>
                <a:ext uri="{FF2B5EF4-FFF2-40B4-BE49-F238E27FC236}">
                  <a16:creationId xmlns:a16="http://schemas.microsoft.com/office/drawing/2014/main" id="{89042823-A002-49CE-B03D-ED1291DC13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599781"/>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194" name="Freeform: Shape 1193">
              <a:extLst>
                <a:ext uri="{FF2B5EF4-FFF2-40B4-BE49-F238E27FC236}">
                  <a16:creationId xmlns:a16="http://schemas.microsoft.com/office/drawing/2014/main" id="{96EFC6CE-198B-489B-B1EE-72CE842628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599781"/>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5" name="Freeform: Shape 1194">
              <a:extLst>
                <a:ext uri="{FF2B5EF4-FFF2-40B4-BE49-F238E27FC236}">
                  <a16:creationId xmlns:a16="http://schemas.microsoft.com/office/drawing/2014/main" id="{49FEA23D-54D9-45D7-9325-1E2F638C9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599780"/>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196" name="Freeform: Shape 1195">
              <a:extLst>
                <a:ext uri="{FF2B5EF4-FFF2-40B4-BE49-F238E27FC236}">
                  <a16:creationId xmlns:a16="http://schemas.microsoft.com/office/drawing/2014/main" id="{2DB04EE3-370F-49CE-BCFE-C2999C3CF2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59978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7" name="Freeform: Shape 1196">
              <a:extLst>
                <a:ext uri="{FF2B5EF4-FFF2-40B4-BE49-F238E27FC236}">
                  <a16:creationId xmlns:a16="http://schemas.microsoft.com/office/drawing/2014/main" id="{8BCBCC34-797D-41A8-8AD1-7E03E1BBFF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659026"/>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8" name="Freeform: Shape 1197">
              <a:extLst>
                <a:ext uri="{FF2B5EF4-FFF2-40B4-BE49-F238E27FC236}">
                  <a16:creationId xmlns:a16="http://schemas.microsoft.com/office/drawing/2014/main" id="{AFF5C1F8-0EDE-4835-89E6-1FCB2EA39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199" name="Freeform: Shape 1198">
              <a:extLst>
                <a:ext uri="{FF2B5EF4-FFF2-40B4-BE49-F238E27FC236}">
                  <a16:creationId xmlns:a16="http://schemas.microsoft.com/office/drawing/2014/main" id="{6171D504-6300-457C-AFCC-064DBB3FCC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659026"/>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200" name="Freeform: Shape 1199">
              <a:extLst>
                <a:ext uri="{FF2B5EF4-FFF2-40B4-BE49-F238E27FC236}">
                  <a16:creationId xmlns:a16="http://schemas.microsoft.com/office/drawing/2014/main" id="{62ACE739-C8C4-4495-B04C-C3AFC44811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1" name="Freeform: Shape 1200">
              <a:extLst>
                <a:ext uri="{FF2B5EF4-FFF2-40B4-BE49-F238E27FC236}">
                  <a16:creationId xmlns:a16="http://schemas.microsoft.com/office/drawing/2014/main" id="{3F4771CD-CDCA-4FFE-8EF5-E42D1781E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202" name="Freeform: Shape 1201">
              <a:extLst>
                <a:ext uri="{FF2B5EF4-FFF2-40B4-BE49-F238E27FC236}">
                  <a16:creationId xmlns:a16="http://schemas.microsoft.com/office/drawing/2014/main" id="{A10C0BFE-A8F9-4E21-9DFD-37A4D26C62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65902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3" name="Freeform: Shape 1202">
              <a:extLst>
                <a:ext uri="{FF2B5EF4-FFF2-40B4-BE49-F238E27FC236}">
                  <a16:creationId xmlns:a16="http://schemas.microsoft.com/office/drawing/2014/main" id="{4D8D4EF9-4EF7-4538-A4AE-439F9335EA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6" y="3718177"/>
              <a:ext cx="14097" cy="14096"/>
            </a:xfrm>
            <a:custGeom>
              <a:avLst/>
              <a:gdLst>
                <a:gd name="connsiteX0" fmla="*/ 14097 w 14097"/>
                <a:gd name="connsiteY0" fmla="*/ 7048 h 14096"/>
                <a:gd name="connsiteX1" fmla="*/ 7049 w 14097"/>
                <a:gd name="connsiteY1" fmla="*/ 14097 h 14096"/>
                <a:gd name="connsiteX2" fmla="*/ 0 w 14097"/>
                <a:gd name="connsiteY2" fmla="*/ 7048 h 14096"/>
                <a:gd name="connsiteX3" fmla="*/ 7049 w 14097"/>
                <a:gd name="connsiteY3" fmla="*/ 0 h 14096"/>
                <a:gd name="connsiteX4" fmla="*/ 14097 w 14097"/>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6">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4" name="Freeform: Shape 1203">
              <a:extLst>
                <a:ext uri="{FF2B5EF4-FFF2-40B4-BE49-F238E27FC236}">
                  <a16:creationId xmlns:a16="http://schemas.microsoft.com/office/drawing/2014/main" id="{7E0500AB-5662-43B9-95C2-2EC80CC54F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7"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5" name="Freeform: Shape 1204">
              <a:extLst>
                <a:ext uri="{FF2B5EF4-FFF2-40B4-BE49-F238E27FC236}">
                  <a16:creationId xmlns:a16="http://schemas.microsoft.com/office/drawing/2014/main" id="{984021AD-A6A2-4CDA-A953-72FBA7598B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72" y="3718177"/>
              <a:ext cx="14096" cy="14096"/>
            </a:xfrm>
            <a:custGeom>
              <a:avLst/>
              <a:gdLst>
                <a:gd name="connsiteX0" fmla="*/ 14097 w 14096"/>
                <a:gd name="connsiteY0" fmla="*/ 7048 h 14096"/>
                <a:gd name="connsiteX1" fmla="*/ 7049 w 14096"/>
                <a:gd name="connsiteY1" fmla="*/ 14097 h 14096"/>
                <a:gd name="connsiteX2" fmla="*/ 0 w 14096"/>
                <a:gd name="connsiteY2" fmla="*/ 7048 h 14096"/>
                <a:gd name="connsiteX3" fmla="*/ 7049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grpFill/>
            <a:ln w="9525" cap="flat">
              <a:noFill/>
              <a:prstDash val="solid"/>
              <a:miter/>
            </a:ln>
          </p:spPr>
          <p:txBody>
            <a:bodyPr rtlCol="0" anchor="ctr"/>
            <a:lstStyle/>
            <a:p>
              <a:endParaRPr lang="en-US"/>
            </a:p>
          </p:txBody>
        </p:sp>
        <p:sp>
          <p:nvSpPr>
            <p:cNvPr id="1206" name="Freeform: Shape 1205">
              <a:extLst>
                <a:ext uri="{FF2B5EF4-FFF2-40B4-BE49-F238E27FC236}">
                  <a16:creationId xmlns:a16="http://schemas.microsoft.com/office/drawing/2014/main" id="{FD1FBF47-CAC8-4385-9DC7-C9BB6167E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2" y="3718177"/>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7" name="Freeform: Shape 1206">
              <a:extLst>
                <a:ext uri="{FF2B5EF4-FFF2-40B4-BE49-F238E27FC236}">
                  <a16:creationId xmlns:a16="http://schemas.microsoft.com/office/drawing/2014/main" id="{FBAEE482-005F-4288-8D66-09EA246C45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68" y="3718172"/>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grpFill/>
            <a:ln w="9525" cap="flat">
              <a:noFill/>
              <a:prstDash val="solid"/>
              <a:miter/>
            </a:ln>
          </p:spPr>
          <p:txBody>
            <a:bodyPr rtlCol="0" anchor="ctr"/>
            <a:lstStyle/>
            <a:p>
              <a:endParaRPr lang="en-US"/>
            </a:p>
          </p:txBody>
        </p:sp>
        <p:sp>
          <p:nvSpPr>
            <p:cNvPr id="1208" name="Freeform: Shape 1207">
              <a:extLst>
                <a:ext uri="{FF2B5EF4-FFF2-40B4-BE49-F238E27FC236}">
                  <a16:creationId xmlns:a16="http://schemas.microsoft.com/office/drawing/2014/main" id="{2C5DCF49-33DE-4AFF-818E-42F59F280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17" y="3718176"/>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grpFill/>
            <a:ln w="9525" cap="flat">
              <a:noFill/>
              <a:prstDash val="solid"/>
              <a:miter/>
            </a:ln>
          </p:spPr>
          <p:txBody>
            <a:bodyPr rtlCol="0" anchor="ctr"/>
            <a:lstStyle/>
            <a:p>
              <a:endParaRPr lang="en-US"/>
            </a:p>
          </p:txBody>
        </p:sp>
        <p:sp>
          <p:nvSpPr>
            <p:cNvPr id="1209" name="Freeform: Shape 1208">
              <a:extLst>
                <a:ext uri="{FF2B5EF4-FFF2-40B4-BE49-F238E27FC236}">
                  <a16:creationId xmlns:a16="http://schemas.microsoft.com/office/drawing/2014/main" id="{866903F3-208B-46D5-925B-254DC74291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8472" y="3777419"/>
              <a:ext cx="14097" cy="14099"/>
            </a:xfrm>
            <a:custGeom>
              <a:avLst/>
              <a:gdLst>
                <a:gd name="connsiteX0" fmla="*/ 14097 w 14097"/>
                <a:gd name="connsiteY0" fmla="*/ 7051 h 14099"/>
                <a:gd name="connsiteX1" fmla="*/ 7049 w 14097"/>
                <a:gd name="connsiteY1" fmla="*/ 14099 h 14099"/>
                <a:gd name="connsiteX2" fmla="*/ 0 w 14097"/>
                <a:gd name="connsiteY2" fmla="*/ 7051 h 14099"/>
                <a:gd name="connsiteX3" fmla="*/ 7049 w 14097"/>
                <a:gd name="connsiteY3" fmla="*/ 2 h 14099"/>
                <a:gd name="connsiteX4" fmla="*/ 14097 w 14097"/>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 h="14099">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210" name="Freeform: Shape 1209">
              <a:extLst>
                <a:ext uri="{FF2B5EF4-FFF2-40B4-BE49-F238E27FC236}">
                  <a16:creationId xmlns:a16="http://schemas.microsoft.com/office/drawing/2014/main" id="{2550D219-E342-4A38-BB89-575C1EE7A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07622" y="377741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211" name="Freeform: Shape 1210">
              <a:extLst>
                <a:ext uri="{FF2B5EF4-FFF2-40B4-BE49-F238E27FC236}">
                  <a16:creationId xmlns:a16="http://schemas.microsoft.com/office/drawing/2014/main" id="{5B5485FC-95D0-4660-9594-2C9BD3B776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66868" y="3777419"/>
              <a:ext cx="14096" cy="14099"/>
            </a:xfrm>
            <a:custGeom>
              <a:avLst/>
              <a:gdLst>
                <a:gd name="connsiteX0" fmla="*/ 14097 w 14096"/>
                <a:gd name="connsiteY0" fmla="*/ 7051 h 14099"/>
                <a:gd name="connsiteX1" fmla="*/ 7049 w 14096"/>
                <a:gd name="connsiteY1" fmla="*/ 14099 h 14099"/>
                <a:gd name="connsiteX2" fmla="*/ 0 w 14096"/>
                <a:gd name="connsiteY2" fmla="*/ 7051 h 14099"/>
                <a:gd name="connsiteX3" fmla="*/ 7049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grpFill/>
            <a:ln w="9525" cap="flat">
              <a:noFill/>
              <a:prstDash val="solid"/>
              <a:miter/>
            </a:ln>
          </p:spPr>
          <p:txBody>
            <a:bodyPr rtlCol="0" anchor="ctr"/>
            <a:lstStyle/>
            <a:p>
              <a:endParaRPr lang="en-US"/>
            </a:p>
          </p:txBody>
        </p:sp>
        <p:sp>
          <p:nvSpPr>
            <p:cNvPr id="1212" name="Freeform: Shape 1211">
              <a:extLst>
                <a:ext uri="{FF2B5EF4-FFF2-40B4-BE49-F238E27FC236}">
                  <a16:creationId xmlns:a16="http://schemas.microsoft.com/office/drawing/2014/main" id="{2EA358DA-C7E8-4DF8-B7D6-CC58295655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6024" y="3777383"/>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grpFill/>
            <a:ln w="9525" cap="flat">
              <a:noFill/>
              <a:prstDash val="solid"/>
              <a:miter/>
            </a:ln>
          </p:spPr>
          <p:txBody>
            <a:bodyPr rtlCol="0" anchor="ctr"/>
            <a:lstStyle/>
            <a:p>
              <a:endParaRPr lang="en-US"/>
            </a:p>
          </p:txBody>
        </p:sp>
        <p:sp>
          <p:nvSpPr>
            <p:cNvPr id="1213" name="Freeform: Shape 1212">
              <a:extLst>
                <a:ext uri="{FF2B5EF4-FFF2-40B4-BE49-F238E27FC236}">
                  <a16:creationId xmlns:a16="http://schemas.microsoft.com/office/drawing/2014/main" id="{7990E8BB-4369-4845-8436-A6F3FE1D1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85287" y="3777429"/>
              <a:ext cx="14096" cy="14099"/>
            </a:xfrm>
            <a:custGeom>
              <a:avLst/>
              <a:gdLst>
                <a:gd name="connsiteX0" fmla="*/ 14097 w 14096"/>
                <a:gd name="connsiteY0" fmla="*/ 7051 h 14099"/>
                <a:gd name="connsiteX1" fmla="*/ 7048 w 14096"/>
                <a:gd name="connsiteY1" fmla="*/ 14099 h 14099"/>
                <a:gd name="connsiteX2" fmla="*/ 0 w 14096"/>
                <a:gd name="connsiteY2" fmla="*/ 7051 h 14099"/>
                <a:gd name="connsiteX3" fmla="*/ 7048 w 14096"/>
                <a:gd name="connsiteY3" fmla="*/ 2 h 14099"/>
                <a:gd name="connsiteX4" fmla="*/ 14097 w 14096"/>
                <a:gd name="connsiteY4" fmla="*/ 7051 h 140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9">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grpFill/>
            <a:ln w="9525" cap="flat">
              <a:noFill/>
              <a:prstDash val="solid"/>
              <a:miter/>
            </a:ln>
          </p:spPr>
          <p:txBody>
            <a:bodyPr rtlCol="0" anchor="ctr"/>
            <a:lstStyle/>
            <a:p>
              <a:endParaRPr lang="en-US"/>
            </a:p>
          </p:txBody>
        </p:sp>
        <p:sp>
          <p:nvSpPr>
            <p:cNvPr id="1214" name="Freeform: Shape 1213">
              <a:extLst>
                <a:ext uri="{FF2B5EF4-FFF2-40B4-BE49-F238E27FC236}">
                  <a16:creationId xmlns:a16="http://schemas.microsoft.com/office/drawing/2014/main" id="{D6C050C5-1951-434B-A7FE-D271E73F82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44424" y="3777424"/>
              <a:ext cx="14096" cy="14096"/>
            </a:xfrm>
            <a:custGeom>
              <a:avLst/>
              <a:gdLst>
                <a:gd name="connsiteX0" fmla="*/ 14097 w 14096"/>
                <a:gd name="connsiteY0" fmla="*/ 7048 h 14096"/>
                <a:gd name="connsiteX1" fmla="*/ 7048 w 14096"/>
                <a:gd name="connsiteY1" fmla="*/ 14097 h 14096"/>
                <a:gd name="connsiteX2" fmla="*/ 0 w 14096"/>
                <a:gd name="connsiteY2" fmla="*/ 7048 h 14096"/>
                <a:gd name="connsiteX3" fmla="*/ 7048 w 14096"/>
                <a:gd name="connsiteY3" fmla="*/ 0 h 14096"/>
                <a:gd name="connsiteX4" fmla="*/ 14097 w 14096"/>
                <a:gd name="connsiteY4" fmla="*/ 7048 h 14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6" h="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grpFill/>
            <a:ln w="9525" cap="flat">
              <a:noFill/>
              <a:prstDash val="solid"/>
              <a:miter/>
            </a:ln>
          </p:spPr>
          <p:txBody>
            <a:bodyPr rtlCol="0" anchor="ctr"/>
            <a:lstStyle/>
            <a:p>
              <a:endParaRPr lang="en-US" dirty="0"/>
            </a:p>
          </p:txBody>
        </p:sp>
      </p:grpSp>
      <p:sp>
        <p:nvSpPr>
          <p:cNvPr id="3" name="Content Placeholder 2"/>
          <p:cNvSpPr>
            <a:spLocks noGrp="1"/>
          </p:cNvSpPr>
          <p:nvPr>
            <p:ph idx="1"/>
          </p:nvPr>
        </p:nvSpPr>
        <p:spPr>
          <a:xfrm>
            <a:off x="4857952" y="1130846"/>
            <a:ext cx="3731078" cy="4351338"/>
          </a:xfrm>
        </p:spPr>
        <p:txBody>
          <a:bodyPr>
            <a:normAutofit/>
          </a:bodyPr>
          <a:lstStyle/>
          <a:p>
            <a:r>
              <a:rPr lang="en-US" dirty="0">
                <a:solidFill>
                  <a:schemeClr val="bg1"/>
                </a:solidFill>
              </a:rPr>
              <a:t>Quality of the Content is Key</a:t>
            </a:r>
          </a:p>
          <a:p>
            <a:pPr lvl="1"/>
            <a:r>
              <a:rPr lang="en-US" dirty="0">
                <a:solidFill>
                  <a:schemeClr val="bg1"/>
                </a:solidFill>
              </a:rPr>
              <a:t>Reviewers’ evaluations not based on writing style. </a:t>
            </a:r>
          </a:p>
          <a:p>
            <a:pPr lvl="1"/>
            <a:r>
              <a:rPr lang="en-US" dirty="0">
                <a:solidFill>
                  <a:schemeClr val="bg1"/>
                </a:solidFill>
              </a:rPr>
              <a:t>Reviewers are not expecting a great literary work.</a:t>
            </a:r>
          </a:p>
          <a:p>
            <a:pPr lvl="1"/>
            <a:r>
              <a:rPr lang="en-US" dirty="0">
                <a:solidFill>
                  <a:schemeClr val="bg1"/>
                </a:solidFill>
              </a:rPr>
              <a:t>However, it is essential to write in a clear and understandable fashion.  </a:t>
            </a:r>
          </a:p>
          <a:p>
            <a:pPr lvl="2"/>
            <a:r>
              <a:rPr lang="en-US" dirty="0">
                <a:solidFill>
                  <a:schemeClr val="bg1"/>
                </a:solidFill>
              </a:rPr>
              <a:t>Do check your grammar and spelling!</a:t>
            </a:r>
          </a:p>
          <a:p>
            <a:endParaRPr lang="en-US"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8858" y="1573586"/>
            <a:ext cx="6841938" cy="1325563"/>
          </a:xfrm>
        </p:spPr>
        <p:txBody>
          <a:bodyPr>
            <a:normAutofit/>
          </a:bodyPr>
          <a:lstStyle/>
          <a:p>
            <a:r>
              <a:rPr lang="en-US" dirty="0"/>
              <a:t>General Comments (cont.)</a:t>
            </a:r>
          </a:p>
        </p:txBody>
      </p:sp>
      <p:sp>
        <p:nvSpPr>
          <p:cNvPr id="3" name="Content Placeholder 2"/>
          <p:cNvSpPr>
            <a:spLocks noGrp="1"/>
          </p:cNvSpPr>
          <p:nvPr>
            <p:ph idx="1"/>
          </p:nvPr>
        </p:nvSpPr>
        <p:spPr>
          <a:xfrm>
            <a:off x="1178858" y="3060017"/>
            <a:ext cx="4549588" cy="2438546"/>
          </a:xfrm>
        </p:spPr>
        <p:txBody>
          <a:bodyPr>
            <a:normAutofit/>
          </a:bodyPr>
          <a:lstStyle/>
          <a:p>
            <a:r>
              <a:rPr lang="en-US" dirty="0"/>
              <a:t>Read and follow the guidelines.</a:t>
            </a:r>
          </a:p>
          <a:p>
            <a:r>
              <a:rPr lang="en-US" dirty="0"/>
              <a:t>Address everything that is called for.</a:t>
            </a:r>
          </a:p>
          <a:p>
            <a:r>
              <a:rPr lang="en-US" dirty="0"/>
              <a:t>Leave out extraneous material. </a:t>
            </a:r>
          </a:p>
          <a:p>
            <a:r>
              <a:rPr lang="en-US" dirty="0"/>
              <a:t>Write clearly, not cryptically .</a:t>
            </a:r>
          </a:p>
          <a:p>
            <a:r>
              <a:rPr lang="en-US" dirty="0"/>
              <a:t>Beware of  jargon and buzz words.</a:t>
            </a:r>
          </a:p>
        </p:txBody>
      </p:sp>
      <p:sp>
        <p:nvSpPr>
          <p:cNvPr id="28679" name="Freeform 6">
            <a:extLst>
              <a:ext uri="{FF2B5EF4-FFF2-40B4-BE49-F238E27FC236}">
                <a16:creationId xmlns:a16="http://schemas.microsoft.com/office/drawing/2014/main" id="{A9616D99-AEFB-4C95-84EF-5DEC698D9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744469"/>
            <a:ext cx="2456751"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28681" name="Freeform 6">
            <a:extLst>
              <a:ext uri="{FF2B5EF4-FFF2-40B4-BE49-F238E27FC236}">
                <a16:creationId xmlns:a16="http://schemas.microsoft.com/office/drawing/2014/main" id="{D0F97023-F626-4FC5-8C2D-753B5C7F4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113971" y="1685652"/>
            <a:ext cx="2456260"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28674" name="Picture 2" descr="Logo that says blah&#10;&#10;">
            <a:hlinkClick r:id="rId3"/>
          </p:cNvPr>
          <p:cNvPicPr>
            <a:picLocks noChangeAspect="1" noChangeArrowheads="1"/>
          </p:cNvPicPr>
          <p:nvPr/>
        </p:nvPicPr>
        <p:blipFill>
          <a:blip r:embed="rId4" cstate="print"/>
          <a:stretch>
            <a:fillRect/>
          </a:stretch>
        </p:blipFill>
        <p:spPr bwMode="auto">
          <a:xfrm>
            <a:off x="6113971" y="3335418"/>
            <a:ext cx="1906825" cy="190682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78858" y="1573586"/>
            <a:ext cx="6841938" cy="1325563"/>
          </a:xfrm>
        </p:spPr>
        <p:txBody>
          <a:bodyPr>
            <a:normAutofit/>
          </a:bodyPr>
          <a:lstStyle/>
          <a:p>
            <a:r>
              <a:rPr lang="en-US" dirty="0"/>
              <a:t>General Comments (cont.)</a:t>
            </a:r>
          </a:p>
        </p:txBody>
      </p:sp>
      <p:sp>
        <p:nvSpPr>
          <p:cNvPr id="3" name="Content Placeholder 2"/>
          <p:cNvSpPr>
            <a:spLocks noGrp="1"/>
          </p:cNvSpPr>
          <p:nvPr>
            <p:ph idx="1"/>
          </p:nvPr>
        </p:nvSpPr>
        <p:spPr>
          <a:xfrm>
            <a:off x="1178858" y="3060017"/>
            <a:ext cx="4549588" cy="2438546"/>
          </a:xfrm>
        </p:spPr>
        <p:txBody>
          <a:bodyPr>
            <a:normAutofit/>
          </a:bodyPr>
          <a:lstStyle/>
          <a:p>
            <a:r>
              <a:rPr lang="en-US" dirty="0"/>
              <a:t>Use facts and statistics to prove your case.</a:t>
            </a:r>
          </a:p>
          <a:p>
            <a:r>
              <a:rPr lang="en-US" dirty="0"/>
              <a:t> Be sure the facts and figures you use in one section of your application are consistent with those used elsewhere.</a:t>
            </a:r>
          </a:p>
          <a:p>
            <a:endParaRPr lang="en-US" dirty="0"/>
          </a:p>
          <a:p>
            <a:endParaRPr lang="en-US" dirty="0"/>
          </a:p>
          <a:p>
            <a:endParaRPr lang="en-US" dirty="0"/>
          </a:p>
          <a:p>
            <a:endParaRPr lang="en-US" dirty="0"/>
          </a:p>
          <a:p>
            <a:endParaRPr lang="en-US" dirty="0"/>
          </a:p>
        </p:txBody>
      </p:sp>
      <p:sp>
        <p:nvSpPr>
          <p:cNvPr id="11" name="Freeform 6">
            <a:extLst>
              <a:ext uri="{FF2B5EF4-FFF2-40B4-BE49-F238E27FC236}">
                <a16:creationId xmlns:a16="http://schemas.microsoft.com/office/drawing/2014/main" id="{A9616D99-AEFB-4C95-84EF-5DEC698D9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744469"/>
            <a:ext cx="2456751"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13" name="Freeform 6">
            <a:extLst>
              <a:ext uri="{FF2B5EF4-FFF2-40B4-BE49-F238E27FC236}">
                <a16:creationId xmlns:a16="http://schemas.microsoft.com/office/drawing/2014/main" id="{D0F97023-F626-4FC5-8C2D-753B5C7F4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113971" y="1685652"/>
            <a:ext cx="2456260"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6" name="Picture 5" descr="A person presenting a data of a chart.&#10;&#10;"/>
          <p:cNvPicPr>
            <a:picLocks noChangeAspect="1"/>
          </p:cNvPicPr>
          <p:nvPr/>
        </p:nvPicPr>
        <p:blipFill>
          <a:blip r:embed="rId3" cstate="print"/>
          <a:stretch>
            <a:fillRect/>
          </a:stretch>
        </p:blipFill>
        <p:spPr>
          <a:xfrm>
            <a:off x="6113971" y="3351999"/>
            <a:ext cx="1906825" cy="187366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u="sng">
                <a:solidFill>
                  <a:srgbClr val="FFFFFF"/>
                </a:solidFill>
                <a:effectLst>
                  <a:outerShdw blurRad="38100" dist="38100" dir="2700000" algn="tl">
                    <a:srgbClr val="000000">
                      <a:alpha val="43137"/>
                    </a:srgbClr>
                  </a:outerShdw>
                </a:effectLst>
              </a:rPr>
              <a:t>Grants.gov Submission Procedures and Tips for Applicants</a:t>
            </a:r>
            <a:br>
              <a:rPr lang="en-US">
                <a:solidFill>
                  <a:srgbClr val="FFFFFF"/>
                </a:solidFill>
                <a:effectLst/>
              </a:rPr>
            </a:br>
            <a:endParaRPr lang="en-US">
              <a:solidFill>
                <a:srgbClr val="FFFFFF"/>
              </a:solidFill>
            </a:endParaRPr>
          </a:p>
        </p:txBody>
      </p:sp>
      <p:sp>
        <p:nvSpPr>
          <p:cNvPr id="3" name="Content Placeholder 2"/>
          <p:cNvSpPr>
            <a:spLocks noGrp="1"/>
          </p:cNvSpPr>
          <p:nvPr>
            <p:ph idx="1"/>
          </p:nvPr>
        </p:nvSpPr>
        <p:spPr>
          <a:xfrm>
            <a:off x="3734031" y="885651"/>
            <a:ext cx="4893915" cy="4616849"/>
          </a:xfrm>
        </p:spPr>
        <p:txBody>
          <a:bodyPr anchor="ctr">
            <a:normAutofit/>
          </a:bodyPr>
          <a:lstStyle/>
          <a:p>
            <a:r>
              <a:rPr lang="en-US" sz="1300" b="1"/>
              <a:t>REGISTER EARLY</a:t>
            </a:r>
            <a:r>
              <a:rPr lang="en-US" sz="1300"/>
              <a:t> – Grants.gov registration involves many steps including registration on SAM (</a:t>
            </a:r>
            <a:r>
              <a:rPr lang="en-US" sz="1300" u="sng">
                <a:hlinkClick r:id="rId2"/>
              </a:rPr>
              <a:t>www.sam.gov</a:t>
            </a:r>
            <a:r>
              <a:rPr lang="en-US" sz="1300"/>
              <a:t>) which may take approximately one week to complete. For detailed information on the Registration Steps, please go to: </a:t>
            </a:r>
            <a:r>
              <a:rPr lang="en-US" sz="1300" u="sng">
                <a:hlinkClick r:id="rId3"/>
              </a:rPr>
              <a:t>http://www.grants.gov/web/grants/register.html</a:t>
            </a:r>
            <a:endParaRPr lang="en-US" sz="1300" u="sng"/>
          </a:p>
          <a:p>
            <a:r>
              <a:rPr lang="en-US" sz="1300" b="1"/>
              <a:t>SUBMIT EARLY </a:t>
            </a:r>
            <a:r>
              <a:rPr lang="en-US" sz="1300"/>
              <a:t>– </a:t>
            </a:r>
            <a:r>
              <a:rPr lang="en-US" sz="1300" b="1"/>
              <a:t>We strongly recommend that you do not wait until the last day to submit your application.  Grants.gov will put a date/time stamp on your application and then process it after it is fully uploaded.</a:t>
            </a:r>
            <a:r>
              <a:rPr lang="en-US" sz="1300"/>
              <a:t> </a:t>
            </a:r>
          </a:p>
          <a:p>
            <a:r>
              <a:rPr lang="en-US" sz="1300" b="1"/>
              <a:t>VERIFY SUBMISSION IS OK</a:t>
            </a:r>
            <a:r>
              <a:rPr lang="en-US" sz="1300"/>
              <a:t> – You will want to verify that Grants.gov received your application submission on time and that it was validated successfully.  To see the date/time your application was received, login to Grants.gov and click on the Track My Application link. </a:t>
            </a:r>
          </a:p>
          <a:p>
            <a:r>
              <a:rPr lang="en-US" sz="1300" b="1"/>
              <a:t>SUBMISSION PROBLEMS</a:t>
            </a:r>
            <a:r>
              <a:rPr lang="en-US" sz="1300"/>
              <a:t>- If you have problems submitting to Grants.gov before the closing date, please contact Grants.gov Customer Support at 1-800-518-4726 or </a:t>
            </a:r>
            <a:r>
              <a:rPr lang="en-US" sz="1300" u="sng">
                <a:hlinkClick r:id="rId4"/>
              </a:rPr>
              <a:t>http://www.grants.gov/web/grants/about/contact-us.html</a:t>
            </a:r>
            <a:r>
              <a:rPr lang="en-US" sz="1300"/>
              <a:t>, or access the Grants.gov Self-Service web portal at:  </a:t>
            </a:r>
            <a:r>
              <a:rPr lang="en-US" sz="1300" u="sng">
                <a:hlinkClick r:id="rId5"/>
              </a:rPr>
              <a:t>https://grants-portal.psc.gov/Welcome.aspx?pt=Grants</a:t>
            </a:r>
            <a:endParaRPr lang="en-US" sz="1300"/>
          </a:p>
          <a:p>
            <a:pPr marL="137160" indent="0">
              <a:buNone/>
            </a:pPr>
            <a:endParaRPr lang="en-US" sz="1300"/>
          </a:p>
          <a:p>
            <a:endParaRPr lang="en-US" sz="1300"/>
          </a:p>
        </p:txBody>
      </p:sp>
    </p:spTree>
    <p:extLst>
      <p:ext uri="{BB962C8B-B14F-4D97-AF65-F5344CB8AC3E}">
        <p14:creationId xmlns:p14="http://schemas.microsoft.com/office/powerpoint/2010/main" val="318604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955A8F-4F06-4379-A3D8-950E3780FA0E}"/>
              </a:ext>
            </a:extLst>
          </p:cNvPr>
          <p:cNvSpPr>
            <a:spLocks noGrp="1"/>
          </p:cNvSpPr>
          <p:nvPr>
            <p:ph type="title" idx="4294967295"/>
          </p:nvPr>
        </p:nvSpPr>
        <p:spPr>
          <a:xfrm>
            <a:off x="628650" y="-1325563"/>
            <a:ext cx="7886700" cy="1325563"/>
          </a:xfrm>
        </p:spPr>
        <p:txBody>
          <a:bodyPr vert="horz" lIns="91440" tIns="45720" rIns="91440" bIns="45720" rtlCol="0" anchor="b">
            <a:normAutofit/>
          </a:bodyPr>
          <a:lstStyle/>
          <a:p>
            <a:endParaRPr lang="en-US" dirty="0"/>
          </a:p>
        </p:txBody>
      </p:sp>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4" y="1147444"/>
            <a:ext cx="9135751" cy="4563112"/>
          </a:xfrm>
          <a:prstGeom prst="rect">
            <a:avLst/>
          </a:prstGeom>
        </p:spPr>
      </p:pic>
      <p:pic>
        <p:nvPicPr>
          <p:cNvPr id="3" name="Picture 2">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7578" y="3414710"/>
            <a:ext cx="1028844" cy="28579"/>
          </a:xfrm>
          <a:prstGeom prst="rect">
            <a:avLst/>
          </a:prstGeom>
        </p:spPr>
      </p:pic>
    </p:spTree>
    <p:extLst>
      <p:ext uri="{BB962C8B-B14F-4D97-AF65-F5344CB8AC3E}">
        <p14:creationId xmlns:p14="http://schemas.microsoft.com/office/powerpoint/2010/main" val="210696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291A9-2ECF-420F-AE6E-F7994D7B4B99}"/>
              </a:ext>
            </a:extLst>
          </p:cNvPr>
          <p:cNvSpPr>
            <a:spLocks noGrp="1"/>
          </p:cNvSpPr>
          <p:nvPr>
            <p:ph type="title"/>
          </p:nvPr>
        </p:nvSpPr>
        <p:spPr>
          <a:xfrm>
            <a:off x="628650" y="-1325563"/>
            <a:ext cx="7886700" cy="1325563"/>
          </a:xfrm>
        </p:spPr>
        <p:txBody>
          <a:bodyPr vert="horz" lIns="91440" tIns="45720" rIns="91440" bIns="45720" rtlCol="0" anchor="b">
            <a:normAutofit/>
          </a:bodyPr>
          <a:lstStyle/>
          <a:p>
            <a:endParaRPr lang="en-US" dirty="0"/>
          </a:p>
        </p:txBody>
      </p:sp>
      <p:sp>
        <p:nvSpPr>
          <p:cNvPr id="3" name="Content Placeholder 2"/>
          <p:cNvSpPr>
            <a:spLocks noGrp="1"/>
          </p:cNvSpPr>
          <p:nvPr>
            <p:ph idx="1"/>
          </p:nvPr>
        </p:nvSpPr>
        <p:spPr/>
        <p:style>
          <a:lnRef idx="2">
            <a:schemeClr val="dk1">
              <a:shade val="50000"/>
            </a:schemeClr>
          </a:lnRef>
          <a:fillRef idx="1">
            <a:schemeClr val="dk1"/>
          </a:fillRef>
          <a:effectRef idx="0">
            <a:schemeClr val="dk1"/>
          </a:effectRef>
          <a:fontRef idx="minor">
            <a:schemeClr val="lt1"/>
          </a:fontRef>
        </p:style>
        <p:txBody>
          <a:bodyPr>
            <a:normAutofit/>
          </a:bodyPr>
          <a:lstStyle/>
          <a:p>
            <a:pPr>
              <a:buNone/>
            </a:pPr>
            <a:r>
              <a:rPr lang="en-US" sz="9600" dirty="0"/>
              <a:t>   Questions?</a:t>
            </a:r>
          </a:p>
          <a:p>
            <a:pPr>
              <a:buNone/>
            </a:pPr>
            <a:endParaRPr lang="en-US" sz="2400" dirty="0"/>
          </a:p>
          <a:p>
            <a:pPr>
              <a:buNone/>
            </a:pPr>
            <a:r>
              <a:rPr lang="en-US" dirty="0"/>
              <a:t>Contact Information:</a:t>
            </a:r>
          </a:p>
          <a:p>
            <a:pPr>
              <a:buNone/>
            </a:pPr>
            <a:r>
              <a:rPr lang="en-US" dirty="0">
                <a:hlinkClick r:id="rId2"/>
              </a:rPr>
              <a:t>Pearson.Owens@ed.gov</a:t>
            </a:r>
            <a:endParaRPr lang="en-US" dirty="0"/>
          </a:p>
          <a:p>
            <a:pPr>
              <a:buNone/>
            </a:pPr>
            <a:r>
              <a:rPr lang="en-US" dirty="0"/>
              <a:t>202-453-7997</a:t>
            </a:r>
          </a:p>
          <a:p>
            <a:pPr>
              <a:buNone/>
            </a:pPr>
            <a:endParaRPr lang="en-US" dirty="0"/>
          </a:p>
          <a:p>
            <a:pPr>
              <a:buNone/>
            </a:pP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880" name="Rectangle 79879">
            <a:extLst>
              <a:ext uri="{FF2B5EF4-FFF2-40B4-BE49-F238E27FC236}">
                <a16:creationId xmlns:a16="http://schemas.microsoft.com/office/drawing/2014/main" id="{84697CDA-BDB7-4883-B48B-1D4EDB2F0E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874" name="Rectangle 2"/>
          <p:cNvSpPr>
            <a:spLocks noGrp="1" noChangeArrowheads="1"/>
          </p:cNvSpPr>
          <p:nvPr>
            <p:ph type="title"/>
          </p:nvPr>
        </p:nvSpPr>
        <p:spPr>
          <a:xfrm>
            <a:off x="1222313" y="934327"/>
            <a:ext cx="6693294" cy="1058275"/>
          </a:xfrm>
        </p:spPr>
        <p:txBody>
          <a:bodyPr>
            <a:normAutofit/>
          </a:bodyPr>
          <a:lstStyle/>
          <a:p>
            <a:pPr algn="ctr"/>
            <a:r>
              <a:rPr lang="en-US" b="1" dirty="0"/>
              <a:t>PURPOSE</a:t>
            </a:r>
            <a:endParaRPr lang="en-US" b="1"/>
          </a:p>
        </p:txBody>
      </p:sp>
      <p:sp>
        <p:nvSpPr>
          <p:cNvPr id="79882" name="Freeform: Shape 79881">
            <a:extLst>
              <a:ext uri="{FF2B5EF4-FFF2-40B4-BE49-F238E27FC236}">
                <a16:creationId xmlns:a16="http://schemas.microsoft.com/office/drawing/2014/main" id="{6295B176-FA0E-4B6A-A190-5E2E82BEA5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0359" y="2337807"/>
            <a:ext cx="7203281" cy="3585866"/>
          </a:xfrm>
          <a:custGeom>
            <a:avLst/>
            <a:gdLst>
              <a:gd name="connsiteX0" fmla="*/ 0 w 9604374"/>
              <a:gd name="connsiteY0" fmla="*/ 0 h 3585866"/>
              <a:gd name="connsiteX1" fmla="*/ 9604374 w 9604374"/>
              <a:gd name="connsiteY1" fmla="*/ 0 h 3585866"/>
              <a:gd name="connsiteX2" fmla="*/ 9604374 w 9604374"/>
              <a:gd name="connsiteY2" fmla="*/ 3095088 h 3585866"/>
              <a:gd name="connsiteX3" fmla="*/ 9591455 w 9604374"/>
              <a:gd name="connsiteY3" fmla="*/ 3097044 h 3585866"/>
              <a:gd name="connsiteX4" fmla="*/ 9285147 w 9604374"/>
              <a:gd name="connsiteY4" fmla="*/ 3164182 h 3585866"/>
              <a:gd name="connsiteX5" fmla="*/ 9114078 w 9604374"/>
              <a:gd name="connsiteY5" fmla="*/ 3164299 h 3585866"/>
              <a:gd name="connsiteX6" fmla="*/ 8999665 w 9604374"/>
              <a:gd name="connsiteY6" fmla="*/ 3157864 h 3585866"/>
              <a:gd name="connsiteX7" fmla="*/ 8925240 w 9604374"/>
              <a:gd name="connsiteY7" fmla="*/ 3152135 h 3585866"/>
              <a:gd name="connsiteX8" fmla="*/ 8868257 w 9604374"/>
              <a:gd name="connsiteY8" fmla="*/ 3146819 h 3585866"/>
              <a:gd name="connsiteX9" fmla="*/ 8792363 w 9604374"/>
              <a:gd name="connsiteY9" fmla="*/ 3146856 h 3585866"/>
              <a:gd name="connsiteX10" fmla="*/ 8668399 w 9604374"/>
              <a:gd name="connsiteY10" fmla="*/ 3196893 h 3585866"/>
              <a:gd name="connsiteX11" fmla="*/ 8474043 w 9604374"/>
              <a:gd name="connsiteY11" fmla="*/ 3240734 h 3585866"/>
              <a:gd name="connsiteX12" fmla="*/ 8317555 w 9604374"/>
              <a:gd name="connsiteY12" fmla="*/ 3247156 h 3585866"/>
              <a:gd name="connsiteX13" fmla="*/ 8280111 w 9604374"/>
              <a:gd name="connsiteY13" fmla="*/ 3255812 h 3585866"/>
              <a:gd name="connsiteX14" fmla="*/ 8096088 w 9604374"/>
              <a:gd name="connsiteY14" fmla="*/ 3253903 h 3585866"/>
              <a:gd name="connsiteX15" fmla="*/ 7825642 w 9604374"/>
              <a:gd name="connsiteY15" fmla="*/ 3271628 h 3585866"/>
              <a:gd name="connsiteX16" fmla="*/ 7531820 w 9604374"/>
              <a:gd name="connsiteY16" fmla="*/ 3252671 h 3585866"/>
              <a:gd name="connsiteX17" fmla="*/ 7193751 w 9604374"/>
              <a:gd name="connsiteY17" fmla="*/ 3245192 h 3585866"/>
              <a:gd name="connsiteX18" fmla="*/ 6976768 w 9604374"/>
              <a:gd name="connsiteY18" fmla="*/ 3238559 h 3585866"/>
              <a:gd name="connsiteX19" fmla="*/ 6756462 w 9604374"/>
              <a:gd name="connsiteY19" fmla="*/ 3273268 h 3585866"/>
              <a:gd name="connsiteX20" fmla="*/ 6512214 w 9604374"/>
              <a:gd name="connsiteY20" fmla="*/ 3298845 h 3585866"/>
              <a:gd name="connsiteX21" fmla="*/ 6289569 w 9604374"/>
              <a:gd name="connsiteY21" fmla="*/ 3301118 h 3585866"/>
              <a:gd name="connsiteX22" fmla="*/ 6157816 w 9604374"/>
              <a:gd name="connsiteY22" fmla="*/ 3308643 h 3585866"/>
              <a:gd name="connsiteX23" fmla="*/ 6110062 w 9604374"/>
              <a:gd name="connsiteY23" fmla="*/ 3321185 h 3585866"/>
              <a:gd name="connsiteX24" fmla="*/ 6041832 w 9604374"/>
              <a:gd name="connsiteY24" fmla="*/ 3332190 h 3585866"/>
              <a:gd name="connsiteX25" fmla="*/ 5923195 w 9604374"/>
              <a:gd name="connsiteY25" fmla="*/ 3359104 h 3585866"/>
              <a:gd name="connsiteX26" fmla="*/ 5770972 w 9604374"/>
              <a:gd name="connsiteY26" fmla="*/ 3369893 h 3585866"/>
              <a:gd name="connsiteX27" fmla="*/ 5632583 w 9604374"/>
              <a:gd name="connsiteY27" fmla="*/ 3357730 h 3585866"/>
              <a:gd name="connsiteX28" fmla="*/ 5539996 w 9604374"/>
              <a:gd name="connsiteY28" fmla="*/ 3352890 h 3585866"/>
              <a:gd name="connsiteX29" fmla="*/ 5315460 w 9604374"/>
              <a:gd name="connsiteY29" fmla="*/ 3350411 h 3585866"/>
              <a:gd name="connsiteX30" fmla="*/ 5072455 w 9604374"/>
              <a:gd name="connsiteY30" fmla="*/ 3338147 h 3585866"/>
              <a:gd name="connsiteX31" fmla="*/ 5016364 w 9604374"/>
              <a:gd name="connsiteY31" fmla="*/ 3348937 h 3585866"/>
              <a:gd name="connsiteX32" fmla="*/ 4922276 w 9604374"/>
              <a:gd name="connsiteY32" fmla="*/ 3366515 h 3585866"/>
              <a:gd name="connsiteX33" fmla="*/ 4856444 w 9604374"/>
              <a:gd name="connsiteY33" fmla="*/ 3399463 h 3585866"/>
              <a:gd name="connsiteX34" fmla="*/ 4775993 w 9604374"/>
              <a:gd name="connsiteY34" fmla="*/ 3406312 h 3585866"/>
              <a:gd name="connsiteX35" fmla="*/ 4667320 w 9604374"/>
              <a:gd name="connsiteY35" fmla="*/ 3397926 h 3585866"/>
              <a:gd name="connsiteX36" fmla="*/ 4540268 w 9604374"/>
              <a:gd name="connsiteY36" fmla="*/ 3424464 h 3585866"/>
              <a:gd name="connsiteX37" fmla="*/ 4465491 w 9604374"/>
              <a:gd name="connsiteY37" fmla="*/ 3433154 h 3585866"/>
              <a:gd name="connsiteX38" fmla="*/ 4262864 w 9604374"/>
              <a:gd name="connsiteY38" fmla="*/ 3464075 h 3585866"/>
              <a:gd name="connsiteX39" fmla="*/ 4175005 w 9604374"/>
              <a:gd name="connsiteY39" fmla="*/ 3493545 h 3585866"/>
              <a:gd name="connsiteX40" fmla="*/ 4030100 w 9604374"/>
              <a:gd name="connsiteY40" fmla="*/ 3514212 h 3585866"/>
              <a:gd name="connsiteX41" fmla="*/ 3926631 w 9604374"/>
              <a:gd name="connsiteY41" fmla="*/ 3525304 h 3585866"/>
              <a:gd name="connsiteX42" fmla="*/ 3897306 w 9604374"/>
              <a:gd name="connsiteY42" fmla="*/ 3547095 h 3585866"/>
              <a:gd name="connsiteX43" fmla="*/ 3896886 w 9604374"/>
              <a:gd name="connsiteY43" fmla="*/ 3547500 h 3585866"/>
              <a:gd name="connsiteX44" fmla="*/ 3834004 w 9604374"/>
              <a:gd name="connsiteY44" fmla="*/ 3550510 h 3585866"/>
              <a:gd name="connsiteX45" fmla="*/ 3696227 w 9604374"/>
              <a:gd name="connsiteY45" fmla="*/ 3574175 h 3585866"/>
              <a:gd name="connsiteX46" fmla="*/ 3652821 w 9604374"/>
              <a:gd name="connsiteY46" fmla="*/ 3580368 h 3585866"/>
              <a:gd name="connsiteX47" fmla="*/ 3629691 w 9604374"/>
              <a:gd name="connsiteY47" fmla="*/ 3585866 h 3585866"/>
              <a:gd name="connsiteX48" fmla="*/ 3595018 w 9604374"/>
              <a:gd name="connsiteY48" fmla="*/ 3571623 h 3585866"/>
              <a:gd name="connsiteX49" fmla="*/ 3551656 w 9604374"/>
              <a:gd name="connsiteY49" fmla="*/ 3577800 h 3585866"/>
              <a:gd name="connsiteX50" fmla="*/ 3541558 w 9604374"/>
              <a:gd name="connsiteY50" fmla="*/ 3579797 h 3585866"/>
              <a:gd name="connsiteX51" fmla="*/ 3465708 w 9604374"/>
              <a:gd name="connsiteY51" fmla="*/ 3565931 h 3585866"/>
              <a:gd name="connsiteX52" fmla="*/ 3458313 w 9604374"/>
              <a:gd name="connsiteY52" fmla="*/ 3560366 h 3585866"/>
              <a:gd name="connsiteX53" fmla="*/ 3420278 w 9604374"/>
              <a:gd name="connsiteY53" fmla="*/ 3557947 h 3585866"/>
              <a:gd name="connsiteX54" fmla="*/ 3415952 w 9604374"/>
              <a:gd name="connsiteY54" fmla="*/ 3559424 h 3585866"/>
              <a:gd name="connsiteX55" fmla="*/ 3384432 w 9604374"/>
              <a:gd name="connsiteY55" fmla="*/ 3550905 h 3585866"/>
              <a:gd name="connsiteX56" fmla="*/ 3258039 w 9604374"/>
              <a:gd name="connsiteY56" fmla="*/ 3535884 h 3585866"/>
              <a:gd name="connsiteX57" fmla="*/ 3015008 w 9604374"/>
              <a:gd name="connsiteY57" fmla="*/ 3528000 h 3585866"/>
              <a:gd name="connsiteX58" fmla="*/ 2761910 w 9604374"/>
              <a:gd name="connsiteY58" fmla="*/ 3505496 h 3585866"/>
              <a:gd name="connsiteX59" fmla="*/ 2521923 w 9604374"/>
              <a:gd name="connsiteY59" fmla="*/ 3514208 h 3585866"/>
              <a:gd name="connsiteX60" fmla="*/ 2085894 w 9604374"/>
              <a:gd name="connsiteY60" fmla="*/ 3490122 h 3585866"/>
              <a:gd name="connsiteX61" fmla="*/ 1936305 w 9604374"/>
              <a:gd name="connsiteY61" fmla="*/ 3487966 h 3585866"/>
              <a:gd name="connsiteX62" fmla="*/ 1836080 w 9604374"/>
              <a:gd name="connsiteY62" fmla="*/ 3487150 h 3585866"/>
              <a:gd name="connsiteX63" fmla="*/ 1829133 w 9604374"/>
              <a:gd name="connsiteY63" fmla="*/ 3489437 h 3585866"/>
              <a:gd name="connsiteX64" fmla="*/ 1801140 w 9604374"/>
              <a:gd name="connsiteY64" fmla="*/ 3490787 h 3585866"/>
              <a:gd name="connsiteX65" fmla="*/ 1793476 w 9604374"/>
              <a:gd name="connsiteY65" fmla="*/ 3500921 h 3585866"/>
              <a:gd name="connsiteX66" fmla="*/ 1699923 w 9604374"/>
              <a:gd name="connsiteY66" fmla="*/ 3509706 h 3585866"/>
              <a:gd name="connsiteX67" fmla="*/ 1474760 w 9604374"/>
              <a:gd name="connsiteY67" fmla="*/ 3513685 h 3585866"/>
              <a:gd name="connsiteX68" fmla="*/ 1308130 w 9604374"/>
              <a:gd name="connsiteY68" fmla="*/ 3496703 h 3585866"/>
              <a:gd name="connsiteX69" fmla="*/ 1252381 w 9604374"/>
              <a:gd name="connsiteY69" fmla="*/ 3506093 h 3585866"/>
              <a:gd name="connsiteX70" fmla="*/ 1174550 w 9604374"/>
              <a:gd name="connsiteY70" fmla="*/ 3512642 h 3585866"/>
              <a:gd name="connsiteX71" fmla="*/ 924455 w 9604374"/>
              <a:gd name="connsiteY71" fmla="*/ 3507283 h 3585866"/>
              <a:gd name="connsiteX72" fmla="*/ 718373 w 9604374"/>
              <a:gd name="connsiteY72" fmla="*/ 3511753 h 3585866"/>
              <a:gd name="connsiteX73" fmla="*/ 600444 w 9604374"/>
              <a:gd name="connsiteY73" fmla="*/ 3520899 h 3585866"/>
              <a:gd name="connsiteX74" fmla="*/ 351173 w 9604374"/>
              <a:gd name="connsiteY74" fmla="*/ 3495843 h 3585866"/>
              <a:gd name="connsiteX75" fmla="*/ 108372 w 9604374"/>
              <a:gd name="connsiteY75" fmla="*/ 3484386 h 3585866"/>
              <a:gd name="connsiteX76" fmla="*/ 6467 w 9604374"/>
              <a:gd name="connsiteY76" fmla="*/ 3476532 h 3585866"/>
              <a:gd name="connsiteX77" fmla="*/ 0 w 9604374"/>
              <a:gd name="connsiteY77" fmla="*/ 3475412 h 358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9604374" h="3585866">
                <a:moveTo>
                  <a:pt x="0" y="0"/>
                </a:moveTo>
                <a:lnTo>
                  <a:pt x="9604374" y="0"/>
                </a:lnTo>
                <a:lnTo>
                  <a:pt x="9604374" y="3095088"/>
                </a:lnTo>
                <a:lnTo>
                  <a:pt x="9591455" y="3097044"/>
                </a:lnTo>
                <a:cubicBezTo>
                  <a:pt x="9496183" y="3133516"/>
                  <a:pt x="9411472" y="3121301"/>
                  <a:pt x="9285147" y="3164182"/>
                </a:cubicBezTo>
                <a:cubicBezTo>
                  <a:pt x="9222914" y="3162781"/>
                  <a:pt x="9174371" y="3173454"/>
                  <a:pt x="9114078" y="3164299"/>
                </a:cubicBezTo>
                <a:cubicBezTo>
                  <a:pt x="9087411" y="3155904"/>
                  <a:pt x="9030947" y="3180906"/>
                  <a:pt x="8999665" y="3157864"/>
                </a:cubicBezTo>
                <a:cubicBezTo>
                  <a:pt x="8997339" y="3174606"/>
                  <a:pt x="8938300" y="3159909"/>
                  <a:pt x="8925240" y="3152135"/>
                </a:cubicBezTo>
                <a:cubicBezTo>
                  <a:pt x="8910091" y="3159441"/>
                  <a:pt x="8884639" y="3146109"/>
                  <a:pt x="8868257" y="3146819"/>
                </a:cubicBezTo>
                <a:cubicBezTo>
                  <a:pt x="8835852" y="3110204"/>
                  <a:pt x="8832251" y="3167659"/>
                  <a:pt x="8792363" y="3146856"/>
                </a:cubicBezTo>
                <a:cubicBezTo>
                  <a:pt x="8774838" y="3159285"/>
                  <a:pt x="8715420" y="3185652"/>
                  <a:pt x="8668399" y="3196893"/>
                </a:cubicBezTo>
                <a:cubicBezTo>
                  <a:pt x="8575902" y="3221445"/>
                  <a:pt x="8569506" y="3250654"/>
                  <a:pt x="8474043" y="3240734"/>
                </a:cubicBezTo>
                <a:cubicBezTo>
                  <a:pt x="8460613" y="3264436"/>
                  <a:pt x="8297088" y="3204738"/>
                  <a:pt x="8317555" y="3247156"/>
                </a:cubicBezTo>
                <a:cubicBezTo>
                  <a:pt x="8285696" y="3245083"/>
                  <a:pt x="8262352" y="3228203"/>
                  <a:pt x="8280111" y="3255812"/>
                </a:cubicBezTo>
                <a:lnTo>
                  <a:pt x="8096088" y="3253903"/>
                </a:lnTo>
                <a:cubicBezTo>
                  <a:pt x="7994084" y="3261603"/>
                  <a:pt x="7930388" y="3281921"/>
                  <a:pt x="7825642" y="3271628"/>
                </a:cubicBezTo>
                <a:cubicBezTo>
                  <a:pt x="7723046" y="3270395"/>
                  <a:pt x="7671282" y="3252297"/>
                  <a:pt x="7531820" y="3252671"/>
                </a:cubicBezTo>
                <a:cubicBezTo>
                  <a:pt x="7433606" y="3250277"/>
                  <a:pt x="7293100" y="3236234"/>
                  <a:pt x="7193751" y="3245192"/>
                </a:cubicBezTo>
                <a:cubicBezTo>
                  <a:pt x="7074822" y="3223769"/>
                  <a:pt x="7104250" y="3250265"/>
                  <a:pt x="6976768" y="3238559"/>
                </a:cubicBezTo>
                <a:cubicBezTo>
                  <a:pt x="6921032" y="3284865"/>
                  <a:pt x="6823818" y="3261794"/>
                  <a:pt x="6756462" y="3273268"/>
                </a:cubicBezTo>
                <a:cubicBezTo>
                  <a:pt x="6679037" y="3283316"/>
                  <a:pt x="6590030" y="3294204"/>
                  <a:pt x="6512214" y="3298845"/>
                </a:cubicBezTo>
                <a:cubicBezTo>
                  <a:pt x="6450581" y="3277980"/>
                  <a:pt x="6366042" y="3329199"/>
                  <a:pt x="6289569" y="3301118"/>
                </a:cubicBezTo>
                <a:cubicBezTo>
                  <a:pt x="6261432" y="3294355"/>
                  <a:pt x="6174310" y="3295209"/>
                  <a:pt x="6157816" y="3308643"/>
                </a:cubicBezTo>
                <a:cubicBezTo>
                  <a:pt x="6139648" y="3311557"/>
                  <a:pt x="6118459" y="3306799"/>
                  <a:pt x="6110062" y="3321185"/>
                </a:cubicBezTo>
                <a:cubicBezTo>
                  <a:pt x="6096189" y="3338498"/>
                  <a:pt x="6032810" y="3311765"/>
                  <a:pt x="6041832" y="3332190"/>
                </a:cubicBezTo>
                <a:cubicBezTo>
                  <a:pt x="5996830" y="3313871"/>
                  <a:pt x="5961033" y="3350141"/>
                  <a:pt x="5923195" y="3359104"/>
                </a:cubicBezTo>
                <a:cubicBezTo>
                  <a:pt x="5887750" y="3340930"/>
                  <a:pt x="5853570" y="3365323"/>
                  <a:pt x="5770972" y="3369893"/>
                </a:cubicBezTo>
                <a:cubicBezTo>
                  <a:pt x="5731993" y="3348876"/>
                  <a:pt x="5705091" y="3385599"/>
                  <a:pt x="5632583" y="3357730"/>
                </a:cubicBezTo>
                <a:cubicBezTo>
                  <a:pt x="5594087" y="3357562"/>
                  <a:pt x="5606154" y="3357443"/>
                  <a:pt x="5539996" y="3352890"/>
                </a:cubicBezTo>
                <a:cubicBezTo>
                  <a:pt x="5439049" y="3348000"/>
                  <a:pt x="5408459" y="3356166"/>
                  <a:pt x="5315460" y="3350411"/>
                </a:cubicBezTo>
                <a:cubicBezTo>
                  <a:pt x="5211119" y="3348356"/>
                  <a:pt x="5208881" y="3372469"/>
                  <a:pt x="5072455" y="3338147"/>
                </a:cubicBezTo>
                <a:cubicBezTo>
                  <a:pt x="5061717" y="3354508"/>
                  <a:pt x="5045493" y="3355753"/>
                  <a:pt x="5016364" y="3348937"/>
                </a:cubicBezTo>
                <a:cubicBezTo>
                  <a:pt x="4965900" y="3349130"/>
                  <a:pt x="4977835" y="3389131"/>
                  <a:pt x="4922276" y="3366515"/>
                </a:cubicBezTo>
                <a:cubicBezTo>
                  <a:pt x="4935702" y="3387794"/>
                  <a:pt x="4828733" y="3377760"/>
                  <a:pt x="4856444" y="3399463"/>
                </a:cubicBezTo>
                <a:cubicBezTo>
                  <a:pt x="4827698" y="3420094"/>
                  <a:pt x="4805019" y="3388256"/>
                  <a:pt x="4775993" y="3406312"/>
                </a:cubicBezTo>
                <a:cubicBezTo>
                  <a:pt x="4744470" y="3406056"/>
                  <a:pt x="4706605" y="3394901"/>
                  <a:pt x="4667320" y="3397926"/>
                </a:cubicBezTo>
                <a:cubicBezTo>
                  <a:pt x="4613435" y="3387476"/>
                  <a:pt x="4608100" y="3410487"/>
                  <a:pt x="4540268" y="3424464"/>
                </a:cubicBezTo>
                <a:cubicBezTo>
                  <a:pt x="4508279" y="3412969"/>
                  <a:pt x="4485989" y="3420063"/>
                  <a:pt x="4465491" y="3433154"/>
                </a:cubicBezTo>
                <a:cubicBezTo>
                  <a:pt x="4396498" y="3432601"/>
                  <a:pt x="4338078" y="3453569"/>
                  <a:pt x="4262864" y="3464075"/>
                </a:cubicBezTo>
                <a:cubicBezTo>
                  <a:pt x="4180249" y="3483394"/>
                  <a:pt x="4225769" y="3479019"/>
                  <a:pt x="4175005" y="3493545"/>
                </a:cubicBezTo>
                <a:lnTo>
                  <a:pt x="4030100" y="3514212"/>
                </a:lnTo>
                <a:lnTo>
                  <a:pt x="3926631" y="3525304"/>
                </a:lnTo>
                <a:lnTo>
                  <a:pt x="3897306" y="3547095"/>
                </a:lnTo>
                <a:lnTo>
                  <a:pt x="3896886" y="3547500"/>
                </a:lnTo>
                <a:lnTo>
                  <a:pt x="3834004" y="3550510"/>
                </a:lnTo>
                <a:cubicBezTo>
                  <a:pt x="3800562" y="3554957"/>
                  <a:pt x="3734185" y="3568533"/>
                  <a:pt x="3696227" y="3574175"/>
                </a:cubicBezTo>
                <a:cubicBezTo>
                  <a:pt x="3661780" y="3570074"/>
                  <a:pt x="3640587" y="3551815"/>
                  <a:pt x="3652821" y="3580368"/>
                </a:cubicBezTo>
                <a:cubicBezTo>
                  <a:pt x="3641506" y="3579831"/>
                  <a:pt x="3634593" y="3582151"/>
                  <a:pt x="3629691" y="3585866"/>
                </a:cubicBezTo>
                <a:lnTo>
                  <a:pt x="3595018" y="3571623"/>
                </a:lnTo>
                <a:lnTo>
                  <a:pt x="3551656" y="3577800"/>
                </a:lnTo>
                <a:lnTo>
                  <a:pt x="3541558" y="3579797"/>
                </a:lnTo>
                <a:lnTo>
                  <a:pt x="3465708" y="3565931"/>
                </a:lnTo>
                <a:lnTo>
                  <a:pt x="3458313" y="3560366"/>
                </a:lnTo>
                <a:cubicBezTo>
                  <a:pt x="3450380" y="3556940"/>
                  <a:pt x="3439090" y="3555355"/>
                  <a:pt x="3420278" y="3557947"/>
                </a:cubicBezTo>
                <a:lnTo>
                  <a:pt x="3415952" y="3559424"/>
                </a:lnTo>
                <a:lnTo>
                  <a:pt x="3384432" y="3550905"/>
                </a:lnTo>
                <a:cubicBezTo>
                  <a:pt x="3374259" y="3547029"/>
                  <a:pt x="3265415" y="3542149"/>
                  <a:pt x="3258039" y="3535884"/>
                </a:cubicBezTo>
                <a:cubicBezTo>
                  <a:pt x="3138852" y="3551394"/>
                  <a:pt x="3130647" y="3523871"/>
                  <a:pt x="3015008" y="3528000"/>
                </a:cubicBezTo>
                <a:cubicBezTo>
                  <a:pt x="2914857" y="3486061"/>
                  <a:pt x="2851687" y="3511605"/>
                  <a:pt x="2761910" y="3505496"/>
                </a:cubicBezTo>
                <a:cubicBezTo>
                  <a:pt x="2676401" y="3501198"/>
                  <a:pt x="2636809" y="3514769"/>
                  <a:pt x="2521923" y="3514208"/>
                </a:cubicBezTo>
                <a:cubicBezTo>
                  <a:pt x="2400197" y="3505062"/>
                  <a:pt x="2222818" y="3509922"/>
                  <a:pt x="2085894" y="3490122"/>
                </a:cubicBezTo>
                <a:cubicBezTo>
                  <a:pt x="1978312" y="3483748"/>
                  <a:pt x="1977940" y="3488460"/>
                  <a:pt x="1936305" y="3487966"/>
                </a:cubicBezTo>
                <a:cubicBezTo>
                  <a:pt x="1922459" y="3490683"/>
                  <a:pt x="1849334" y="3482739"/>
                  <a:pt x="1836080" y="3487150"/>
                </a:cubicBezTo>
                <a:lnTo>
                  <a:pt x="1829133" y="3489437"/>
                </a:lnTo>
                <a:lnTo>
                  <a:pt x="1801140" y="3490787"/>
                </a:lnTo>
                <a:lnTo>
                  <a:pt x="1793476" y="3500921"/>
                </a:lnTo>
                <a:lnTo>
                  <a:pt x="1699923" y="3509706"/>
                </a:lnTo>
                <a:cubicBezTo>
                  <a:pt x="1637728" y="3485036"/>
                  <a:pt x="1584624" y="3514467"/>
                  <a:pt x="1474760" y="3513685"/>
                </a:cubicBezTo>
                <a:cubicBezTo>
                  <a:pt x="1445646" y="3505164"/>
                  <a:pt x="1329781" y="3484421"/>
                  <a:pt x="1308130" y="3496703"/>
                </a:cubicBezTo>
                <a:cubicBezTo>
                  <a:pt x="1287409" y="3498430"/>
                  <a:pt x="1265391" y="3492347"/>
                  <a:pt x="1252381" y="3506093"/>
                </a:cubicBezTo>
                <a:cubicBezTo>
                  <a:pt x="1232588" y="3522393"/>
                  <a:pt x="1170020" y="3491785"/>
                  <a:pt x="1174550" y="3512642"/>
                </a:cubicBezTo>
                <a:cubicBezTo>
                  <a:pt x="1119896" y="3512841"/>
                  <a:pt x="1000484" y="3507431"/>
                  <a:pt x="924455" y="3507283"/>
                </a:cubicBezTo>
                <a:cubicBezTo>
                  <a:pt x="887180" y="3483915"/>
                  <a:pt x="777361" y="3516071"/>
                  <a:pt x="718373" y="3511753"/>
                </a:cubicBezTo>
                <a:cubicBezTo>
                  <a:pt x="666588" y="3513355"/>
                  <a:pt x="661645" y="3525551"/>
                  <a:pt x="600444" y="3520899"/>
                </a:cubicBezTo>
                <a:cubicBezTo>
                  <a:pt x="491334" y="3516943"/>
                  <a:pt x="451794" y="3507522"/>
                  <a:pt x="351173" y="3495843"/>
                </a:cubicBezTo>
                <a:cubicBezTo>
                  <a:pt x="237121" y="3487112"/>
                  <a:pt x="235857" y="3499212"/>
                  <a:pt x="108372" y="3484386"/>
                </a:cubicBezTo>
                <a:cubicBezTo>
                  <a:pt x="86318" y="3481054"/>
                  <a:pt x="40657" y="3480329"/>
                  <a:pt x="6467" y="3476532"/>
                </a:cubicBezTo>
                <a:lnTo>
                  <a:pt x="0" y="3475412"/>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884" name="Rectangle 6">
            <a:extLst>
              <a:ext uri="{FF2B5EF4-FFF2-40B4-BE49-F238E27FC236}">
                <a16:creationId xmlns:a16="http://schemas.microsoft.com/office/drawing/2014/main" id="{48F779DE-4744-42D6-9C74-33EC94460C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6295" y="2190741"/>
            <a:ext cx="1011410" cy="40780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35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875" name="Rectangle 3"/>
          <p:cNvSpPr>
            <a:spLocks noGrp="1" noChangeArrowheads="1"/>
          </p:cNvSpPr>
          <p:nvPr>
            <p:ph idx="1"/>
          </p:nvPr>
        </p:nvSpPr>
        <p:spPr>
          <a:xfrm>
            <a:off x="1455905" y="2752316"/>
            <a:ext cx="6232189" cy="2756848"/>
          </a:xfrm>
        </p:spPr>
        <p:txBody>
          <a:bodyPr>
            <a:normAutofit/>
          </a:bodyPr>
          <a:lstStyle/>
          <a:p>
            <a:pPr>
              <a:buNone/>
            </a:pPr>
            <a:r>
              <a:rPr lang="en-US" sz="1700"/>
              <a:t>	The Digital Learning Infrastructure and IT Modernization Pilot provides grants to HBCUs, TCUs, and other eligible minority-serving institutions (MSIs) to support IT modernization, and to enable them to provide support and technical assistance to expand their digital learning infrastructure.</a:t>
            </a:r>
          </a:p>
          <a:p>
            <a:pPr>
              <a:buFontTx/>
              <a:buNone/>
            </a:pPr>
            <a:endParaRPr lang="en-US" sz="17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393555" y="620392"/>
            <a:ext cx="2856201" cy="5504688"/>
          </a:xfrm>
        </p:spPr>
        <p:txBody>
          <a:bodyPr>
            <a:normAutofit/>
          </a:bodyPr>
          <a:lstStyle/>
          <a:p>
            <a:r>
              <a:rPr lang="en-US" sz="4000" b="1" dirty="0">
                <a:solidFill>
                  <a:schemeClr val="accent5"/>
                </a:solidFill>
              </a:rPr>
              <a:t>Submission of Applications</a:t>
            </a:r>
          </a:p>
        </p:txBody>
      </p:sp>
      <p:graphicFrame>
        <p:nvGraphicFramePr>
          <p:cNvPr id="86021" name="Rectangle 3">
            <a:extLst>
              <a:ext uri="{FF2B5EF4-FFF2-40B4-BE49-F238E27FC236}">
                <a16:creationId xmlns:a16="http://schemas.microsoft.com/office/drawing/2014/main" id="{4CBDB013-3EEE-FEDF-3862-3AE87D5E67E7}"/>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428999043"/>
              </p:ext>
            </p:extLst>
          </p:nvPr>
        </p:nvGraphicFramePr>
        <p:xfrm>
          <a:off x="3886200" y="619999"/>
          <a:ext cx="469773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50"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b="1">
                <a:solidFill>
                  <a:srgbClr val="FFFFFF"/>
                </a:solidFill>
              </a:rPr>
              <a:t>ABSOLUTE PRIORITY</a:t>
            </a:r>
          </a:p>
        </p:txBody>
      </p:sp>
      <p:sp>
        <p:nvSpPr>
          <p:cNvPr id="3" name="Content Placeholder 2"/>
          <p:cNvSpPr>
            <a:spLocks noGrp="1"/>
          </p:cNvSpPr>
          <p:nvPr>
            <p:ph idx="1"/>
          </p:nvPr>
        </p:nvSpPr>
        <p:spPr>
          <a:xfrm>
            <a:off x="3734031" y="885651"/>
            <a:ext cx="4893915" cy="4616849"/>
          </a:xfrm>
        </p:spPr>
        <p:txBody>
          <a:bodyPr anchor="ctr">
            <a:normAutofit/>
          </a:bodyPr>
          <a:lstStyle/>
          <a:p>
            <a:pPr marL="0" indent="0">
              <a:buNone/>
            </a:pPr>
            <a:endParaRPr lang="en-US"/>
          </a:p>
          <a:p>
            <a:pPr marL="0" indent="0">
              <a:buNone/>
            </a:pPr>
            <a:r>
              <a:rPr lang="en-US"/>
              <a:t>Projects to Develop or Improve the Institution’s Digital Learning Infrastructure. Through the following areas –</a:t>
            </a:r>
          </a:p>
          <a:p>
            <a:pPr marL="0" indent="0">
              <a:buNone/>
            </a:pPr>
            <a:r>
              <a:rPr lang="en-US"/>
              <a:t>(a) </a:t>
            </a:r>
            <a:r>
              <a:rPr lang="en-US" i="1"/>
              <a:t>Leadership: </a:t>
            </a:r>
            <a:r>
              <a:rPr lang="en-US"/>
              <a:t>Describe how the institution will equitably and efficiently sustain progress toward digital learning and institutional governance, resources, and collaboration with external partners will support and drive change to improve the learning environment for students, faculty, and staff.</a:t>
            </a:r>
          </a:p>
          <a:p>
            <a:pPr marL="0" indent="0">
              <a:buNone/>
            </a:pPr>
            <a:r>
              <a:rPr lang="en-US"/>
              <a:t> </a:t>
            </a:r>
          </a:p>
          <a:p>
            <a:pPr marL="0" indent="0">
              <a:buNone/>
            </a:pPr>
            <a:r>
              <a:rPr lang="en-US"/>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29"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b="1">
                <a:solidFill>
                  <a:srgbClr val="FFFFFF"/>
                </a:solidFill>
              </a:rPr>
              <a:t>ABOSLUTE PRIORITY </a:t>
            </a:r>
          </a:p>
        </p:txBody>
      </p:sp>
      <p:sp>
        <p:nvSpPr>
          <p:cNvPr id="3" name="Content Placeholder 2"/>
          <p:cNvSpPr>
            <a:spLocks noGrp="1"/>
          </p:cNvSpPr>
          <p:nvPr>
            <p:ph idx="1"/>
          </p:nvPr>
        </p:nvSpPr>
        <p:spPr>
          <a:xfrm>
            <a:off x="3734031" y="885651"/>
            <a:ext cx="4893915" cy="4616849"/>
          </a:xfrm>
        </p:spPr>
        <p:txBody>
          <a:bodyPr anchor="ctr">
            <a:normAutofit/>
          </a:bodyPr>
          <a:lstStyle/>
          <a:p>
            <a:pPr marL="0" indent="0">
              <a:buNone/>
            </a:pPr>
            <a:endParaRPr lang="en-US"/>
          </a:p>
          <a:p>
            <a:pPr marL="0" indent="0">
              <a:buNone/>
            </a:pPr>
            <a:r>
              <a:rPr lang="en-US"/>
              <a:t>Projects to Develop or Improve the Institution’s Digital Learning Infrastructure. Through the following areas –</a:t>
            </a:r>
          </a:p>
          <a:p>
            <a:pPr marL="0" indent="0">
              <a:buNone/>
            </a:pPr>
            <a:r>
              <a:rPr lang="en-US"/>
              <a:t>(b) </a:t>
            </a:r>
            <a:r>
              <a:rPr lang="en-US" i="1"/>
              <a:t>Human Capacity: </a:t>
            </a:r>
            <a:r>
              <a:rPr lang="en-US"/>
              <a:t>Describe the institution’s plan to address the professional development needs of leadership, faculty, and staff, which will allow for active learning opportunities enabled through technology for students as they work toward a certificate or degree.</a:t>
            </a:r>
          </a:p>
          <a:p>
            <a:pPr marL="0" indent="0">
              <a:buNone/>
            </a:pPr>
            <a:r>
              <a:rPr lang="en-US"/>
              <a:t> </a:t>
            </a:r>
          </a:p>
          <a:p>
            <a:pPr marL="0" indent="0">
              <a:buNone/>
            </a:pPr>
            <a:r>
              <a:rPr lang="en-US"/>
              <a:t>	</a:t>
            </a:r>
          </a:p>
        </p:txBody>
      </p:sp>
    </p:spTree>
    <p:extLst>
      <p:ext uri="{BB962C8B-B14F-4D97-AF65-F5344CB8AC3E}">
        <p14:creationId xmlns:p14="http://schemas.microsoft.com/office/powerpoint/2010/main" val="974619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29"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b="1">
                <a:solidFill>
                  <a:srgbClr val="FFFFFF"/>
                </a:solidFill>
              </a:rPr>
              <a:t>ABSOLUTE PRIORITY </a:t>
            </a:r>
          </a:p>
        </p:txBody>
      </p:sp>
      <p:sp>
        <p:nvSpPr>
          <p:cNvPr id="7" name="Content Placeholder 2"/>
          <p:cNvSpPr>
            <a:spLocks noGrp="1"/>
          </p:cNvSpPr>
          <p:nvPr>
            <p:ph idx="1"/>
          </p:nvPr>
        </p:nvSpPr>
        <p:spPr>
          <a:xfrm>
            <a:off x="3734031" y="885651"/>
            <a:ext cx="4893915" cy="4616849"/>
          </a:xfrm>
        </p:spPr>
        <p:txBody>
          <a:bodyPr anchor="ctr">
            <a:normAutofit/>
          </a:bodyPr>
          <a:lstStyle/>
          <a:p>
            <a:pPr marL="0" indent="0">
              <a:buNone/>
            </a:pPr>
            <a:endParaRPr lang="en-US" sz="1600"/>
          </a:p>
          <a:p>
            <a:pPr marL="0" indent="0">
              <a:buNone/>
            </a:pPr>
            <a:r>
              <a:rPr lang="en-US" sz="1600"/>
              <a:t>Projects to Develop or Improve the Institution’s Digital Learning Infrastructure. Through the following areas –</a:t>
            </a:r>
          </a:p>
          <a:p>
            <a:pPr marL="0" indent="0">
              <a:buNone/>
            </a:pPr>
            <a:r>
              <a:rPr lang="en-US" sz="1600"/>
              <a:t>(c) </a:t>
            </a:r>
            <a:r>
              <a:rPr lang="en-US" sz="1600" i="1"/>
              <a:t>Approach to networks and infrastructure: </a:t>
            </a:r>
            <a:r>
              <a:rPr lang="en-US" sz="1600"/>
              <a:t>Describe how the institution will strategically maximize resources to provide equitable access to and adoption of devices and broadband and ensure adequate infrastructure for digital learning, including reliable, high-speed access.  Applicants must describe how their projects will ensure greater equity and accessibility to learning opportunities for all students by providing support to ensure that the technology supports active teaching and learning practices.</a:t>
            </a:r>
          </a:p>
          <a:p>
            <a:pPr marL="0" indent="0">
              <a:buNone/>
            </a:pPr>
            <a:r>
              <a:rPr lang="en-US" sz="1600"/>
              <a:t> </a:t>
            </a:r>
          </a:p>
          <a:p>
            <a:pPr marL="0" indent="0">
              <a:buNone/>
            </a:pPr>
            <a:r>
              <a:rPr lang="en-US" sz="1600"/>
              <a:t>	</a:t>
            </a:r>
          </a:p>
        </p:txBody>
      </p:sp>
    </p:spTree>
    <p:extLst>
      <p:ext uri="{BB962C8B-B14F-4D97-AF65-F5344CB8AC3E}">
        <p14:creationId xmlns:p14="http://schemas.microsoft.com/office/powerpoint/2010/main" val="2851821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00762" y="563918"/>
            <a:ext cx="3089954" cy="5978614"/>
            <a:chOff x="7513372" y="803186"/>
            <a:chExt cx="4163968" cy="5978614"/>
          </a:xfrm>
        </p:grpSpPr>
        <p:sp>
          <p:nvSpPr>
            <p:cNvPr id="29"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23851" y="885651"/>
            <a:ext cx="2422352" cy="4624603"/>
          </a:xfrm>
        </p:spPr>
        <p:txBody>
          <a:bodyPr>
            <a:normAutofit/>
          </a:bodyPr>
          <a:lstStyle/>
          <a:p>
            <a:r>
              <a:rPr lang="en-US" b="1" dirty="0">
                <a:solidFill>
                  <a:srgbClr val="FFFFFF"/>
                </a:solidFill>
              </a:rPr>
              <a:t>ABSOLUTE PRIORITY </a:t>
            </a:r>
          </a:p>
        </p:txBody>
      </p:sp>
      <p:sp>
        <p:nvSpPr>
          <p:cNvPr id="3" name="Content Placeholder 2"/>
          <p:cNvSpPr>
            <a:spLocks noGrp="1"/>
          </p:cNvSpPr>
          <p:nvPr>
            <p:ph idx="1"/>
          </p:nvPr>
        </p:nvSpPr>
        <p:spPr>
          <a:xfrm>
            <a:off x="3734031" y="885651"/>
            <a:ext cx="4893915" cy="4616849"/>
          </a:xfrm>
        </p:spPr>
        <p:txBody>
          <a:bodyPr anchor="ctr">
            <a:normAutofit/>
          </a:bodyPr>
          <a:lstStyle/>
          <a:p>
            <a:pPr marL="0" indent="0">
              <a:buNone/>
            </a:pPr>
            <a:endParaRPr lang="en-US" sz="1800"/>
          </a:p>
          <a:p>
            <a:pPr marL="0" indent="0">
              <a:buNone/>
            </a:pPr>
            <a:r>
              <a:rPr lang="en-US" sz="1800"/>
              <a:t>Projects to Develop or Improve the Institution’s Digital Learning Infrastructure. Through the following areas –</a:t>
            </a:r>
          </a:p>
          <a:p>
            <a:pPr marL="0" indent="0">
              <a:buNone/>
            </a:pPr>
            <a:r>
              <a:rPr lang="en-US" sz="1800"/>
              <a:t>(d) </a:t>
            </a:r>
            <a:r>
              <a:rPr lang="en-US" sz="1800" i="1"/>
              <a:t>Content, Instruction, and Assessment: </a:t>
            </a:r>
            <a:r>
              <a:rPr lang="en-US" sz="1800"/>
              <a:t>Describe how vendors will be vetted and evaluated to ensure that their products and services can meet the institution’s digital learning infrastructure needs and goals for high-quality, active teaching and learning.  The plan must address how the institution will develop and implement standards for high-quality digital learning in their courses and programs, provide coaching and professional development for faculty and leadership, and support students in the adoption and effective use of technology for learning. </a:t>
            </a:r>
          </a:p>
          <a:p>
            <a:pPr marL="0" indent="0">
              <a:buNone/>
            </a:pPr>
            <a:r>
              <a:rPr lang="en-US" sz="1800"/>
              <a:t>	</a:t>
            </a:r>
          </a:p>
        </p:txBody>
      </p:sp>
    </p:spTree>
    <p:extLst>
      <p:ext uri="{BB962C8B-B14F-4D97-AF65-F5344CB8AC3E}">
        <p14:creationId xmlns:p14="http://schemas.microsoft.com/office/powerpoint/2010/main" val="2095536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1022350"/>
            <a:ext cx="532209"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7282" y="837744"/>
            <a:ext cx="302419"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495" y="640894"/>
            <a:ext cx="126206"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417402" y="635716"/>
            <a:ext cx="246459"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26">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83041" y="635715"/>
            <a:ext cx="8180897"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718879" y="800392"/>
            <a:ext cx="7698523" cy="1212102"/>
          </a:xfrm>
        </p:spPr>
        <p:txBody>
          <a:bodyPr>
            <a:normAutofit/>
          </a:bodyPr>
          <a:lstStyle/>
          <a:p>
            <a:r>
              <a:rPr lang="en-US" sz="3500" b="1" dirty="0">
                <a:solidFill>
                  <a:srgbClr val="FFFFFF"/>
                </a:solidFill>
              </a:rPr>
              <a:t>ABSOLUTE PRIORITY </a:t>
            </a:r>
          </a:p>
        </p:txBody>
      </p:sp>
      <p:sp>
        <p:nvSpPr>
          <p:cNvPr id="3" name="Content Placeholder 2"/>
          <p:cNvSpPr>
            <a:spLocks noGrp="1"/>
          </p:cNvSpPr>
          <p:nvPr>
            <p:ph idx="1"/>
          </p:nvPr>
        </p:nvSpPr>
        <p:spPr>
          <a:xfrm>
            <a:off x="1025718" y="2490436"/>
            <a:ext cx="7281746" cy="3567173"/>
          </a:xfrm>
        </p:spPr>
        <p:txBody>
          <a:bodyPr anchor="ctr">
            <a:normAutofit/>
          </a:bodyPr>
          <a:lstStyle/>
          <a:p>
            <a:pPr marL="0" indent="0">
              <a:buNone/>
            </a:pPr>
            <a:endParaRPr lang="en-US"/>
          </a:p>
          <a:p>
            <a:pPr marL="0" indent="0">
              <a:buNone/>
            </a:pPr>
            <a:r>
              <a:rPr lang="en-US"/>
              <a:t>Projects to Develop or Improve the Institution’s Digital Learning Infrastructure. Through the following areas –</a:t>
            </a:r>
          </a:p>
          <a:p>
            <a:pPr marL="0" indent="0">
              <a:buNone/>
            </a:pPr>
            <a:r>
              <a:rPr lang="en-US"/>
              <a:t>(e) </a:t>
            </a:r>
            <a:r>
              <a:rPr lang="en-US" i="1"/>
              <a:t>Coordination and collaboration: </a:t>
            </a:r>
            <a:r>
              <a:rPr lang="en-US"/>
              <a:t>Describe how the institution will take a systemic approach by collaborating with other IHEs and/or other public, private, and nonprofit entities toward a systemic approach to address the purchase of broadband internet access service and/or any eligible equipment, and the hiring and training of information technology personnel. </a:t>
            </a:r>
          </a:p>
          <a:p>
            <a:pPr marL="0" indent="0">
              <a:buNone/>
            </a:pPr>
            <a:r>
              <a:rPr lang="en-US" dirty="0"/>
              <a:t>	</a:t>
            </a:r>
          </a:p>
        </p:txBody>
      </p:sp>
    </p:spTree>
    <p:extLst>
      <p:ext uri="{BB962C8B-B14F-4D97-AF65-F5344CB8AC3E}">
        <p14:creationId xmlns:p14="http://schemas.microsoft.com/office/powerpoint/2010/main" val="2301626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5600</TotalTime>
  <Words>3428</Words>
  <Application>Microsoft Office PowerPoint</Application>
  <PresentationFormat>On-screen Show (4:3)</PresentationFormat>
  <Paragraphs>271</Paragraphs>
  <Slides>27</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Calibri Light</vt:lpstr>
      <vt:lpstr>Office Theme</vt:lpstr>
      <vt:lpstr>Digital Learning Infrastructure and IT Modernization Pilot Webinar</vt:lpstr>
      <vt:lpstr>TABLE OF CONTENT</vt:lpstr>
      <vt:lpstr>PURPOSE</vt:lpstr>
      <vt:lpstr>Submission of Applications</vt:lpstr>
      <vt:lpstr>ABSOLUTE PRIORITY</vt:lpstr>
      <vt:lpstr>ABOSLUTE PRIORITY </vt:lpstr>
      <vt:lpstr>ABSOLUTE PRIORITY </vt:lpstr>
      <vt:lpstr>ABSOLUTE PRIORITY </vt:lpstr>
      <vt:lpstr>ABSOLUTE PRIORITY </vt:lpstr>
      <vt:lpstr>Selection Criteria </vt:lpstr>
      <vt:lpstr>Significance (15  points)</vt:lpstr>
      <vt:lpstr>Quality of the Project Design  (35 points)</vt:lpstr>
      <vt:lpstr>Quality of the Project Services (10 points)</vt:lpstr>
      <vt:lpstr>Quality of the management Plan (20 points)</vt:lpstr>
      <vt:lpstr>Quality of the Evaluation Plan  (20 points)</vt:lpstr>
      <vt:lpstr>Instructions </vt:lpstr>
      <vt:lpstr>Instructions </vt:lpstr>
      <vt:lpstr>Follow Instructions</vt:lpstr>
      <vt:lpstr>What’s Included in the Page Count?  </vt:lpstr>
      <vt:lpstr>What’s Not Included in the Page Count?</vt:lpstr>
      <vt:lpstr>General Comments</vt:lpstr>
      <vt:lpstr>General Comments</vt:lpstr>
      <vt:lpstr>General Comments (cont.)</vt:lpstr>
      <vt:lpstr>General Comments (cont.)</vt:lpstr>
      <vt:lpstr>Grants.gov Submission Procedures and Tips for Applicants </vt:lpstr>
      <vt:lpstr>PowerPoint Presentation</vt:lpstr>
      <vt:lpstr>PowerPoint Presentation</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Learning Infrastructure and IT Modernization Pilot Webinar (MS PowerPoint)</dc:title>
  <dc:creator>US Department of Edcuation;Authorised User</dc:creator>
  <cp:lastModifiedBy>Chin, David</cp:lastModifiedBy>
  <cp:revision>812</cp:revision>
  <dcterms:created xsi:type="dcterms:W3CDTF">2010-05-20T20:31:00Z</dcterms:created>
  <dcterms:modified xsi:type="dcterms:W3CDTF">2022-11-07T16:35:27Z</dcterms:modified>
</cp:coreProperties>
</file>