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71"/>
  </p:notesMasterIdLst>
  <p:sldIdLst>
    <p:sldId id="642" r:id="rId5"/>
    <p:sldId id="352" r:id="rId6"/>
    <p:sldId id="409" r:id="rId7"/>
    <p:sldId id="326" r:id="rId8"/>
    <p:sldId id="360" r:id="rId9"/>
    <p:sldId id="396" r:id="rId10"/>
    <p:sldId id="371" r:id="rId11"/>
    <p:sldId id="378" r:id="rId12"/>
    <p:sldId id="373" r:id="rId13"/>
    <p:sldId id="377" r:id="rId14"/>
    <p:sldId id="399" r:id="rId15"/>
    <p:sldId id="462" r:id="rId16"/>
    <p:sldId id="433" r:id="rId17"/>
    <p:sldId id="376" r:id="rId18"/>
    <p:sldId id="471" r:id="rId19"/>
    <p:sldId id="472" r:id="rId20"/>
    <p:sldId id="470" r:id="rId21"/>
    <p:sldId id="466" r:id="rId22"/>
    <p:sldId id="467" r:id="rId23"/>
    <p:sldId id="469" r:id="rId24"/>
    <p:sldId id="374" r:id="rId25"/>
    <p:sldId id="380" r:id="rId26"/>
    <p:sldId id="395" r:id="rId27"/>
    <p:sldId id="381" r:id="rId28"/>
    <p:sldId id="454" r:id="rId29"/>
    <p:sldId id="384" r:id="rId30"/>
    <p:sldId id="436" r:id="rId31"/>
    <p:sldId id="441" r:id="rId32"/>
    <p:sldId id="443" r:id="rId33"/>
    <p:sldId id="444" r:id="rId34"/>
    <p:sldId id="394" r:id="rId35"/>
    <p:sldId id="383" r:id="rId36"/>
    <p:sldId id="435" r:id="rId37"/>
    <p:sldId id="437" r:id="rId38"/>
    <p:sldId id="438" r:id="rId39"/>
    <p:sldId id="440" r:id="rId40"/>
    <p:sldId id="439" r:id="rId41"/>
    <p:sldId id="434" r:id="rId42"/>
    <p:sldId id="450" r:id="rId43"/>
    <p:sldId id="451" r:id="rId44"/>
    <p:sldId id="452" r:id="rId45"/>
    <p:sldId id="386" r:id="rId46"/>
    <p:sldId id="391" r:id="rId47"/>
    <p:sldId id="453" r:id="rId48"/>
    <p:sldId id="457" r:id="rId49"/>
    <p:sldId id="477" r:id="rId50"/>
    <p:sldId id="385" r:id="rId51"/>
    <p:sldId id="458" r:id="rId52"/>
    <p:sldId id="398" r:id="rId53"/>
    <p:sldId id="459" r:id="rId54"/>
    <p:sldId id="460" r:id="rId55"/>
    <p:sldId id="461" r:id="rId56"/>
    <p:sldId id="455" r:id="rId57"/>
    <p:sldId id="442" r:id="rId58"/>
    <p:sldId id="474" r:id="rId59"/>
    <p:sldId id="473" r:id="rId60"/>
    <p:sldId id="445" r:id="rId61"/>
    <p:sldId id="446" r:id="rId62"/>
    <p:sldId id="463" r:id="rId63"/>
    <p:sldId id="456" r:id="rId64"/>
    <p:sldId id="464" r:id="rId65"/>
    <p:sldId id="475" r:id="rId66"/>
    <p:sldId id="476" r:id="rId67"/>
    <p:sldId id="392" r:id="rId68"/>
    <p:sldId id="379" r:id="rId69"/>
    <p:sldId id="432"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shington, Aaron" initials="WA" lastIdx="10" clrIdx="0">
    <p:extLst>
      <p:ext uri="{19B8F6BF-5375-455C-9EA6-DF929625EA0E}">
        <p15:presenceInfo xmlns:p15="http://schemas.microsoft.com/office/powerpoint/2012/main" userId="S::Aaron.Washington@ed.gov::51c90e93-b8b1-48ef-8a77-599d2f4f676d" providerId="AD"/>
      </p:ext>
    </p:extLst>
  </p:cmAuthor>
  <p:cmAuthor id="2" name="David Bartnicki" initials="DB" lastIdx="12" clrIdx="1">
    <p:extLst>
      <p:ext uri="{19B8F6BF-5375-455C-9EA6-DF929625EA0E}">
        <p15:presenceInfo xmlns:p15="http://schemas.microsoft.com/office/powerpoint/2012/main" userId="David Bartnicki" providerId="None"/>
      </p:ext>
    </p:extLst>
  </p:cmAuthor>
  <p:cmAuthor id="3" name="David" initials="D" lastIdx="8" clrIdx="2">
    <p:extLst>
      <p:ext uri="{19B8F6BF-5375-455C-9EA6-DF929625EA0E}">
        <p15:presenceInfo xmlns:p15="http://schemas.microsoft.com/office/powerpoint/2012/main" userId="S::David.Musser@ed.gov::71552eaf-9846-4fc7-a39f-f59f11bac0e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FF5"/>
    <a:srgbClr val="DDDEDF"/>
    <a:srgbClr val="113C53"/>
    <a:srgbClr val="0E2C3B"/>
    <a:srgbClr val="38546D"/>
    <a:srgbClr val="344F67"/>
    <a:srgbClr val="385770"/>
    <a:srgbClr val="324962"/>
    <a:srgbClr val="F6F9FC"/>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FA2188-93FF-4430-A9A0-D990EBE1460B}" v="33" dt="2021-04-07T16:10:19.268"/>
  </p1510:revLst>
</p1510:revInfo>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929" autoAdjust="0"/>
    <p:restoredTop sz="93792" autoAdjust="0"/>
  </p:normalViewPr>
  <p:slideViewPr>
    <p:cSldViewPr snapToGrid="0">
      <p:cViewPr varScale="1">
        <p:scale>
          <a:sx n="62" d="100"/>
          <a:sy n="62" d="100"/>
        </p:scale>
        <p:origin x="448" y="56"/>
      </p:cViewPr>
      <p:guideLst/>
    </p:cSldViewPr>
  </p:slideViewPr>
  <p:notesTextViewPr>
    <p:cViewPr>
      <p:scale>
        <a:sx n="1" d="1"/>
        <a:sy n="1" d="1"/>
      </p:scale>
      <p:origin x="0" y="0"/>
    </p:cViewPr>
  </p:notesTextViewPr>
  <p:sorterViewPr>
    <p:cViewPr>
      <p:scale>
        <a:sx n="66" d="100"/>
        <a:sy n="66" d="100"/>
      </p:scale>
      <p:origin x="0" y="-316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3FDA72-2393-4B3F-8F8F-547617C5EA69}" type="datetimeFigureOut">
              <a:rPr lang="en-US" smtClean="0"/>
              <a:t>4/9/2021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312DC-84F5-408B-947F-EAE8AD61D853}" type="slidenum">
              <a:rPr lang="en-US" smtClean="0"/>
              <a:t>‹#›</a:t>
            </a:fld>
            <a:endParaRPr lang="en-US" dirty="0"/>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C6012A0-E899-42D2-88DD-364019034668}"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560689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53</a:t>
            </a:fld>
            <a:endParaRPr lang="en-US" dirty="0"/>
          </a:p>
        </p:txBody>
      </p:sp>
    </p:spTree>
    <p:extLst>
      <p:ext uri="{BB962C8B-B14F-4D97-AF65-F5344CB8AC3E}">
        <p14:creationId xmlns:p14="http://schemas.microsoft.com/office/powerpoint/2010/main" val="43136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sure exemptions don’t apply before calculating days (don’t waste time)</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54</a:t>
            </a:fld>
            <a:endParaRPr lang="en-US" dirty="0"/>
          </a:p>
        </p:txBody>
      </p:sp>
    </p:spTree>
    <p:extLst>
      <p:ext uri="{BB962C8B-B14F-4D97-AF65-F5344CB8AC3E}">
        <p14:creationId xmlns:p14="http://schemas.microsoft.com/office/powerpoint/2010/main" val="2995241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Cambria" panose="02040503050406030204" pitchFamily="18" charset="0"/>
                <a:ea typeface="Cambria" panose="02040503050406030204" pitchFamily="18" charset="0"/>
              </a:rPr>
              <a:t>Coursework included in modules as of the R2T4 freeze date are considered to be included in the determination of the Title IV eligibility</a:t>
            </a:r>
            <a:endParaRPr lang="en-US" sz="1400" dirty="0">
              <a:solidFill>
                <a:schemeClr val="bg1"/>
              </a:solidFill>
              <a:latin typeface="Cambria" panose="02040503050406030204" pitchFamily="18" charset="0"/>
              <a:ea typeface="Cambria" panose="02040503050406030204" pitchFamily="18" charset="0"/>
            </a:endParaRP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55</a:t>
            </a:fld>
            <a:endParaRPr lang="en-US" dirty="0"/>
          </a:p>
        </p:txBody>
      </p:sp>
    </p:spTree>
    <p:extLst>
      <p:ext uri="{BB962C8B-B14F-4D97-AF65-F5344CB8AC3E}">
        <p14:creationId xmlns:p14="http://schemas.microsoft.com/office/powerpoint/2010/main" val="3715404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Cambria" panose="02040503050406030204" pitchFamily="18" charset="0"/>
                <a:ea typeface="Cambria" panose="02040503050406030204" pitchFamily="18" charset="0"/>
              </a:rPr>
              <a:t>If the Department determines that an institution has structured its enrollment and “specified date” for determining the R2T4 denominator for a period in this manner, we will require the denominator of all R2T4 calculations for that period to incorporate all changes to Title IV enrollment.</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56</a:t>
            </a:fld>
            <a:endParaRPr lang="en-US" dirty="0"/>
          </a:p>
        </p:txBody>
      </p:sp>
    </p:spTree>
    <p:extLst>
      <p:ext uri="{BB962C8B-B14F-4D97-AF65-F5344CB8AC3E}">
        <p14:creationId xmlns:p14="http://schemas.microsoft.com/office/powerpoint/2010/main" val="1669013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4A99A6F1-A573-48E4-8160-D7BDCCE81F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a:extLst>
              <a:ext uri="{FF2B5EF4-FFF2-40B4-BE49-F238E27FC236}">
                <a16:creationId xmlns:a16="http://schemas.microsoft.com/office/drawing/2014/main" id="{3B6E14E9-6A94-40B4-838C-B9ECE86777E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5236" name="Slide Number Placeholder 3">
            <a:extLst>
              <a:ext uri="{FF2B5EF4-FFF2-40B4-BE49-F238E27FC236}">
                <a16:creationId xmlns:a16="http://schemas.microsoft.com/office/drawing/2014/main" id="{0BEED964-5750-45DE-B47B-A06B7C05AF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7066" indent="-291179">
              <a:spcBef>
                <a:spcPct val="30000"/>
              </a:spcBef>
              <a:defRPr sz="1200">
                <a:solidFill>
                  <a:schemeClr val="tx1"/>
                </a:solidFill>
                <a:latin typeface="Calibri" panose="020F0502020204030204" pitchFamily="34" charset="0"/>
              </a:defRPr>
            </a:lvl2pPr>
            <a:lvl3pPr marL="1164717" indent="-232943">
              <a:spcBef>
                <a:spcPct val="30000"/>
              </a:spcBef>
              <a:defRPr sz="1200">
                <a:solidFill>
                  <a:schemeClr val="tx1"/>
                </a:solidFill>
                <a:latin typeface="Calibri" panose="020F0502020204030204" pitchFamily="34" charset="0"/>
              </a:defRPr>
            </a:lvl3pPr>
            <a:lvl4pPr marL="1630604" indent="-232943">
              <a:spcBef>
                <a:spcPct val="30000"/>
              </a:spcBef>
              <a:defRPr sz="1200">
                <a:solidFill>
                  <a:schemeClr val="tx1"/>
                </a:solidFill>
                <a:latin typeface="Calibri" panose="020F0502020204030204" pitchFamily="34" charset="0"/>
              </a:defRPr>
            </a:lvl4pPr>
            <a:lvl5pPr marL="2096491" indent="-232943">
              <a:spcBef>
                <a:spcPct val="30000"/>
              </a:spcBef>
              <a:defRPr sz="1200">
                <a:solidFill>
                  <a:schemeClr val="tx1"/>
                </a:solidFill>
                <a:latin typeface="Calibri" panose="020F0502020204030204" pitchFamily="34" charset="0"/>
              </a:defRPr>
            </a:lvl5pPr>
            <a:lvl6pPr marL="2562377" indent="-232943" defTabSz="465887" eaLnBrk="0" fontAlgn="base" hangingPunct="0">
              <a:spcBef>
                <a:spcPct val="30000"/>
              </a:spcBef>
              <a:spcAft>
                <a:spcPct val="0"/>
              </a:spcAft>
              <a:defRPr sz="1200">
                <a:solidFill>
                  <a:schemeClr val="tx1"/>
                </a:solidFill>
                <a:latin typeface="Calibri" panose="020F0502020204030204" pitchFamily="34" charset="0"/>
              </a:defRPr>
            </a:lvl6pPr>
            <a:lvl7pPr marL="3028264" indent="-232943" defTabSz="465887" eaLnBrk="0" fontAlgn="base" hangingPunct="0">
              <a:spcBef>
                <a:spcPct val="30000"/>
              </a:spcBef>
              <a:spcAft>
                <a:spcPct val="0"/>
              </a:spcAft>
              <a:defRPr sz="1200">
                <a:solidFill>
                  <a:schemeClr val="tx1"/>
                </a:solidFill>
                <a:latin typeface="Calibri" panose="020F0502020204030204" pitchFamily="34" charset="0"/>
              </a:defRPr>
            </a:lvl7pPr>
            <a:lvl8pPr marL="3494151" indent="-232943" defTabSz="465887" eaLnBrk="0" fontAlgn="base" hangingPunct="0">
              <a:spcBef>
                <a:spcPct val="30000"/>
              </a:spcBef>
              <a:spcAft>
                <a:spcPct val="0"/>
              </a:spcAft>
              <a:defRPr sz="1200">
                <a:solidFill>
                  <a:schemeClr val="tx1"/>
                </a:solidFill>
                <a:latin typeface="Calibri" panose="020F0502020204030204" pitchFamily="34" charset="0"/>
              </a:defRPr>
            </a:lvl8pPr>
            <a:lvl9pPr marL="3960038" indent="-232943" defTabSz="465887"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F9CC38D-A9FD-4CBD-B749-7ECADC45E953}" type="slidenum">
              <a:rPr lang="en-US" altLang="en-US"/>
              <a:pPr>
                <a:spcBef>
                  <a:spcPct val="0"/>
                </a:spcBef>
              </a:pPr>
              <a:t>3</a:t>
            </a:fld>
            <a:endParaRPr lang="en-US" altLang="en-US" dirty="0"/>
          </a:p>
        </p:txBody>
      </p:sp>
    </p:spTree>
    <p:extLst>
      <p:ext uri="{BB962C8B-B14F-4D97-AF65-F5344CB8AC3E}">
        <p14:creationId xmlns:p14="http://schemas.microsoft.com/office/powerpoint/2010/main" val="175804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42</a:t>
            </a:fld>
            <a:endParaRPr lang="en-US" dirty="0"/>
          </a:p>
        </p:txBody>
      </p:sp>
    </p:spTree>
    <p:extLst>
      <p:ext uri="{BB962C8B-B14F-4D97-AF65-F5344CB8AC3E}">
        <p14:creationId xmlns:p14="http://schemas.microsoft.com/office/powerpoint/2010/main" val="3552714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45</a:t>
            </a:fld>
            <a:endParaRPr lang="en-US" dirty="0"/>
          </a:p>
        </p:txBody>
      </p:sp>
    </p:spTree>
    <p:extLst>
      <p:ext uri="{BB962C8B-B14F-4D97-AF65-F5344CB8AC3E}">
        <p14:creationId xmlns:p14="http://schemas.microsoft.com/office/powerpoint/2010/main" val="3408963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Re-proration applicable only for cl hr programs based on how cl hrs are defined.  Clock hours are a specific unit of time and therefore, prorations within programs are expressed based on the specific clock hours a student completes.  In light of new regs that these are not withdrawals and would never due r2t4 we wanted to ensure that our clock hour programs understood the ramifications of clock hour students graduating without completing all of the hours in the published length of the program.</a:t>
            </a:r>
          </a:p>
          <a:p>
            <a:endParaRPr lang="en-US" dirty="0"/>
          </a:p>
          <a:p>
            <a:r>
              <a:rPr lang="en-US" dirty="0"/>
              <a:t>More information to be shared on this topic in the future.</a:t>
            </a:r>
          </a:p>
        </p:txBody>
      </p:sp>
      <p:sp>
        <p:nvSpPr>
          <p:cNvPr id="4" name="Slide Number Placeholder 3"/>
          <p:cNvSpPr>
            <a:spLocks noGrp="1"/>
          </p:cNvSpPr>
          <p:nvPr>
            <p:ph type="sldNum" sz="quarter" idx="5"/>
          </p:nvPr>
        </p:nvSpPr>
        <p:spPr/>
        <p:txBody>
          <a:bodyPr/>
          <a:lstStyle/>
          <a:p>
            <a:fld id="{C49312DC-84F5-408B-947F-EAE8AD61D853}" type="slidenum">
              <a:rPr lang="en-US" smtClean="0"/>
              <a:t>46</a:t>
            </a:fld>
            <a:endParaRPr lang="en-US" dirty="0"/>
          </a:p>
        </p:txBody>
      </p:sp>
    </p:spTree>
    <p:extLst>
      <p:ext uri="{BB962C8B-B14F-4D97-AF65-F5344CB8AC3E}">
        <p14:creationId xmlns:p14="http://schemas.microsoft.com/office/powerpoint/2010/main" val="1750886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49</a:t>
            </a:fld>
            <a:endParaRPr lang="en-US" dirty="0"/>
          </a:p>
        </p:txBody>
      </p:sp>
    </p:spTree>
    <p:extLst>
      <p:ext uri="{BB962C8B-B14F-4D97-AF65-F5344CB8AC3E}">
        <p14:creationId xmlns:p14="http://schemas.microsoft.com/office/powerpoint/2010/main" val="2562221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50</a:t>
            </a:fld>
            <a:endParaRPr lang="en-US" dirty="0"/>
          </a:p>
        </p:txBody>
      </p:sp>
    </p:spTree>
    <p:extLst>
      <p:ext uri="{BB962C8B-B14F-4D97-AF65-F5344CB8AC3E}">
        <p14:creationId xmlns:p14="http://schemas.microsoft.com/office/powerpoint/2010/main" val="56792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51</a:t>
            </a:fld>
            <a:endParaRPr lang="en-US" dirty="0"/>
          </a:p>
        </p:txBody>
      </p:sp>
    </p:spTree>
    <p:extLst>
      <p:ext uri="{BB962C8B-B14F-4D97-AF65-F5344CB8AC3E}">
        <p14:creationId xmlns:p14="http://schemas.microsoft.com/office/powerpoint/2010/main" val="3702539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Reminder – under last example, if student was only enrolled in mods 1 and 2 and completes those modules (regardless of grades), no r2t4 would be required because the student was only scheduled to attend days in modules 1 and 2.</a:t>
            </a:r>
          </a:p>
        </p:txBody>
      </p:sp>
      <p:sp>
        <p:nvSpPr>
          <p:cNvPr id="4" name="Slide Number Placeholder 3"/>
          <p:cNvSpPr>
            <a:spLocks noGrp="1"/>
          </p:cNvSpPr>
          <p:nvPr>
            <p:ph type="sldNum" sz="quarter" idx="5"/>
          </p:nvPr>
        </p:nvSpPr>
        <p:spPr/>
        <p:txBody>
          <a:bodyPr/>
          <a:lstStyle/>
          <a:p>
            <a:fld id="{C49312DC-84F5-408B-947F-EAE8AD61D853}" type="slidenum">
              <a:rPr lang="en-US" smtClean="0"/>
              <a:t>52</a:t>
            </a:fld>
            <a:endParaRPr lang="en-US" dirty="0"/>
          </a:p>
        </p:txBody>
      </p:sp>
    </p:spTree>
    <p:extLst>
      <p:ext uri="{BB962C8B-B14F-4D97-AF65-F5344CB8AC3E}">
        <p14:creationId xmlns:p14="http://schemas.microsoft.com/office/powerpoint/2010/main" val="34033707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emf"/><Relationship Id="rId5" Type="http://schemas.openxmlformats.org/officeDocument/2006/relationships/image" Target="../media/image5.sv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emf"/><Relationship Id="rId5" Type="http://schemas.openxmlformats.org/officeDocument/2006/relationships/image" Target="../media/image5.sv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rgbClr val="113C5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bg1">
                    <a:lumMod val="95000"/>
                  </a:schemeClr>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a:t>Click to edit Master subtitle style</a:t>
            </a:r>
            <a:endParaRPr lang="en-US" dirty="0"/>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rgbClr val="FFFFFF"/>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dirty="0"/>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bg1">
                    <a:lumMod val="95000"/>
                  </a:schemeClr>
                </a:solidFill>
                <a:latin typeface="Oswald" pitchFamily="2" charset="77"/>
                <a:cs typeface="Aria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5C1DC299-7497-5145-82BD-20C48AB07BB1}"/>
              </a:ext>
            </a:extLst>
          </p:cNvPr>
          <p:cNvSpPr/>
          <p:nvPr userDrawn="1"/>
        </p:nvSpPr>
        <p:spPr>
          <a:xfrm>
            <a:off x="300447" y="5982789"/>
            <a:ext cx="2690948" cy="666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800" dirty="0"/>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7144" r="33090" b="1"/>
          <a:stretch/>
        </p:blipFill>
        <p:spPr>
          <a:xfrm>
            <a:off x="8215700" y="5868871"/>
            <a:ext cx="3398879" cy="606117"/>
          </a:xfrm>
          <a:prstGeom prst="rect">
            <a:avLst/>
          </a:prstGeom>
        </p:spPr>
      </p:pic>
    </p:spTree>
    <p:extLst>
      <p:ext uri="{BB962C8B-B14F-4D97-AF65-F5344CB8AC3E}">
        <p14:creationId xmlns:p14="http://schemas.microsoft.com/office/powerpoint/2010/main" val="2681150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939450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lumns - Solid">
    <p:bg>
      <p:bgPr>
        <a:solidFill>
          <a:srgbClr val="113C53"/>
        </a:solidFill>
        <a:effectLst/>
      </p:bgPr>
    </p:bg>
    <p:spTree>
      <p:nvGrpSpPr>
        <p:cNvPr id="1" name=""/>
        <p:cNvGrpSpPr/>
        <p:nvPr/>
      </p:nvGrpSpPr>
      <p:grpSpPr>
        <a:xfrm>
          <a:off x="0" y="0"/>
          <a:ext cx="0" cy="0"/>
          <a:chOff x="0" y="0"/>
          <a:chExt cx="0" cy="0"/>
        </a:xfrm>
      </p:grpSpPr>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6" name="Graphic 15">
            <a:extLst>
              <a:ext uri="{FF2B5EF4-FFF2-40B4-BE49-F238E27FC236}">
                <a16:creationId xmlns:a16="http://schemas.microsoft.com/office/drawing/2014/main" id="{6D419CEC-904E-984D-9595-79C2AE48118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7" name="Text Placeholder 2">
            <a:extLst>
              <a:ext uri="{FF2B5EF4-FFF2-40B4-BE49-F238E27FC236}">
                <a16:creationId xmlns:a16="http://schemas.microsoft.com/office/drawing/2014/main" id="{D4F3BDB6-042B-184D-B01B-3A6077A2A3DB}"/>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18" name="Picture Placeholder 31">
            <a:extLst>
              <a:ext uri="{FF2B5EF4-FFF2-40B4-BE49-F238E27FC236}">
                <a16:creationId xmlns:a16="http://schemas.microsoft.com/office/drawing/2014/main" id="{41E7C9A6-EAA2-644F-97BC-C10800C456FF}"/>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19" name="Picture Placeholder 31">
            <a:extLst>
              <a:ext uri="{FF2B5EF4-FFF2-40B4-BE49-F238E27FC236}">
                <a16:creationId xmlns:a16="http://schemas.microsoft.com/office/drawing/2014/main" id="{B0FBC219-8E73-5C4D-AE82-0FEEC3E3146E}"/>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2" name="Picture Placeholder 31">
            <a:extLst>
              <a:ext uri="{FF2B5EF4-FFF2-40B4-BE49-F238E27FC236}">
                <a16:creationId xmlns:a16="http://schemas.microsoft.com/office/drawing/2014/main" id="{EA4C5FCF-1EC6-F34F-B34A-D1F9FB536325}"/>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3" name="Text Placeholder 2">
            <a:extLst>
              <a:ext uri="{FF2B5EF4-FFF2-40B4-BE49-F238E27FC236}">
                <a16:creationId xmlns:a16="http://schemas.microsoft.com/office/drawing/2014/main" id="{A44502F9-7BFA-2D45-AE8E-960BD5E47821}"/>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4" name="Text Placeholder 2">
            <a:extLst>
              <a:ext uri="{FF2B5EF4-FFF2-40B4-BE49-F238E27FC236}">
                <a16:creationId xmlns:a16="http://schemas.microsoft.com/office/drawing/2014/main" id="{994479E2-76D8-2C4C-9F8C-DABC03449311}"/>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5" name="Text Placeholder 2">
            <a:extLst>
              <a:ext uri="{FF2B5EF4-FFF2-40B4-BE49-F238E27FC236}">
                <a16:creationId xmlns:a16="http://schemas.microsoft.com/office/drawing/2014/main" id="{DC0E37B4-267F-1A46-9042-4D3A3DB50761}"/>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6" name="Text Placeholder 2">
            <a:extLst>
              <a:ext uri="{FF2B5EF4-FFF2-40B4-BE49-F238E27FC236}">
                <a16:creationId xmlns:a16="http://schemas.microsoft.com/office/drawing/2014/main" id="{6A2AC13F-B9D0-9249-BEE5-B8A8F049A252}"/>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8DB1C236-C813-D24D-89A9-4092DE846A47}"/>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Slide Number Placeholder 2">
            <a:extLst>
              <a:ext uri="{FF2B5EF4-FFF2-40B4-BE49-F238E27FC236}">
                <a16:creationId xmlns:a16="http://schemas.microsoft.com/office/drawing/2014/main" id="{31BC16CB-BC2F-6140-A4B4-F6ECE176262D}"/>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9111690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dirty="0"/>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9" name="Graphic 18">
            <a:extLst>
              <a:ext uri="{FF2B5EF4-FFF2-40B4-BE49-F238E27FC236}">
                <a16:creationId xmlns:a16="http://schemas.microsoft.com/office/drawing/2014/main" id="{CCFA2AD5-B6B3-7849-8A53-1871287B10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1528804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lumns with Subtitle - Solid">
    <p:bg>
      <p:bgPr>
        <a:solidFill>
          <a:srgbClr val="113C53"/>
        </a:solidFill>
        <a:effectLst/>
      </p:bgPr>
    </p:bg>
    <p:spTree>
      <p:nvGrpSpPr>
        <p:cNvPr id="1" name=""/>
        <p:cNvGrpSpPr/>
        <p:nvPr/>
      </p:nvGrpSpPr>
      <p:grpSpPr>
        <a:xfrm>
          <a:off x="0" y="0"/>
          <a:ext cx="0" cy="0"/>
          <a:chOff x="0" y="0"/>
          <a:chExt cx="0" cy="0"/>
        </a:xfrm>
      </p:grpSpPr>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dirty="0"/>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69" y="349504"/>
            <a:ext cx="10366861"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bg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pic>
        <p:nvPicPr>
          <p:cNvPr id="21" name="Graphic 20">
            <a:extLst>
              <a:ext uri="{FF2B5EF4-FFF2-40B4-BE49-F238E27FC236}">
                <a16:creationId xmlns:a16="http://schemas.microsoft.com/office/drawing/2014/main" id="{DE21E8D5-80CA-9947-8BA7-B836C95DD91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22" name="Text Placeholder 2">
            <a:extLst>
              <a:ext uri="{FF2B5EF4-FFF2-40B4-BE49-F238E27FC236}">
                <a16:creationId xmlns:a16="http://schemas.microsoft.com/office/drawing/2014/main" id="{561CC6EE-6C25-B940-A317-AAA933C0C6A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Text Placeholder 2">
            <a:extLst>
              <a:ext uri="{FF2B5EF4-FFF2-40B4-BE49-F238E27FC236}">
                <a16:creationId xmlns:a16="http://schemas.microsoft.com/office/drawing/2014/main" id="{47C3A327-AA82-0647-9638-68B37864678B}"/>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3" name="Text Placeholder 2">
            <a:extLst>
              <a:ext uri="{FF2B5EF4-FFF2-40B4-BE49-F238E27FC236}">
                <a16:creationId xmlns:a16="http://schemas.microsoft.com/office/drawing/2014/main" id="{088C50DF-213B-9543-A8FD-AE86C811EEBB}"/>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C2674F01-0026-AA49-86ED-73273366E37B}"/>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8" name="Text Placeholder 2">
            <a:extLst>
              <a:ext uri="{FF2B5EF4-FFF2-40B4-BE49-F238E27FC236}">
                <a16:creationId xmlns:a16="http://schemas.microsoft.com/office/drawing/2014/main" id="{FC4893B3-8D3E-8644-AE0F-C0BCA8CE6E20}"/>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9" name="Text Placeholder 2">
            <a:extLst>
              <a:ext uri="{FF2B5EF4-FFF2-40B4-BE49-F238E27FC236}">
                <a16:creationId xmlns:a16="http://schemas.microsoft.com/office/drawing/2014/main" id="{A3826E4A-8085-7E42-8CD1-66FAE6A8A205}"/>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6" name="Slide Number Placeholder 2">
            <a:extLst>
              <a:ext uri="{FF2B5EF4-FFF2-40B4-BE49-F238E27FC236}">
                <a16:creationId xmlns:a16="http://schemas.microsoft.com/office/drawing/2014/main" id="{A7E68BA8-9486-3A45-911E-59340889CA7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230285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dirty="0"/>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dirty="0"/>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pic>
        <p:nvPicPr>
          <p:cNvPr id="15" name="Graphic 14">
            <a:extLst>
              <a:ext uri="{FF2B5EF4-FFF2-40B4-BE49-F238E27FC236}">
                <a16:creationId xmlns:a16="http://schemas.microsoft.com/office/drawing/2014/main" id="{90E157DF-5512-5F44-8803-64EA107D45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0173512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6" name="Picture Placeholder 31">
            <a:extLst>
              <a:ext uri="{FF2B5EF4-FFF2-40B4-BE49-F238E27FC236}">
                <a16:creationId xmlns:a16="http://schemas.microsoft.com/office/drawing/2014/main" id="{4D1459FC-7A2D-D446-B68B-518894B598FC}"/>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7" name="Picture Placeholder 31">
            <a:extLst>
              <a:ext uri="{FF2B5EF4-FFF2-40B4-BE49-F238E27FC236}">
                <a16:creationId xmlns:a16="http://schemas.microsoft.com/office/drawing/2014/main" id="{BC5B1BDF-387B-5246-8E69-336380B67456}"/>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8" name="Picture Placeholder 31">
            <a:extLst>
              <a:ext uri="{FF2B5EF4-FFF2-40B4-BE49-F238E27FC236}">
                <a16:creationId xmlns:a16="http://schemas.microsoft.com/office/drawing/2014/main" id="{000391C9-8FED-9249-9C8A-C897138FF87C}"/>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9" name="Picture Placeholder 31">
            <a:extLst>
              <a:ext uri="{FF2B5EF4-FFF2-40B4-BE49-F238E27FC236}">
                <a16:creationId xmlns:a16="http://schemas.microsoft.com/office/drawing/2014/main" id="{749B391D-45B1-5F43-B13D-239CB9053EC9}"/>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dirty="0"/>
              <a:t>icon</a:t>
            </a:r>
          </a:p>
        </p:txBody>
      </p:sp>
      <p:pic>
        <p:nvPicPr>
          <p:cNvPr id="23" name="Graphic 22">
            <a:extLst>
              <a:ext uri="{FF2B5EF4-FFF2-40B4-BE49-F238E27FC236}">
                <a16:creationId xmlns:a16="http://schemas.microsoft.com/office/drawing/2014/main" id="{3F6615B8-4182-3346-8F85-9239984EC9D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0" name="Text Placeholder 2">
            <a:extLst>
              <a:ext uri="{FF2B5EF4-FFF2-40B4-BE49-F238E27FC236}">
                <a16:creationId xmlns:a16="http://schemas.microsoft.com/office/drawing/2014/main" id="{316D3445-2E7A-5F4D-B9A0-E3BEBFF95CA0}"/>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1" name="Text Placeholder 2">
            <a:extLst>
              <a:ext uri="{FF2B5EF4-FFF2-40B4-BE49-F238E27FC236}">
                <a16:creationId xmlns:a16="http://schemas.microsoft.com/office/drawing/2014/main" id="{6EAEE96C-945F-5B44-A64C-E22806948B53}"/>
              </a:ext>
            </a:extLst>
          </p:cNvPr>
          <p:cNvSpPr>
            <a:spLocks noGrp="1"/>
          </p:cNvSpPr>
          <p:nvPr>
            <p:ph type="body" sz="quarter" idx="32"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2" name="Text Placeholder 2">
            <a:extLst>
              <a:ext uri="{FF2B5EF4-FFF2-40B4-BE49-F238E27FC236}">
                <a16:creationId xmlns:a16="http://schemas.microsoft.com/office/drawing/2014/main" id="{2BF4CD29-3295-8545-A49F-FACDA562A4A3}"/>
              </a:ext>
            </a:extLst>
          </p:cNvPr>
          <p:cNvSpPr>
            <a:spLocks noGrp="1"/>
          </p:cNvSpPr>
          <p:nvPr>
            <p:ph type="body" sz="quarter" idx="33" hasCustomPrompt="1"/>
          </p:nvPr>
        </p:nvSpPr>
        <p:spPr>
          <a:xfrm>
            <a:off x="3728755"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3" name="Text Placeholder 2">
            <a:extLst>
              <a:ext uri="{FF2B5EF4-FFF2-40B4-BE49-F238E27FC236}">
                <a16:creationId xmlns:a16="http://schemas.microsoft.com/office/drawing/2014/main" id="{F9230096-0FE6-3049-B437-FAEC61777A51}"/>
              </a:ext>
            </a:extLst>
          </p:cNvPr>
          <p:cNvSpPr>
            <a:spLocks noGrp="1"/>
          </p:cNvSpPr>
          <p:nvPr>
            <p:ph type="body" sz="quarter" idx="34"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4" name="Text Placeholder 2">
            <a:extLst>
              <a:ext uri="{FF2B5EF4-FFF2-40B4-BE49-F238E27FC236}">
                <a16:creationId xmlns:a16="http://schemas.microsoft.com/office/drawing/2014/main" id="{3C6E7E8D-59F6-F143-8861-C811D5880B5A}"/>
              </a:ext>
            </a:extLst>
          </p:cNvPr>
          <p:cNvSpPr>
            <a:spLocks noGrp="1"/>
          </p:cNvSpPr>
          <p:nvPr>
            <p:ph type="body" sz="quarter" idx="35" hasCustomPrompt="1"/>
          </p:nvPr>
        </p:nvSpPr>
        <p:spPr>
          <a:xfrm>
            <a:off x="6543196"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5" name="Text Placeholder 2">
            <a:extLst>
              <a:ext uri="{FF2B5EF4-FFF2-40B4-BE49-F238E27FC236}">
                <a16:creationId xmlns:a16="http://schemas.microsoft.com/office/drawing/2014/main" id="{CF0A9C4F-AAF2-8A4F-9B1D-5C66134CC363}"/>
              </a:ext>
            </a:extLst>
          </p:cNvPr>
          <p:cNvSpPr>
            <a:spLocks noGrp="1"/>
          </p:cNvSpPr>
          <p:nvPr>
            <p:ph type="body" sz="quarter" idx="36"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6" name="Text Placeholder 2">
            <a:extLst>
              <a:ext uri="{FF2B5EF4-FFF2-40B4-BE49-F238E27FC236}">
                <a16:creationId xmlns:a16="http://schemas.microsoft.com/office/drawing/2014/main" id="{D27D2985-B3CE-E942-A848-85819BBA2E42}"/>
              </a:ext>
            </a:extLst>
          </p:cNvPr>
          <p:cNvSpPr>
            <a:spLocks noGrp="1"/>
          </p:cNvSpPr>
          <p:nvPr>
            <p:ph type="body" sz="quarter" idx="37" hasCustomPrompt="1"/>
          </p:nvPr>
        </p:nvSpPr>
        <p:spPr>
          <a:xfrm>
            <a:off x="9357637"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7" name="Text Placeholder 2">
            <a:extLst>
              <a:ext uri="{FF2B5EF4-FFF2-40B4-BE49-F238E27FC236}">
                <a16:creationId xmlns:a16="http://schemas.microsoft.com/office/drawing/2014/main" id="{BE5BA6E9-7B2A-E941-A938-E52F3E388239}"/>
              </a:ext>
            </a:extLst>
          </p:cNvPr>
          <p:cNvSpPr>
            <a:spLocks noGrp="1"/>
          </p:cNvSpPr>
          <p:nvPr>
            <p:ph type="body" sz="quarter" idx="38"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3527464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3" name="Picture Placeholder 31">
            <a:extLst>
              <a:ext uri="{FF2B5EF4-FFF2-40B4-BE49-F238E27FC236}">
                <a16:creationId xmlns:a16="http://schemas.microsoft.com/office/drawing/2014/main" id="{608486F2-265D-3B42-93AB-5DD0CFADBD92}"/>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4" name="Picture Placeholder 31">
            <a:extLst>
              <a:ext uri="{FF2B5EF4-FFF2-40B4-BE49-F238E27FC236}">
                <a16:creationId xmlns:a16="http://schemas.microsoft.com/office/drawing/2014/main" id="{6D3C39CC-42EB-6141-B066-5E83D3C6A1BD}"/>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0EBE093C-0AD5-4E4E-BA32-07E8961920D3}"/>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EE9D677-E53D-7E43-B938-BE5D9EF21D32}"/>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dirty="0"/>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endParaRPr lang="en-US" dirty="0"/>
          </a:p>
        </p:txBody>
      </p:sp>
      <p:pic>
        <p:nvPicPr>
          <p:cNvPr id="17" name="Graphic 16">
            <a:extLst>
              <a:ext uri="{FF2B5EF4-FFF2-40B4-BE49-F238E27FC236}">
                <a16:creationId xmlns:a16="http://schemas.microsoft.com/office/drawing/2014/main" id="{C40E4A0E-3DFA-4F45-B0FA-D0B02E75056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8" name="Text Placeholder 2">
            <a:extLst>
              <a:ext uri="{FF2B5EF4-FFF2-40B4-BE49-F238E27FC236}">
                <a16:creationId xmlns:a16="http://schemas.microsoft.com/office/drawing/2014/main" id="{773A0FFB-6873-0843-9577-785CB055E84F}"/>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19" name="Text Placeholder 2">
            <a:extLst>
              <a:ext uri="{FF2B5EF4-FFF2-40B4-BE49-F238E27FC236}">
                <a16:creationId xmlns:a16="http://schemas.microsoft.com/office/drawing/2014/main" id="{F995C754-ACCD-9B45-9220-60FF3EEADA68}"/>
              </a:ext>
            </a:extLst>
          </p:cNvPr>
          <p:cNvSpPr>
            <a:spLocks noGrp="1"/>
          </p:cNvSpPr>
          <p:nvPr>
            <p:ph type="body" sz="quarter" idx="33"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0" name="Text Placeholder 2">
            <a:extLst>
              <a:ext uri="{FF2B5EF4-FFF2-40B4-BE49-F238E27FC236}">
                <a16:creationId xmlns:a16="http://schemas.microsoft.com/office/drawing/2014/main" id="{00556682-1081-4141-BC19-12FF1F241C7E}"/>
              </a:ext>
            </a:extLst>
          </p:cNvPr>
          <p:cNvSpPr>
            <a:spLocks noGrp="1"/>
          </p:cNvSpPr>
          <p:nvPr>
            <p:ph type="body" sz="quarter" idx="34" hasCustomPrompt="1"/>
          </p:nvPr>
        </p:nvSpPr>
        <p:spPr>
          <a:xfrm>
            <a:off x="3728755"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1" name="Text Placeholder 2">
            <a:extLst>
              <a:ext uri="{FF2B5EF4-FFF2-40B4-BE49-F238E27FC236}">
                <a16:creationId xmlns:a16="http://schemas.microsoft.com/office/drawing/2014/main" id="{7F6B70E0-7662-8C44-AB18-32DBD53DC545}"/>
              </a:ext>
            </a:extLst>
          </p:cNvPr>
          <p:cNvSpPr>
            <a:spLocks noGrp="1"/>
          </p:cNvSpPr>
          <p:nvPr>
            <p:ph type="body" sz="quarter" idx="35"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2" name="Text Placeholder 2">
            <a:extLst>
              <a:ext uri="{FF2B5EF4-FFF2-40B4-BE49-F238E27FC236}">
                <a16:creationId xmlns:a16="http://schemas.microsoft.com/office/drawing/2014/main" id="{A7523E12-AA2D-F542-A497-542FE67915B4}"/>
              </a:ext>
            </a:extLst>
          </p:cNvPr>
          <p:cNvSpPr>
            <a:spLocks noGrp="1"/>
          </p:cNvSpPr>
          <p:nvPr>
            <p:ph type="body" sz="quarter" idx="36" hasCustomPrompt="1"/>
          </p:nvPr>
        </p:nvSpPr>
        <p:spPr>
          <a:xfrm>
            <a:off x="6543196"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Text Placeholder 2">
            <a:extLst>
              <a:ext uri="{FF2B5EF4-FFF2-40B4-BE49-F238E27FC236}">
                <a16:creationId xmlns:a16="http://schemas.microsoft.com/office/drawing/2014/main" id="{D6A0CB81-DB7E-1544-AB78-BB245F0EF981}"/>
              </a:ext>
            </a:extLst>
          </p:cNvPr>
          <p:cNvSpPr>
            <a:spLocks noGrp="1"/>
          </p:cNvSpPr>
          <p:nvPr>
            <p:ph type="body" sz="quarter" idx="37"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6" name="Text Placeholder 2">
            <a:extLst>
              <a:ext uri="{FF2B5EF4-FFF2-40B4-BE49-F238E27FC236}">
                <a16:creationId xmlns:a16="http://schemas.microsoft.com/office/drawing/2014/main" id="{E4CB4C83-4FA7-3240-80D1-3F8A4B4A1A5B}"/>
              </a:ext>
            </a:extLst>
          </p:cNvPr>
          <p:cNvSpPr>
            <a:spLocks noGrp="1"/>
          </p:cNvSpPr>
          <p:nvPr>
            <p:ph type="body" sz="quarter" idx="38" hasCustomPrompt="1"/>
          </p:nvPr>
        </p:nvSpPr>
        <p:spPr>
          <a:xfrm>
            <a:off x="9357637"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Text Placeholder 2">
            <a:extLst>
              <a:ext uri="{FF2B5EF4-FFF2-40B4-BE49-F238E27FC236}">
                <a16:creationId xmlns:a16="http://schemas.microsoft.com/office/drawing/2014/main" id="{9CFA8544-0935-4E45-A188-781FA8ED7B49}"/>
              </a:ext>
            </a:extLst>
          </p:cNvPr>
          <p:cNvSpPr>
            <a:spLocks noGrp="1"/>
          </p:cNvSpPr>
          <p:nvPr>
            <p:ph type="body" sz="quarter" idx="39"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4223110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9049693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75000"/>
            </a:schemeClr>
          </a:solidFill>
        </p:spPr>
        <p:txBody>
          <a:bodyPr anchor="t"/>
          <a:lstStyle>
            <a:lvl1pPr marL="0" indent="0" algn="l">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dirty="0"/>
              <a:t>title</a:t>
            </a:r>
          </a:p>
        </p:txBody>
      </p:sp>
      <p:pic>
        <p:nvPicPr>
          <p:cNvPr id="11" name="Graphic 10">
            <a:extLst>
              <a:ext uri="{FF2B5EF4-FFF2-40B4-BE49-F238E27FC236}">
                <a16:creationId xmlns:a16="http://schemas.microsoft.com/office/drawing/2014/main" id="{1D6A5F09-9BAA-1748-B50D-4FF3355FB2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a:p>
            <a:pPr lvl="0"/>
            <a:endParaRPr lang="en-US" dirty="0"/>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2845655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3098349"/>
            <a:ext cx="2742931" cy="2427287"/>
          </a:xfrm>
        </p:spPr>
        <p:txBody>
          <a:bodyPr lIns="0">
            <a:normAutofit/>
          </a:bodyPr>
          <a:lstStyle>
            <a:lvl1pPr marL="0" marR="0" indent="0" algn="l" defTabSz="914196" rtl="0" eaLnBrk="1" fontAlgn="auto" latinLnBrk="0" hangingPunct="1">
              <a:lnSpc>
                <a:spcPct val="110000"/>
              </a:lnSpc>
              <a:spcBef>
                <a:spcPts val="1000"/>
              </a:spcBef>
              <a:spcAft>
                <a:spcPts val="0"/>
              </a:spcAft>
              <a:buClrTx/>
              <a:buSzTx/>
              <a:buFontTx/>
              <a:buNone/>
              <a:tabLst/>
              <a:defRPr sz="1400" b="0" i="0"/>
            </a:lvl1pPr>
            <a:lvl2pPr marL="457099" indent="0">
              <a:buFontTx/>
              <a:buNone/>
              <a:defRPr sz="1401" b="0" i="0"/>
            </a:lvl2pPr>
            <a:lvl3pPr marL="914196" indent="0">
              <a:buFontTx/>
              <a:buNone/>
              <a:defRPr sz="1401" b="0" i="0"/>
            </a:lvl3pPr>
            <a:lvl4pPr>
              <a:defRPr sz="1601"/>
            </a:lvl4pPr>
            <a:lvl5pPr>
              <a:defRPr sz="1601"/>
            </a:lvl5pPr>
          </a:lstStyle>
          <a:p>
            <a:pPr lvl="0"/>
            <a:r>
              <a:rPr lang="en-US" dirty="0"/>
              <a:t>Minimum font size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a:p>
            <a:pPr marL="0" marR="0" lvl="0" indent="0" algn="l" defTabSz="914196" rtl="0" eaLnBrk="1" fontAlgn="auto" latinLnBrk="0" hangingPunct="1">
              <a:lnSpc>
                <a:spcPct val="90000"/>
              </a:lnSpc>
              <a:spcBef>
                <a:spcPts val="1000"/>
              </a:spcBef>
              <a:spcAft>
                <a:spcPts val="0"/>
              </a:spcAft>
              <a:buClrTx/>
              <a:buSzTx/>
              <a:buFontTx/>
              <a:buNone/>
              <a:tabLst/>
              <a:defRPr/>
            </a:pPr>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8" name="Text Placeholder 2">
            <a:extLst>
              <a:ext uri="{FF2B5EF4-FFF2-40B4-BE49-F238E27FC236}">
                <a16:creationId xmlns:a16="http://schemas.microsoft.com/office/drawing/2014/main" id="{6F8C08B0-6A9D-4A46-B14A-DF024A7B7DE7}"/>
              </a:ext>
            </a:extLst>
          </p:cNvPr>
          <p:cNvSpPr>
            <a:spLocks noGrp="1"/>
          </p:cNvSpPr>
          <p:nvPr>
            <p:ph type="body" sz="quarter" idx="19" hasCustomPrompt="1"/>
          </p:nvPr>
        </p:nvSpPr>
        <p:spPr>
          <a:xfrm>
            <a:off x="915051" y="2206507"/>
            <a:ext cx="2742932" cy="658370"/>
          </a:xfrm>
        </p:spPr>
        <p:txBody>
          <a:bodyPr vert="horz" lIns="0" tIns="0" rIns="0" bIns="0" rtlCol="0" anchor="b">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a:t>
            </a:r>
          </a:p>
          <a:p>
            <a:pPr lvl="0">
              <a:lnSpc>
                <a:spcPct val="80000"/>
              </a:lnSpc>
              <a:spcBef>
                <a:spcPts val="0"/>
              </a:spcBef>
            </a:pPr>
            <a:r>
              <a:rPr lang="en-US" dirty="0"/>
              <a:t>For Graph Description</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endParaRPr lang="en-US" dirty="0"/>
          </a:p>
        </p:txBody>
      </p:sp>
      <p:pic>
        <p:nvPicPr>
          <p:cNvPr id="9" name="Graphic 8">
            <a:extLst>
              <a:ext uri="{FF2B5EF4-FFF2-40B4-BE49-F238E27FC236}">
                <a16:creationId xmlns:a16="http://schemas.microsoft.com/office/drawing/2014/main" id="{536A697A-BE11-5E4B-8C4E-4AE342B919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3675025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dirty="0"/>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6" name="Graphic 5">
            <a:extLst>
              <a:ext uri="{FF2B5EF4-FFF2-40B4-BE49-F238E27FC236}">
                <a16:creationId xmlns:a16="http://schemas.microsoft.com/office/drawing/2014/main" id="{8FBFD588-EF7E-FE4F-9A0F-B0593CFFF1C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620862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tistic and Photo_Dark">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2A85D7E9-D0A0-0A48-99F2-7B1C96ADBF21}"/>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2" name="Rectangle 1">
            <a:extLst>
              <a:ext uri="{FF2B5EF4-FFF2-40B4-BE49-F238E27FC236}">
                <a16:creationId xmlns:a16="http://schemas.microsoft.com/office/drawing/2014/main" id="{A664C960-FA1B-D841-83EE-33E7F21A1113}"/>
              </a:ext>
            </a:extLst>
          </p:cNvPr>
          <p:cNvSpPr/>
          <p:nvPr userDrawn="1"/>
        </p:nvSpPr>
        <p:spPr>
          <a:xfrm>
            <a:off x="0" y="0"/>
            <a:ext cx="6099048"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45%</a:t>
            </a:r>
          </a:p>
        </p:txBody>
      </p:sp>
      <p:sp>
        <p:nvSpPr>
          <p:cNvPr id="16" name="Slide Number Placeholder 2">
            <a:extLst>
              <a:ext uri="{FF2B5EF4-FFF2-40B4-BE49-F238E27FC236}">
                <a16:creationId xmlns:a16="http://schemas.microsoft.com/office/drawing/2014/main" id="{A1741DAF-0538-5C40-9F25-82BFABAA9D65}"/>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2881719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528169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plit Statistic_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64C960-FA1B-D841-83EE-33E7F21A1113}"/>
              </a:ext>
            </a:extLst>
          </p:cNvPr>
          <p:cNvSpPr/>
          <p:nvPr userDrawn="1"/>
        </p:nvSpPr>
        <p:spPr>
          <a:xfrm>
            <a:off x="0" y="0"/>
            <a:ext cx="12192000"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12%</a:t>
            </a:r>
          </a:p>
        </p:txBody>
      </p:sp>
      <p:sp>
        <p:nvSpPr>
          <p:cNvPr id="25" name="Slide Number Placeholder 2">
            <a:extLst>
              <a:ext uri="{FF2B5EF4-FFF2-40B4-BE49-F238E27FC236}">
                <a16:creationId xmlns:a16="http://schemas.microsoft.com/office/drawing/2014/main" id="{68B8EC41-ACF3-9E4D-834D-2A6F568A2487}"/>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
        <p:nvSpPr>
          <p:cNvPr id="14" name="Text Placeholder 2">
            <a:extLst>
              <a:ext uri="{FF2B5EF4-FFF2-40B4-BE49-F238E27FC236}">
                <a16:creationId xmlns:a16="http://schemas.microsoft.com/office/drawing/2014/main" id="{54A81B86-9E21-D546-A8D6-CA1F86D13EF9}"/>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6" name="Text Placeholder 2">
            <a:extLst>
              <a:ext uri="{FF2B5EF4-FFF2-40B4-BE49-F238E27FC236}">
                <a16:creationId xmlns:a16="http://schemas.microsoft.com/office/drawing/2014/main" id="{E020B4D2-6BAF-2D44-8219-8E2780FCE26D}"/>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Tree>
    <p:extLst>
      <p:ext uri="{BB962C8B-B14F-4D97-AF65-F5344CB8AC3E}">
        <p14:creationId xmlns:p14="http://schemas.microsoft.com/office/powerpoint/2010/main" val="21110487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pic>
        <p:nvPicPr>
          <p:cNvPr id="16" name="Graphic 15">
            <a:extLst>
              <a:ext uri="{FF2B5EF4-FFF2-40B4-BE49-F238E27FC236}">
                <a16:creationId xmlns:a16="http://schemas.microsoft.com/office/drawing/2014/main" id="{784A2142-1E05-E949-B142-084635DE6DA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2304171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Tree>
    <p:extLst>
      <p:ext uri="{BB962C8B-B14F-4D97-AF65-F5344CB8AC3E}">
        <p14:creationId xmlns:p14="http://schemas.microsoft.com/office/powerpoint/2010/main" val="12140366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75000"/>
            </a:schemeClr>
          </a:solidFill>
        </p:spPr>
        <p:txBody>
          <a:bodyPr anchor="t"/>
          <a:lstStyle>
            <a:lvl1pPr marL="0" indent="0" algn="ctr">
              <a:buNone/>
              <a:defRPr sz="18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Tree>
    <p:extLst>
      <p:ext uri="{BB962C8B-B14F-4D97-AF65-F5344CB8AC3E}">
        <p14:creationId xmlns:p14="http://schemas.microsoft.com/office/powerpoint/2010/main" val="7014667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Tree>
    <p:extLst>
      <p:ext uri="{BB962C8B-B14F-4D97-AF65-F5344CB8AC3E}">
        <p14:creationId xmlns:p14="http://schemas.microsoft.com/office/powerpoint/2010/main" val="517537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45" y="258793"/>
            <a:ext cx="1561196" cy="216854"/>
          </a:xfrm>
          <a:prstGeom prst="rect">
            <a:avLst/>
          </a:prstGeom>
        </p:spPr>
      </p:pic>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6473918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Tree>
    <p:extLst>
      <p:ext uri="{BB962C8B-B14F-4D97-AF65-F5344CB8AC3E}">
        <p14:creationId xmlns:p14="http://schemas.microsoft.com/office/powerpoint/2010/main" val="15743068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1"/>
            <a:ext cx="4620126" cy="848242"/>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726903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 Divider with Subtitle - Gradient">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bg2"/>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bg2"/>
                </a:solidFill>
                <a:latin typeface="Cambria" panose="02040503050406030204" pitchFamily="18" charset="0"/>
              </a:defRPr>
            </a:lvl1pPr>
          </a:lstStyle>
          <a:p>
            <a:pPr lvl="0"/>
            <a:r>
              <a:rPr lang="en-US" dirty="0"/>
              <a:t>Subtitle if needed Cambria 18pt font lorem ipsum</a:t>
            </a:r>
          </a:p>
        </p:txBody>
      </p:sp>
      <p:sp>
        <p:nvSpPr>
          <p:cNvPr id="14" name="Slide Number Placeholder 5">
            <a:extLst>
              <a:ext uri="{FF2B5EF4-FFF2-40B4-BE49-F238E27FC236}">
                <a16:creationId xmlns:a16="http://schemas.microsoft.com/office/drawing/2014/main" id="{5EEBD4C3-9687-3148-9835-CB92EF3855B4}"/>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bg1"/>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pic>
        <p:nvPicPr>
          <p:cNvPr id="10" name="Graphic 9">
            <a:extLst>
              <a:ext uri="{FF2B5EF4-FFF2-40B4-BE49-F238E27FC236}">
                <a16:creationId xmlns:a16="http://schemas.microsoft.com/office/drawing/2014/main" id="{C82FC6A4-10B3-BC41-B154-89E35DD254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4219468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10D5C4-E678-CF44-ADB8-F2AC9EADD8BF}"/>
              </a:ext>
              <a:ext uri="{C183D7F6-B498-43B3-948B-1728B52AA6E4}">
                <adec:decorative xmlns:adec="http://schemas.microsoft.com/office/drawing/2017/decorative" val="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r="-1" b="15625"/>
          <a:stretch/>
        </p:blipFill>
        <p:spPr>
          <a:xfrm>
            <a:off x="0" y="0"/>
            <a:ext cx="12192000" cy="6858000"/>
          </a:xfrm>
          <a:prstGeom prst="rect">
            <a:avLst/>
          </a:prstGeom>
        </p:spPr>
      </p:pic>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dirty="0"/>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dirty="0"/>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act Info 1">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2652481" y="2738783"/>
            <a:ext cx="1630761" cy="161240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4825534" y="2391120"/>
            <a:ext cx="4878034"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3068795" y="3033593"/>
            <a:ext cx="800100" cy="91440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4825534" y="3792797"/>
            <a:ext cx="4878034"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dirty="0"/>
              <a:t>Phone: 703-888-8888</a:t>
            </a:r>
          </a:p>
          <a:p>
            <a:pPr lvl="0"/>
            <a:r>
              <a:rPr lang="en-US" dirty="0"/>
              <a:t>E-mail: </a:t>
            </a:r>
            <a:r>
              <a:rPr lang="en-US" dirty="0" err="1"/>
              <a:t>name@accenture.com</a:t>
            </a:r>
            <a:endParaRPr lang="en-US" dirty="0"/>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4825534" y="3251516"/>
            <a:ext cx="4878034" cy="394981"/>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dirty="0"/>
              <a:t>Insert Name</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087556"/>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4944704"/>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26" name="Slide Number Placeholder 2">
            <a:extLst>
              <a:ext uri="{FF2B5EF4-FFF2-40B4-BE49-F238E27FC236}">
                <a16:creationId xmlns:a16="http://schemas.microsoft.com/office/drawing/2014/main" id="{F856A29B-4189-CE46-91C3-538C787CF21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9621011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act Info 2">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5583435" y="1040529"/>
            <a:ext cx="1005118" cy="99380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2370061" y="2812213"/>
            <a:ext cx="7674892" cy="860371"/>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5849429" y="1220059"/>
            <a:ext cx="493141" cy="56359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2370061" y="4225945"/>
            <a:ext cx="7688338"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dirty="0"/>
              <a:t>Phone: 703-888-8888</a:t>
            </a:r>
          </a:p>
          <a:p>
            <a:pPr lvl="0"/>
            <a:r>
              <a:rPr lang="en-US" dirty="0"/>
              <a:t>E-mail: </a:t>
            </a:r>
            <a:r>
              <a:rPr lang="en-US" dirty="0" err="1"/>
              <a:t>name@accenture.com</a:t>
            </a:r>
            <a:endParaRPr lang="en-US" dirty="0"/>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2370060" y="3696872"/>
            <a:ext cx="7688339" cy="529215"/>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dirty="0"/>
              <a:t>Insert Name(S)</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520690"/>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5377838"/>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16" name="Slide Number Placeholder 2">
            <a:extLst>
              <a:ext uri="{FF2B5EF4-FFF2-40B4-BE49-F238E27FC236}">
                <a16:creationId xmlns:a16="http://schemas.microsoft.com/office/drawing/2014/main" id="{03C3B9B8-ECBC-4942-8106-2D8B652A3A6C}"/>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0778507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_Dar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bg1"/>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bg1"/>
                </a:solidFill>
                <a:latin typeface="Oswald" pitchFamily="2" charset="77"/>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smtClean="0">
                <a:solidFill>
                  <a:schemeClr val="accent2"/>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spTree>
    <p:extLst>
      <p:ext uri="{BB962C8B-B14F-4D97-AF65-F5344CB8AC3E}">
        <p14:creationId xmlns:p14="http://schemas.microsoft.com/office/powerpoint/2010/main" val="2444261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accent2"/>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tx1"/>
                </a:solidFill>
                <a:latin typeface="Oswald" pitchFamily="2" charset="77"/>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a:solidFill>
                  <a:schemeClr val="accent1"/>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pic>
        <p:nvPicPr>
          <p:cNvPr id="9" name="Graphic 8">
            <a:extLst>
              <a:ext uri="{FF2B5EF4-FFF2-40B4-BE49-F238E27FC236}">
                <a16:creationId xmlns:a16="http://schemas.microsoft.com/office/drawing/2014/main" id="{3EF31C55-D879-8447-9A96-BCBCA7DB04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45" y="258793"/>
            <a:ext cx="1561196" cy="216854"/>
          </a:xfrm>
          <a:prstGeom prst="rect">
            <a:avLst/>
          </a:prstGeom>
        </p:spPr>
      </p:pic>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8442835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pic>
        <p:nvPicPr>
          <p:cNvPr id="5" name="Graphic 4">
            <a:extLst>
              <a:ext uri="{FF2B5EF4-FFF2-40B4-BE49-F238E27FC236}">
                <a16:creationId xmlns:a16="http://schemas.microsoft.com/office/drawing/2014/main" id="{F0A96353-80DA-5948-A2B3-A115D18E7F6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7746565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dirty="0"/>
          </a:p>
        </p:txBody>
      </p:sp>
      <p:pic>
        <p:nvPicPr>
          <p:cNvPr id="3" name="Graphic 2">
            <a:extLst>
              <a:ext uri="{FF2B5EF4-FFF2-40B4-BE49-F238E27FC236}">
                <a16:creationId xmlns:a16="http://schemas.microsoft.com/office/drawing/2014/main" id="{FC31F1AF-84DC-1A40-942A-08752612E4F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20668071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pic>
        <p:nvPicPr>
          <p:cNvPr id="6" name="Picture 5">
            <a:extLst>
              <a:ext uri="{FF2B5EF4-FFF2-40B4-BE49-F238E27FC236}">
                <a16:creationId xmlns:a16="http://schemas.microsoft.com/office/drawing/2014/main" id="{7686EF34-FE1C-BD41-B131-F774425A9B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2877"/>
            <a:ext cx="718508" cy="641525"/>
          </a:xfrm>
          <a:prstGeom prst="rect">
            <a:avLst/>
          </a:prstGeom>
        </p:spPr>
      </p:pic>
      <p:pic>
        <p:nvPicPr>
          <p:cNvPr id="18" name="Picture 17">
            <a:extLst>
              <a:ext uri="{FF2B5EF4-FFF2-40B4-BE49-F238E27FC236}">
                <a16:creationId xmlns:a16="http://schemas.microsoft.com/office/drawing/2014/main" id="{84F960D6-2F3A-4F43-9FF1-482691D6C6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8970973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dirty="0"/>
          </a:p>
        </p:txBody>
      </p:sp>
      <p:pic>
        <p:nvPicPr>
          <p:cNvPr id="3" name="Picture 2">
            <a:extLst>
              <a:ext uri="{FF2B5EF4-FFF2-40B4-BE49-F238E27FC236}">
                <a16:creationId xmlns:a16="http://schemas.microsoft.com/office/drawing/2014/main" id="{586F45E1-1518-1D45-838E-FF17B2794E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7583"/>
            <a:ext cx="713232" cy="636815"/>
          </a:xfrm>
          <a:prstGeom prst="rect">
            <a:avLst/>
          </a:prstGeom>
        </p:spPr>
      </p:pic>
      <p:pic>
        <p:nvPicPr>
          <p:cNvPr id="4" name="Picture 3">
            <a:extLst>
              <a:ext uri="{FF2B5EF4-FFF2-40B4-BE49-F238E27FC236}">
                <a16:creationId xmlns:a16="http://schemas.microsoft.com/office/drawing/2014/main" id="{1C6DE1D6-D467-BF43-ABF6-DA27BE18711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34163212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Bullet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0" name="Text Placeholder 9">
            <a:extLst>
              <a:ext uri="{FF2B5EF4-FFF2-40B4-BE49-F238E27FC236}">
                <a16:creationId xmlns:a16="http://schemas.microsoft.com/office/drawing/2014/main" id="{92D295E1-5BDE-2D41-92F5-0526A25151EB}"/>
              </a:ext>
            </a:extLst>
          </p:cNvPr>
          <p:cNvSpPr>
            <a:spLocks noGrp="1"/>
          </p:cNvSpPr>
          <p:nvPr>
            <p:ph type="body" sz="quarter" idx="11" hasCustomPrompt="1"/>
          </p:nvPr>
        </p:nvSpPr>
        <p:spPr>
          <a:xfrm>
            <a:off x="896938" y="1550988"/>
            <a:ext cx="10234612" cy="4803248"/>
          </a:xfrm>
        </p:spPr>
        <p:txBody>
          <a:bodyPr/>
          <a:lstStyle>
            <a:lvl1pPr marL="457200" indent="-457200">
              <a:spcAft>
                <a:spcPts val="1200"/>
              </a:spcAft>
              <a:buFont typeface="Arial" panose="020B0604020202020204" pitchFamily="34" charset="0"/>
              <a:buChar cha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457200" indent="-457200">
              <a:spcAft>
                <a:spcPts val="1200"/>
              </a:spcAft>
              <a:buFont typeface="Arial" panose="020B0604020202020204" pitchFamily="34" charset="0"/>
              <a:buChar char="•"/>
            </a:pPr>
            <a:r>
              <a:rPr lang="en-US" sz="2400">
                <a:latin typeface="Cambria" panose="02040503050406030204" pitchFamily="18" charset="0"/>
              </a:rPr>
              <a:t>Lorem ipsum dolor sit </a:t>
            </a:r>
            <a:r>
              <a:rPr lang="en-US" sz="2400" err="1">
                <a:latin typeface="Cambria" panose="02040503050406030204" pitchFamily="18" charset="0"/>
              </a:rPr>
              <a:t>amet</a:t>
            </a:r>
            <a:r>
              <a:rPr lang="en-US" sz="2400">
                <a:latin typeface="Cambria" panose="02040503050406030204" pitchFamily="18" charset="0"/>
              </a:rPr>
              <a:t>, </a:t>
            </a:r>
            <a:r>
              <a:rPr lang="en-US" sz="2400" err="1">
                <a:latin typeface="Cambria" panose="02040503050406030204" pitchFamily="18" charset="0"/>
              </a:rPr>
              <a:t>consectetur</a:t>
            </a:r>
            <a:r>
              <a:rPr lang="en-US" sz="2400">
                <a:latin typeface="Cambria" panose="02040503050406030204" pitchFamily="18" charset="0"/>
              </a:rPr>
              <a:t> </a:t>
            </a:r>
            <a:r>
              <a:rPr lang="en-US" sz="2400" err="1">
                <a:latin typeface="Cambria" panose="02040503050406030204" pitchFamily="18" charset="0"/>
              </a:rPr>
              <a:t>adipiscing</a:t>
            </a:r>
            <a:r>
              <a:rPr lang="en-US" sz="2400">
                <a:latin typeface="Cambria" panose="02040503050406030204" pitchFamily="18" charset="0"/>
              </a:rPr>
              <a:t> </a:t>
            </a:r>
            <a:r>
              <a:rPr lang="en-US" sz="2400" err="1">
                <a:latin typeface="Cambria" panose="02040503050406030204" pitchFamily="18" charset="0"/>
              </a:rPr>
              <a:t>elit</a:t>
            </a:r>
            <a:r>
              <a:rPr lang="en-US" sz="2400">
                <a:latin typeface="Cambria" panose="02040503050406030204" pitchFamily="18" charset="0"/>
              </a:rPr>
              <a:t>, sed do </a:t>
            </a:r>
            <a:r>
              <a:rPr lang="en-US" sz="2400" err="1">
                <a:latin typeface="Cambria" panose="02040503050406030204" pitchFamily="18" charset="0"/>
              </a:rPr>
              <a:t>eiusmod</a:t>
            </a:r>
            <a:r>
              <a:rPr lang="en-US" sz="2400">
                <a:latin typeface="Cambria" panose="02040503050406030204" pitchFamily="18" charset="0"/>
              </a:rPr>
              <a:t> </a:t>
            </a:r>
            <a:r>
              <a:rPr lang="en-US" sz="2400" err="1">
                <a:latin typeface="Cambria" panose="02040503050406030204" pitchFamily="18" charset="0"/>
              </a:rPr>
              <a:t>tempor</a:t>
            </a:r>
            <a:r>
              <a:rPr lang="en-US" sz="2400">
                <a:latin typeface="Cambria" panose="02040503050406030204" pitchFamily="18" charset="0"/>
              </a:rPr>
              <a:t> </a:t>
            </a:r>
            <a:r>
              <a:rPr lang="en-US" sz="2400" err="1">
                <a:latin typeface="Cambria" panose="02040503050406030204" pitchFamily="18" charset="0"/>
              </a:rPr>
              <a:t>incididunt</a:t>
            </a:r>
            <a:r>
              <a:rPr lang="en-US" sz="2400">
                <a:latin typeface="Cambria" panose="02040503050406030204" pitchFamily="18" charset="0"/>
              </a:rPr>
              <a:t> </a:t>
            </a:r>
            <a:r>
              <a:rPr lang="en-US" sz="2400" err="1">
                <a:latin typeface="Cambria" panose="02040503050406030204" pitchFamily="18" charset="0"/>
              </a:rPr>
              <a:t>ut</a:t>
            </a:r>
            <a:r>
              <a:rPr lang="en-US" sz="2400">
                <a:latin typeface="Cambria" panose="02040503050406030204" pitchFamily="18" charset="0"/>
              </a:rPr>
              <a:t> </a:t>
            </a:r>
            <a:r>
              <a:rPr lang="en-US" sz="2400" err="1">
                <a:latin typeface="Cambria" panose="02040503050406030204" pitchFamily="18" charset="0"/>
              </a:rPr>
              <a:t>labore</a:t>
            </a:r>
            <a:r>
              <a:rPr lang="en-US" sz="2400">
                <a:latin typeface="Cambria" panose="02040503050406030204" pitchFamily="18" charset="0"/>
              </a:rPr>
              <a:t> </a:t>
            </a:r>
          </a:p>
          <a:p>
            <a:pPr marL="457200" indent="-457200">
              <a:spcAft>
                <a:spcPts val="1200"/>
              </a:spcAft>
              <a:buFont typeface="Arial" panose="020B0604020202020204" pitchFamily="34" charset="0"/>
              <a:buChar char="•"/>
            </a:pPr>
            <a:r>
              <a:rPr lang="en-US" sz="2400">
                <a:latin typeface="Cambria" panose="02040503050406030204" pitchFamily="18" charset="0"/>
              </a:rPr>
              <a:t>et dolore magna </a:t>
            </a:r>
            <a:r>
              <a:rPr lang="en-US" sz="2400" err="1">
                <a:latin typeface="Cambria" panose="02040503050406030204" pitchFamily="18" charset="0"/>
              </a:rPr>
              <a:t>aliqua</a:t>
            </a:r>
            <a:r>
              <a:rPr lang="en-US" sz="2400">
                <a:latin typeface="Cambria" panose="02040503050406030204" pitchFamily="18" charset="0"/>
              </a:rPr>
              <a:t>. </a:t>
            </a:r>
          </a:p>
        </p:txBody>
      </p:sp>
    </p:spTree>
    <p:extLst>
      <p:ext uri="{BB962C8B-B14F-4D97-AF65-F5344CB8AC3E}">
        <p14:creationId xmlns:p14="http://schemas.microsoft.com/office/powerpoint/2010/main" val="399626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dirty="0"/>
              <a:t>Subtitle if needed Cambria 18pt font lorem ipsum</a:t>
            </a:r>
          </a:p>
        </p:txBody>
      </p:sp>
      <p:pic>
        <p:nvPicPr>
          <p:cNvPr id="8" name="Graphic 7">
            <a:extLst>
              <a:ext uri="{FF2B5EF4-FFF2-40B4-BE49-F238E27FC236}">
                <a16:creationId xmlns:a16="http://schemas.microsoft.com/office/drawing/2014/main" id="{F79C3A6F-13CB-A94E-A957-F08735F09C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1892836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Section">
    <p:spTree>
      <p:nvGrpSpPr>
        <p:cNvPr id="1" name=""/>
        <p:cNvGrpSpPr/>
        <p:nvPr/>
      </p:nvGrpSpPr>
      <p:grpSpPr>
        <a:xfrm>
          <a:off x="0" y="0"/>
          <a:ext cx="0" cy="0"/>
          <a:chOff x="0" y="0"/>
          <a:chExt cx="0" cy="0"/>
        </a:xfrm>
      </p:grpSpPr>
      <p:sp>
        <p:nvSpPr>
          <p:cNvPr id="9" name="Rectangle 1"/>
          <p:cNvSpPr>
            <a:spLocks/>
          </p:cNvSpPr>
          <p:nvPr userDrawn="1"/>
        </p:nvSpPr>
        <p:spPr bwMode="auto">
          <a:xfrm>
            <a:off x="0" y="6328874"/>
            <a:ext cx="5994400" cy="538972"/>
          </a:xfrm>
          <a:prstGeom prst="rect">
            <a:avLst/>
          </a:prstGeom>
          <a:solidFill>
            <a:srgbClr val="155F86"/>
          </a:solidFill>
          <a:ln>
            <a:noFill/>
          </a:ln>
        </p:spPr>
        <p:txBody>
          <a:bodyPr lIns="0" tIns="0" rIns="0" bIns="0"/>
          <a:lstStyle/>
          <a:p>
            <a:pPr defTabSz="457200" fontAlgn="auto">
              <a:spcBef>
                <a:spcPts val="0"/>
              </a:spcBef>
              <a:spcAft>
                <a:spcPts val="0"/>
              </a:spcAft>
            </a:pPr>
            <a:endParaRPr lang="en-US" sz="1800">
              <a:solidFill>
                <a:prstClr val="black"/>
              </a:solidFill>
              <a:latin typeface="Calibri"/>
            </a:endParaRPr>
          </a:p>
        </p:txBody>
      </p:sp>
      <p:pic>
        <p:nvPicPr>
          <p:cNvPr id="13" name="Picture 12" descr="FSA-4C copy.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50013" y="6334408"/>
            <a:ext cx="5717903" cy="402780"/>
          </a:xfrm>
          <a:prstGeom prst="rect">
            <a:avLst/>
          </a:prstGeom>
        </p:spPr>
      </p:pic>
      <p:sp>
        <p:nvSpPr>
          <p:cNvPr id="2" name="Title 1"/>
          <p:cNvSpPr>
            <a:spLocks noGrp="1"/>
          </p:cNvSpPr>
          <p:nvPr>
            <p:ph type="title" hasCustomPrompt="1"/>
          </p:nvPr>
        </p:nvSpPr>
        <p:spPr>
          <a:xfrm>
            <a:off x="612944" y="414325"/>
            <a:ext cx="11405549" cy="647698"/>
          </a:xfrm>
          <a:prstGeom prst="rect">
            <a:avLst/>
          </a:prstGeom>
        </p:spPr>
        <p:txBody>
          <a:bodyPr/>
          <a:lstStyle>
            <a:lvl1pPr algn="l">
              <a:defRPr sz="4000">
                <a:solidFill>
                  <a:schemeClr val="tx1">
                    <a:lumMod val="65000"/>
                    <a:lumOff val="35000"/>
                  </a:schemeClr>
                </a:solidFill>
                <a:latin typeface="Arial"/>
                <a:cs typeface="Arial"/>
              </a:defRPr>
            </a:lvl1pPr>
          </a:lstStyle>
          <a:p>
            <a:r>
              <a:rPr lang="en-US"/>
              <a:t>CLICK TO EDIT MASTER TITLE STYLE</a:t>
            </a:r>
          </a:p>
        </p:txBody>
      </p:sp>
      <p:sp>
        <p:nvSpPr>
          <p:cNvPr id="3" name="Content Placeholder 2"/>
          <p:cNvSpPr>
            <a:spLocks noGrp="1"/>
          </p:cNvSpPr>
          <p:nvPr>
            <p:ph idx="1"/>
          </p:nvPr>
        </p:nvSpPr>
        <p:spPr>
          <a:xfrm>
            <a:off x="711200" y="1524000"/>
            <a:ext cx="10972800" cy="4525963"/>
          </a:xfrm>
          <a:prstGeom prst="rect">
            <a:avLst/>
          </a:prstGeom>
        </p:spPr>
        <p:txBody>
          <a:bodyPr/>
          <a:lstStyle>
            <a:lvl1pPr marL="230188" indent="-230188">
              <a:buSzPct val="80000"/>
              <a:defRPr sz="2000">
                <a:solidFill>
                  <a:srgbClr val="535353"/>
                </a:solidFill>
                <a:latin typeface="Arial"/>
                <a:cs typeface="Arial"/>
              </a:defRPr>
            </a:lvl1pPr>
            <a:lvl2pPr marL="404813" indent="-174625">
              <a:buSzPct val="75000"/>
              <a:buFont typeface="Arial"/>
              <a:buChar char="•"/>
              <a:defRPr sz="1800">
                <a:solidFill>
                  <a:srgbClr val="535353"/>
                </a:solidFill>
                <a:latin typeface="Arial"/>
                <a:cs typeface="Arial"/>
              </a:defRPr>
            </a:lvl2pPr>
            <a:lvl3pPr marL="623888" indent="-163513">
              <a:buSzPct val="80000"/>
              <a:defRPr sz="1600">
                <a:solidFill>
                  <a:srgbClr val="535353"/>
                </a:solidFill>
                <a:latin typeface="Arial"/>
                <a:cs typeface="Arial"/>
              </a:defRPr>
            </a:lvl3pPr>
            <a:lvl4pPr marL="854075" indent="-230188">
              <a:defRPr sz="1100">
                <a:solidFill>
                  <a:srgbClr val="535353"/>
                </a:solidFill>
                <a:latin typeface="Arial"/>
                <a:cs typeface="Arial"/>
              </a:defRPr>
            </a:lvl4pPr>
            <a:lvl5pPr>
              <a:defRPr sz="1200">
                <a:solidFill>
                  <a:srgbClr val="535353"/>
                </a:solidFill>
                <a:latin typeface="Arial"/>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11200" y="6400801"/>
            <a:ext cx="2844800" cy="365125"/>
          </a:xfrm>
        </p:spPr>
        <p:txBody>
          <a:bodyPr/>
          <a:lstStyle>
            <a:lvl1pPr algn="l">
              <a:defRPr sz="900">
                <a:solidFill>
                  <a:schemeClr val="bg1">
                    <a:lumMod val="95000"/>
                  </a:schemeClr>
                </a:solidFill>
                <a:latin typeface="Arial"/>
                <a:cs typeface="Arial"/>
              </a:defRPr>
            </a:lvl1pPr>
          </a:lstStyle>
          <a:p>
            <a:fld id="{6D88D7DD-9B19-7A49-BB06-36BA9927445F}" type="slidenum">
              <a:rPr lang="en-US">
                <a:solidFill>
                  <a:prstClr val="white">
                    <a:lumMod val="95000"/>
                  </a:prstClr>
                </a:solidFill>
              </a:rPr>
              <a:pPr/>
              <a:t>‹#›</a:t>
            </a:fld>
            <a:endParaRPr lang="en-US">
              <a:solidFill>
                <a:prstClr val="white">
                  <a:lumMod val="95000"/>
                </a:prstClr>
              </a:solidFill>
            </a:endParaRPr>
          </a:p>
        </p:txBody>
      </p:sp>
      <p:sp>
        <p:nvSpPr>
          <p:cNvPr id="11" name="Rectangle 1"/>
          <p:cNvSpPr>
            <a:spLocks/>
          </p:cNvSpPr>
          <p:nvPr userDrawn="1"/>
        </p:nvSpPr>
        <p:spPr bwMode="auto">
          <a:xfrm>
            <a:off x="-19463" y="1"/>
            <a:ext cx="12223629" cy="321617"/>
          </a:xfrm>
          <a:prstGeom prst="rect">
            <a:avLst/>
          </a:prstGeom>
          <a:solidFill>
            <a:srgbClr val="155F86"/>
          </a:solidFill>
          <a:ln>
            <a:noFill/>
          </a:ln>
        </p:spPr>
        <p:txBody>
          <a:bodyPr lIns="0" tIns="0" rIns="0" bIns="0"/>
          <a:lstStyle/>
          <a:p>
            <a:pPr defTabSz="457200" fontAlgn="auto">
              <a:spcBef>
                <a:spcPts val="0"/>
              </a:spcBef>
              <a:spcAft>
                <a:spcPts val="0"/>
              </a:spcAft>
            </a:pPr>
            <a:endParaRPr lang="en-US" sz="1800">
              <a:solidFill>
                <a:prstClr val="black"/>
              </a:solidFill>
              <a:latin typeface="Calibri"/>
            </a:endParaRPr>
          </a:p>
        </p:txBody>
      </p:sp>
      <p:cxnSp>
        <p:nvCxnSpPr>
          <p:cNvPr id="14" name="Straight Connector 13"/>
          <p:cNvCxnSpPr/>
          <p:nvPr userDrawn="1"/>
        </p:nvCxnSpPr>
        <p:spPr>
          <a:xfrm>
            <a:off x="321125" y="1062023"/>
            <a:ext cx="11527371" cy="0"/>
          </a:xfrm>
          <a:prstGeom prst="line">
            <a:avLst/>
          </a:prstGeom>
          <a:ln w="5080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7093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072420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495AEA99-2F8A-3D47-8F3B-166A200086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87183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lumns - Gradient">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 insert text here</a:t>
            </a:r>
          </a:p>
        </p:txBody>
      </p:sp>
    </p:spTree>
    <p:extLst>
      <p:ext uri="{BB962C8B-B14F-4D97-AF65-F5344CB8AC3E}">
        <p14:creationId xmlns:p14="http://schemas.microsoft.com/office/powerpoint/2010/main" val="4028217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38362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7" name="Text Placeholder 2">
            <a:extLst>
              <a:ext uri="{FF2B5EF4-FFF2-40B4-BE49-F238E27FC236}">
                <a16:creationId xmlns:a16="http://schemas.microsoft.com/office/drawing/2014/main" id="{1F6D3F42-A01C-B640-A992-662012FCF362}"/>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1" name="Graphic 10">
            <a:extLst>
              <a:ext uri="{FF2B5EF4-FFF2-40B4-BE49-F238E27FC236}">
                <a16:creationId xmlns:a16="http://schemas.microsoft.com/office/drawing/2014/main" id="{F04C5847-9762-6D4F-B8E5-55059641BC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4" name="Text Placeholder 2">
            <a:extLst>
              <a:ext uri="{FF2B5EF4-FFF2-40B4-BE49-F238E27FC236}">
                <a16:creationId xmlns:a16="http://schemas.microsoft.com/office/drawing/2014/main" id="{4BFDAC0F-1026-8B4A-89B8-BD324C899B7A}"/>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Text Placeholder 2">
            <a:extLst>
              <a:ext uri="{FF2B5EF4-FFF2-40B4-BE49-F238E27FC236}">
                <a16:creationId xmlns:a16="http://schemas.microsoft.com/office/drawing/2014/main" id="{54FD9BA0-3B13-4B4F-9D53-F4C496EDB7AF}"/>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60355785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698" r:id="rId5"/>
    <p:sldLayoutId id="2147483676" r:id="rId6"/>
    <p:sldLayoutId id="2147483733" r:id="rId7"/>
    <p:sldLayoutId id="2147483734" r:id="rId8"/>
    <p:sldLayoutId id="2147483691" r:id="rId9"/>
    <p:sldLayoutId id="2147483655" r:id="rId10"/>
    <p:sldLayoutId id="2147483692" r:id="rId11"/>
    <p:sldLayoutId id="2147483659" r:id="rId12"/>
    <p:sldLayoutId id="2147483693" r:id="rId13"/>
    <p:sldLayoutId id="2147483683" r:id="rId14"/>
    <p:sldLayoutId id="2147483702" r:id="rId15"/>
    <p:sldLayoutId id="2147483685" r:id="rId16"/>
    <p:sldLayoutId id="2147483719" r:id="rId17"/>
    <p:sldLayoutId id="2147483682" r:id="rId18"/>
    <p:sldLayoutId id="2147483686" r:id="rId19"/>
    <p:sldLayoutId id="2147483712" r:id="rId20"/>
    <p:sldLayoutId id="2147483713" r:id="rId21"/>
    <p:sldLayoutId id="2147483716" r:id="rId22"/>
    <p:sldLayoutId id="2147483717" r:id="rId23"/>
    <p:sldLayoutId id="2147483718" r:id="rId24"/>
    <p:sldLayoutId id="2147483726" r:id="rId25"/>
    <p:sldLayoutId id="2147483720" r:id="rId26"/>
    <p:sldLayoutId id="2147483681" r:id="rId27"/>
    <p:sldLayoutId id="2147483731" r:id="rId28"/>
    <p:sldLayoutId id="2147483722" r:id="rId29"/>
    <p:sldLayoutId id="2147483723" r:id="rId30"/>
    <p:sldLayoutId id="2147483724" r:id="rId31"/>
    <p:sldLayoutId id="2147483725" r:id="rId32"/>
    <p:sldLayoutId id="2147483711" r:id="rId33"/>
    <p:sldLayoutId id="2147483715" r:id="rId34"/>
    <p:sldLayoutId id="2147483689" r:id="rId35"/>
    <p:sldLayoutId id="2147483687" r:id="rId36"/>
    <p:sldLayoutId id="2147483728" r:id="rId37"/>
    <p:sldLayoutId id="2147483730" r:id="rId38"/>
    <p:sldLayoutId id="2147483735" r:id="rId39"/>
    <p:sldLayoutId id="2147483736" r:id="rId40"/>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Oswald" pitchFamily="2" charset="77"/>
          <a:ea typeface="Noto Serif" panose="02020502060505020204" pitchFamily="18" charset="0"/>
          <a:cs typeface="Noto Serif" panose="02020502060505020204" pitchFamily="18"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xml"/><Relationship Id="rId1" Type="http://schemas.openxmlformats.org/officeDocument/2006/relationships/slideLayout" Target="../slideLayouts/slideLayout39.xml"/><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hyperlink" Target="https://www.federalregister.gov/documents/2020/09/02/2020-18636/distance-education-and-innovation" TargetMode="External"/><Relationship Id="rId2" Type="http://schemas.openxmlformats.org/officeDocument/2006/relationships/hyperlink" Target="https://ifap.ed.gov/electronic-announcements/051520UPDATEDGuidanceInterruptStudyRelCOVID19May2020" TargetMode="External"/><Relationship Id="rId1" Type="http://schemas.openxmlformats.org/officeDocument/2006/relationships/slideLayout" Target="../slideLayouts/slideLayout5.xml"/><Relationship Id="rId4" Type="http://schemas.openxmlformats.org/officeDocument/2006/relationships/hyperlink" Target="https://fsaconferences.ed.gov/conferences/library/2020/2020FSAConfSessionBO12.pdf" TargetMode="External"/></Relationships>
</file>

<file path=ppt/slides/_rels/slide66.xml.rels><?xml version="1.0" encoding="UTF-8" standalone="yes"?>
<Relationships xmlns="http://schemas.openxmlformats.org/package/2006/relationships"><Relationship Id="rId2" Type="http://schemas.openxmlformats.org/officeDocument/2006/relationships/hyperlink" Target="https://fsapartners.ed.gov/help-center/contact-customer-support"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051EA6B-6BAB-4BC0-BD43-7663BE9CECB0}"/>
              </a:ext>
            </a:extLst>
          </p:cNvPr>
          <p:cNvSpPr>
            <a:spLocks noGrp="1"/>
          </p:cNvSpPr>
          <p:nvPr>
            <p:ph sz="quarter" idx="10"/>
          </p:nvPr>
        </p:nvSpPr>
        <p:spPr>
          <a:xfrm>
            <a:off x="2349629" y="1620113"/>
            <a:ext cx="9760177" cy="596678"/>
          </a:xfrm>
        </p:spPr>
        <p:txBody>
          <a:bodyPr anchor="t"/>
          <a:lstStyle/>
          <a:p>
            <a:pPr marL="228600" indent="-228600" algn="l" defTabSz="914400">
              <a:lnSpc>
                <a:spcPct val="90000"/>
              </a:lnSpc>
              <a:spcBef>
                <a:spcPts val="1000"/>
              </a:spcBef>
              <a:buSzTx/>
              <a:buFont typeface="Arial" panose="020B0604020202020204" pitchFamily="34" charset="0"/>
              <a:buChar char="•"/>
            </a:pPr>
            <a:r>
              <a:rPr lang="en-US" sz="1800" i="0" dirty="0">
                <a:solidFill>
                  <a:schemeClr val="bg1"/>
                </a:solidFill>
                <a:ea typeface="Cambria" panose="02040503050406030204" pitchFamily="18" charset="0"/>
                <a:cs typeface="+mn-cs"/>
              </a:rPr>
              <a:t>Our presentation will begin today at 2:00pm EST</a:t>
            </a:r>
          </a:p>
          <a:p>
            <a:pPr marL="228600" indent="-228600" algn="l" defTabSz="914400">
              <a:lnSpc>
                <a:spcPct val="90000"/>
              </a:lnSpc>
              <a:spcBef>
                <a:spcPts val="1000"/>
              </a:spcBef>
              <a:buSzTx/>
              <a:buFont typeface="Arial" panose="020B0604020202020204" pitchFamily="34" charset="0"/>
              <a:buChar char="•"/>
            </a:pPr>
            <a:r>
              <a:rPr lang="en-US" sz="1800" i="0" dirty="0">
                <a:solidFill>
                  <a:schemeClr val="bg1"/>
                </a:solidFill>
                <a:ea typeface="Cambria" panose="02040503050406030204" pitchFamily="18" charset="0"/>
                <a:cs typeface="+mn-cs"/>
              </a:rPr>
              <a:t>All participants will be in a listen only mode</a:t>
            </a:r>
          </a:p>
          <a:p>
            <a:pPr marL="228600" indent="-228600" algn="l" defTabSz="914400">
              <a:lnSpc>
                <a:spcPct val="90000"/>
              </a:lnSpc>
              <a:spcBef>
                <a:spcPts val="1000"/>
              </a:spcBef>
              <a:buSzTx/>
              <a:buFont typeface="Arial" panose="020B0604020202020204" pitchFamily="34" charset="0"/>
              <a:buChar char="•"/>
            </a:pPr>
            <a:r>
              <a:rPr lang="en-US" sz="1800" i="0" dirty="0">
                <a:solidFill>
                  <a:schemeClr val="bg1"/>
                </a:solidFill>
                <a:ea typeface="Cambria" panose="02040503050406030204" pitchFamily="18" charset="0"/>
                <a:cs typeface="+mn-cs"/>
              </a:rPr>
              <a:t>We will conclude today's webinar with a question-and-answer period as time permits</a:t>
            </a:r>
          </a:p>
          <a:p>
            <a:pPr marL="685686" lvl="1" indent="-228600" algn="l" defTabSz="914400"/>
            <a:r>
              <a:rPr lang="en-US" sz="1800" dirty="0">
                <a:solidFill>
                  <a:schemeClr val="bg1"/>
                </a:solidFill>
                <a:latin typeface="Cambria" panose="02040503050406030204" pitchFamily="18" charset="0"/>
                <a:ea typeface="Cambria" panose="02040503050406030204" pitchFamily="18" charset="0"/>
                <a:cs typeface="+mn-cs"/>
              </a:rPr>
              <a:t>If you want to ask a question during today’s session, please use the </a:t>
            </a:r>
            <a:r>
              <a:rPr lang="en-US" sz="1800" dirty="0">
                <a:solidFill>
                  <a:schemeClr val="bg1"/>
                </a:solidFill>
                <a:latin typeface="Cambria" panose="02040503050406030204" pitchFamily="18" charset="0"/>
                <a:ea typeface="Cambria" panose="02040503050406030204" pitchFamily="18" charset="0"/>
              </a:rPr>
              <a:t>live event Q&amp;A session by clicking on the Q&amp;A session button at the top right of the webinar screen</a:t>
            </a:r>
          </a:p>
          <a:p>
            <a:pPr marL="114356" indent="-342900" algn="l" defTabSz="914400">
              <a:buFont typeface="Arial" panose="020B0604020202020204" pitchFamily="34" charset="0"/>
              <a:buChar char="•"/>
            </a:pPr>
            <a:r>
              <a:rPr lang="en-US" sz="1800" i="0" dirty="0">
                <a:solidFill>
                  <a:schemeClr val="bg1"/>
                </a:solidFill>
                <a:ea typeface="Cambria" panose="02040503050406030204" pitchFamily="18" charset="0"/>
              </a:rPr>
              <a:t>We will notify institutions when training materials are available</a:t>
            </a:r>
          </a:p>
          <a:p>
            <a:pPr marL="114356" indent="-342900" algn="l" defTabSz="914400">
              <a:buFont typeface="Arial" panose="020B0604020202020204" pitchFamily="34" charset="0"/>
              <a:buChar char="•"/>
            </a:pPr>
            <a:r>
              <a:rPr lang="en-US" sz="1800" i="0" dirty="0">
                <a:solidFill>
                  <a:schemeClr val="bg1"/>
                </a:solidFill>
                <a:effectLst/>
                <a:ea typeface="Cambria" panose="02040503050406030204" pitchFamily="18" charset="0"/>
              </a:rPr>
              <a:t>Other than statutory and regulatory requirements included in the document, the contents of this guidance do not have the force and effect of law and are not meant to bind the public. This document is intended only to provide clarity to the public regarding existing requirements under the law or agency policies.</a:t>
            </a:r>
            <a:endParaRPr lang="en-US" sz="1800" i="0" dirty="0">
              <a:solidFill>
                <a:schemeClr val="bg1"/>
              </a:solidFill>
              <a:latin typeface="Cambria" panose="02040503050406030204" pitchFamily="18" charset="0"/>
              <a:ea typeface="Cambria" panose="02040503050406030204" pitchFamily="18" charset="0"/>
            </a:endParaRPr>
          </a:p>
          <a:p>
            <a:pPr marL="685686" lvl="1" indent="-228600" algn="l" defTabSz="914400"/>
            <a:endParaRPr lang="en-US" sz="500" dirty="0">
              <a:solidFill>
                <a:schemeClr val="bg1"/>
              </a:solidFill>
              <a:latin typeface="Cambria" panose="02040503050406030204" pitchFamily="18" charset="0"/>
              <a:ea typeface="Cambria" panose="02040503050406030204" pitchFamily="18" charset="0"/>
              <a:cs typeface="Calibri"/>
            </a:endParaRPr>
          </a:p>
          <a:p>
            <a:pPr marL="0" indent="0" algn="l" defTabSz="914400">
              <a:lnSpc>
                <a:spcPct val="90000"/>
              </a:lnSpc>
              <a:spcBef>
                <a:spcPts val="1000"/>
              </a:spcBef>
              <a:buSzTx/>
              <a:buNone/>
            </a:pPr>
            <a:r>
              <a:rPr lang="en-US" i="1" dirty="0">
                <a:solidFill>
                  <a:schemeClr val="bg1"/>
                </a:solidFill>
                <a:ea typeface="Cambria" panose="02040503050406030204" pitchFamily="18" charset="0"/>
                <a:cs typeface="+mn-cs"/>
              </a:rPr>
              <a:t>             Thank you and we hope you enjoy today’s Title IV discussion!</a:t>
            </a:r>
          </a:p>
          <a:p>
            <a:pPr marL="0" indent="0" algn="l" defTabSz="914400">
              <a:lnSpc>
                <a:spcPct val="90000"/>
              </a:lnSpc>
              <a:spcBef>
                <a:spcPts val="1000"/>
              </a:spcBef>
              <a:buSzTx/>
              <a:buNone/>
            </a:pPr>
            <a:endParaRPr lang="en-US" i="1" dirty="0">
              <a:solidFill>
                <a:schemeClr val="bg1"/>
              </a:solidFill>
              <a:ea typeface="Cambria" panose="02040503050406030204" pitchFamily="18" charset="0"/>
              <a:cs typeface="Calibri"/>
            </a:endParaRPr>
          </a:p>
          <a:p>
            <a:pPr marL="229870" indent="-229870" algn="l"/>
            <a:endParaRPr lang="en-US" dirty="0">
              <a:solidFill>
                <a:schemeClr val="bg1"/>
              </a:solidFill>
              <a:ea typeface="Cambria" panose="02040503050406030204" pitchFamily="18" charset="0"/>
            </a:endParaRPr>
          </a:p>
        </p:txBody>
      </p:sp>
      <p:sp>
        <p:nvSpPr>
          <p:cNvPr id="2" name="Title 1"/>
          <p:cNvSpPr>
            <a:spLocks noGrp="1"/>
          </p:cNvSpPr>
          <p:nvPr>
            <p:ph type="title"/>
          </p:nvPr>
        </p:nvSpPr>
        <p:spPr>
          <a:xfrm>
            <a:off x="0" y="209969"/>
            <a:ext cx="12192000" cy="1362754"/>
          </a:xfrm>
        </p:spPr>
        <p:txBody>
          <a:bodyPr/>
          <a:lstStyle/>
          <a:p>
            <a:pPr algn="ctr"/>
            <a:r>
              <a:rPr lang="en-US" sz="4400" b="1" dirty="0"/>
              <a:t>Welcome to the U.S. </a:t>
            </a:r>
            <a:r>
              <a:rPr lang="en-US" sz="4400" b="1"/>
              <a:t>Department of Education’s SAP-R2T4 </a:t>
            </a:r>
            <a:r>
              <a:rPr lang="en-US" sz="4400" b="1" dirty="0"/>
              <a:t>Webinar</a:t>
            </a:r>
            <a:endParaRPr lang="en-US" sz="4400" dirty="0"/>
          </a:p>
        </p:txBody>
      </p:sp>
      <p:sp>
        <p:nvSpPr>
          <p:cNvPr id="4" name="Slide Number Placeholder 3"/>
          <p:cNvSpPr>
            <a:spLocks noGrp="1"/>
          </p:cNvSpPr>
          <p:nvPr>
            <p:ph type="sldNum" sz="quarter" idx="4294967295"/>
          </p:nvPr>
        </p:nvSpPr>
        <p:spPr>
          <a:xfrm>
            <a:off x="11793538" y="6354763"/>
            <a:ext cx="398462" cy="311150"/>
          </a:xfrm>
        </p:spPr>
        <p:txBody>
          <a:bodyPr/>
          <a:lstStyle/>
          <a:p>
            <a:pPr fontAlgn="base">
              <a:spcBef>
                <a:spcPct val="0"/>
              </a:spcBef>
              <a:spcAft>
                <a:spcPct val="0"/>
              </a:spcAft>
            </a:pPr>
            <a:fld id="{6D88D7DD-9B19-7A49-BB06-36BA9927445F}" type="slidenum">
              <a:rPr lang="en-US">
                <a:solidFill>
                  <a:prstClr val="white">
                    <a:lumMod val="95000"/>
                  </a:prstClr>
                </a:solidFill>
              </a:rPr>
              <a:pPr fontAlgn="base">
                <a:spcBef>
                  <a:spcPct val="0"/>
                </a:spcBef>
                <a:spcAft>
                  <a:spcPct val="0"/>
                </a:spcAft>
              </a:pPr>
              <a:t>1</a:t>
            </a:fld>
            <a:endParaRPr lang="en-US">
              <a:solidFill>
                <a:prstClr val="white">
                  <a:lumMod val="95000"/>
                </a:prstClr>
              </a:solidFill>
            </a:endParaRPr>
          </a:p>
        </p:txBody>
      </p:sp>
      <p:pic>
        <p:nvPicPr>
          <p:cNvPr id="6" name="Picture 2" descr="http://rds.yahoo.com/_ylt=A0S0205SDihKl1sBNpejzbkF/SIG=12ct7fjvb/EXP=1244225490/**http%3A/www.ed.gov/about/offices/list/ous/mit/logo_sm.jpg">
            <a:extLst>
              <a:ext uri="{FF2B5EF4-FFF2-40B4-BE49-F238E27FC236}">
                <a16:creationId xmlns:a16="http://schemas.microsoft.com/office/drawing/2014/main" id="{4B861330-ECC8-4A9D-8788-0F9AF7F17F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683" y="3429000"/>
            <a:ext cx="1854946" cy="180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65661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10</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Pace of Progression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85198" y="1715984"/>
            <a:ext cx="8277726" cy="443198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3200" dirty="0">
                <a:solidFill>
                  <a:schemeClr val="bg1"/>
                </a:solidFill>
                <a:latin typeface="Cambria" panose="02040503050406030204" pitchFamily="18" charset="0"/>
                <a:ea typeface="Cambria" panose="02040503050406030204" pitchFamily="18" charset="0"/>
              </a:rPr>
              <a:t>NO PACE REVIEW REQUIRED for Non-term credit hour and clock-hour programs</a:t>
            </a:r>
          </a:p>
          <a:p>
            <a:pPr marL="742950" lvl="1"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Student is not able to receive a subsequent disbursement until half (1/2) the hours and weeks in the academic year are successfully completed </a:t>
            </a:r>
          </a:p>
          <a:p>
            <a:pPr lvl="1"/>
            <a:endParaRPr lang="en-US" sz="32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endParaRPr lang="en-US" sz="32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endParaRPr lang="en-US" sz="3200" dirty="0">
              <a:solidFill>
                <a:schemeClr val="bg1"/>
              </a:solidFill>
              <a:latin typeface="Cambria" panose="02040503050406030204" pitchFamily="18" charset="0"/>
              <a:ea typeface="Cambria" panose="02040503050406030204" pitchFamily="18" charset="0"/>
            </a:endParaRPr>
          </a:p>
        </p:txBody>
      </p:sp>
      <p:pic>
        <p:nvPicPr>
          <p:cNvPr id="6" name="Picture 5" descr="Old woman cheering two hands sitting">
            <a:extLst>
              <a:ext uri="{FF2B5EF4-FFF2-40B4-BE49-F238E27FC236}">
                <a16:creationId xmlns:a16="http://schemas.microsoft.com/office/drawing/2014/main" id="{F8BDB653-3C38-4809-838A-7FB264367E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7193" y="2126114"/>
            <a:ext cx="2260274" cy="4042611"/>
          </a:xfrm>
          <a:prstGeom prst="rect">
            <a:avLst/>
          </a:prstGeom>
        </p:spPr>
      </p:pic>
    </p:spTree>
    <p:extLst>
      <p:ext uri="{BB962C8B-B14F-4D97-AF65-F5344CB8AC3E}">
        <p14:creationId xmlns:p14="http://schemas.microsoft.com/office/powerpoint/2010/main" val="3543528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DE02CC-62B2-4937-B706-D047FC00D81A}"/>
              </a:ext>
            </a:extLst>
          </p:cNvPr>
          <p:cNvSpPr>
            <a:spLocks noGrp="1"/>
          </p:cNvSpPr>
          <p:nvPr>
            <p:ph type="sldNum" sz="quarter" idx="10"/>
          </p:nvPr>
        </p:nvSpPr>
        <p:spPr/>
        <p:txBody>
          <a:bodyPr/>
          <a:lstStyle/>
          <a:p>
            <a:fld id="{234755BD-B4AC-9044-BCE4-27904766F8BB}" type="slidenum">
              <a:rPr lang="en-US" smtClean="0"/>
              <a:pPr/>
              <a:t>11</a:t>
            </a:fld>
            <a:endParaRPr lang="en-US" dirty="0"/>
          </a:p>
        </p:txBody>
      </p:sp>
      <p:sp>
        <p:nvSpPr>
          <p:cNvPr id="3" name="Title 2">
            <a:extLst>
              <a:ext uri="{FF2B5EF4-FFF2-40B4-BE49-F238E27FC236}">
                <a16:creationId xmlns:a16="http://schemas.microsoft.com/office/drawing/2014/main" id="{50FB3F68-545B-404D-9C45-BD8FA0F0A8D1}"/>
              </a:ext>
            </a:extLst>
          </p:cNvPr>
          <p:cNvSpPr>
            <a:spLocks noGrp="1"/>
          </p:cNvSpPr>
          <p:nvPr>
            <p:ph type="title"/>
          </p:nvPr>
        </p:nvSpPr>
        <p:spPr>
          <a:xfrm>
            <a:off x="912571" y="349506"/>
            <a:ext cx="10794580" cy="798177"/>
          </a:xfrm>
        </p:spPr>
        <p:txBody>
          <a:bodyPr/>
          <a:lstStyle/>
          <a:p>
            <a:r>
              <a:rPr lang="en-US" dirty="0"/>
              <a:t>SAP – Maximum timeframe in calendar time</a:t>
            </a:r>
          </a:p>
        </p:txBody>
      </p:sp>
      <p:sp>
        <p:nvSpPr>
          <p:cNvPr id="5" name="TextBox 4">
            <a:extLst>
              <a:ext uri="{FF2B5EF4-FFF2-40B4-BE49-F238E27FC236}">
                <a16:creationId xmlns:a16="http://schemas.microsoft.com/office/drawing/2014/main" id="{2F129F5B-7608-426F-BBAD-87E01DCD5E6B}"/>
              </a:ext>
            </a:extLst>
          </p:cNvPr>
          <p:cNvSpPr txBox="1"/>
          <p:nvPr/>
        </p:nvSpPr>
        <p:spPr>
          <a:xfrm>
            <a:off x="0" y="1283129"/>
            <a:ext cx="12192000" cy="6217087"/>
          </a:xfrm>
          <a:prstGeom prst="rect">
            <a:avLst/>
          </a:prstGeom>
          <a:noFill/>
        </p:spPr>
        <p:txBody>
          <a:bodyPr wrap="square">
            <a:spAutoFit/>
          </a:bodyPr>
          <a:lstStyle/>
          <a:p>
            <a:pPr marL="742950" lvl="1"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Maximum Timeframe (MTF)</a:t>
            </a:r>
          </a:p>
          <a:p>
            <a:pPr marL="742950" lvl="1"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Max timeframe for undergraduate programs measured in credit hours can be expressed in </a:t>
            </a:r>
            <a:r>
              <a:rPr lang="en-US" sz="2600" u="sng" dirty="0">
                <a:solidFill>
                  <a:schemeClr val="bg1"/>
                </a:solidFill>
                <a:latin typeface="Cambria" panose="02040503050406030204" pitchFamily="18" charset="0"/>
                <a:ea typeface="Cambria" panose="02040503050406030204" pitchFamily="18" charset="0"/>
              </a:rPr>
              <a:t>calendar time</a:t>
            </a:r>
            <a:r>
              <a:rPr lang="en-US" sz="2600" dirty="0">
                <a:solidFill>
                  <a:schemeClr val="bg1"/>
                </a:solidFill>
                <a:latin typeface="Cambria" panose="02040503050406030204" pitchFamily="18" charset="0"/>
                <a:ea typeface="Cambria" panose="02040503050406030204" pitchFamily="18" charset="0"/>
              </a:rPr>
              <a:t> or measured in credit hours that is no longer than 150% of the published length of the educational program </a:t>
            </a:r>
          </a:p>
          <a:p>
            <a:pPr marL="1200150" lvl="2"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This flexibility applies to graduate programs as well </a:t>
            </a:r>
          </a:p>
          <a:p>
            <a:pPr marL="1657350" lvl="3"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School must set measurement for all students in same program and cannot switch back and forth between calendar time and credit hours</a:t>
            </a:r>
          </a:p>
          <a:p>
            <a:pPr marL="1657350" lvl="3"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Calendar time does not account for individual student enrollment status changes like the credit hour measurement does   </a:t>
            </a:r>
          </a:p>
          <a:p>
            <a:pPr marL="1657350" lvl="3" indent="-285750">
              <a:buFont typeface="Arial" panose="020B0604020202020204" pitchFamily="34" charset="0"/>
              <a:buChar char="•"/>
            </a:pPr>
            <a:endParaRPr lang="en-US" sz="500" dirty="0">
              <a:solidFill>
                <a:schemeClr val="bg1"/>
              </a:solidFill>
              <a:latin typeface="Cambria" panose="02040503050406030204" pitchFamily="18" charset="0"/>
              <a:ea typeface="Cambria" panose="02040503050406030204" pitchFamily="18" charset="0"/>
            </a:endParaRPr>
          </a:p>
          <a:p>
            <a:pPr lvl="1" algn="ctr"/>
            <a:r>
              <a:rPr lang="en-US" sz="2600" i="1" dirty="0">
                <a:solidFill>
                  <a:schemeClr val="bg1"/>
                </a:solidFill>
                <a:latin typeface="Cambria" panose="02040503050406030204" pitchFamily="18" charset="0"/>
                <a:ea typeface="Cambria" panose="02040503050406030204" pitchFamily="18" charset="0"/>
              </a:rPr>
              <a:t>Please note: </a:t>
            </a:r>
            <a:r>
              <a:rPr lang="en-US" sz="2600" dirty="0">
                <a:solidFill>
                  <a:schemeClr val="bg1"/>
                </a:solidFill>
                <a:latin typeface="Cambria" panose="02040503050406030204" pitchFamily="18" charset="0"/>
                <a:ea typeface="Cambria" panose="02040503050406030204" pitchFamily="18" charset="0"/>
              </a:rPr>
              <a:t>nonterm</a:t>
            </a:r>
            <a:r>
              <a:rPr lang="en-US" sz="2600" i="1" dirty="0">
                <a:solidFill>
                  <a:schemeClr val="bg1"/>
                </a:solidFill>
                <a:latin typeface="Cambria" panose="02040503050406030204" pitchFamily="18" charset="0"/>
                <a:ea typeface="Cambria" panose="02040503050406030204" pitchFamily="18" charset="0"/>
              </a:rPr>
              <a:t> </a:t>
            </a:r>
            <a:r>
              <a:rPr lang="en-US" sz="2400" dirty="0">
                <a:solidFill>
                  <a:schemeClr val="bg1"/>
                </a:solidFill>
                <a:latin typeface="Cambria" panose="02040503050406030204" pitchFamily="18" charset="0"/>
                <a:ea typeface="Cambria" panose="02040503050406030204" pitchFamily="18" charset="0"/>
              </a:rPr>
              <a:t>programs no longer required to have a quantitative (pace) measurement still need to determine, at each evaluation point, whether                                     it is </a:t>
            </a:r>
            <a:r>
              <a:rPr lang="en-US" sz="2400" i="1" dirty="0">
                <a:solidFill>
                  <a:schemeClr val="bg1"/>
                </a:solidFill>
                <a:latin typeface="Cambria" panose="02040503050406030204" pitchFamily="18" charset="0"/>
                <a:ea typeface="Cambria" panose="02040503050406030204" pitchFamily="18" charset="0"/>
              </a:rPr>
              <a:t>mathematically possible </a:t>
            </a:r>
            <a:r>
              <a:rPr lang="en-US" sz="2400" dirty="0">
                <a:solidFill>
                  <a:schemeClr val="bg1"/>
                </a:solidFill>
                <a:latin typeface="Cambria" panose="02040503050406030204" pitchFamily="18" charset="0"/>
                <a:ea typeface="Cambria" panose="02040503050406030204" pitchFamily="18" charset="0"/>
              </a:rPr>
              <a:t>for a student to complete the program                                                 within the maximum timeframe</a:t>
            </a:r>
          </a:p>
          <a:p>
            <a:pPr lvl="3"/>
            <a:endParaRPr lang="en-US" sz="26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178727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DE02CC-62B2-4937-B706-D047FC00D81A}"/>
              </a:ext>
            </a:extLst>
          </p:cNvPr>
          <p:cNvSpPr>
            <a:spLocks noGrp="1"/>
          </p:cNvSpPr>
          <p:nvPr>
            <p:ph type="sldNum" sz="quarter" idx="10"/>
          </p:nvPr>
        </p:nvSpPr>
        <p:spPr/>
        <p:txBody>
          <a:bodyPr/>
          <a:lstStyle/>
          <a:p>
            <a:fld id="{234755BD-B4AC-9044-BCE4-27904766F8BB}" type="slidenum">
              <a:rPr lang="en-US" smtClean="0"/>
              <a:pPr/>
              <a:t>12</a:t>
            </a:fld>
            <a:endParaRPr lang="en-US" dirty="0"/>
          </a:p>
        </p:txBody>
      </p:sp>
      <p:sp>
        <p:nvSpPr>
          <p:cNvPr id="3" name="Title 2">
            <a:extLst>
              <a:ext uri="{FF2B5EF4-FFF2-40B4-BE49-F238E27FC236}">
                <a16:creationId xmlns:a16="http://schemas.microsoft.com/office/drawing/2014/main" id="{50FB3F68-545B-404D-9C45-BD8FA0F0A8D1}"/>
              </a:ext>
            </a:extLst>
          </p:cNvPr>
          <p:cNvSpPr>
            <a:spLocks noGrp="1"/>
          </p:cNvSpPr>
          <p:nvPr>
            <p:ph type="title"/>
          </p:nvPr>
        </p:nvSpPr>
        <p:spPr>
          <a:xfrm>
            <a:off x="912571" y="349506"/>
            <a:ext cx="10794580" cy="798177"/>
          </a:xfrm>
        </p:spPr>
        <p:txBody>
          <a:bodyPr/>
          <a:lstStyle/>
          <a:p>
            <a:r>
              <a:rPr lang="en-US" dirty="0"/>
              <a:t>SAP – Maximum Timeframe in calendar time</a:t>
            </a:r>
          </a:p>
        </p:txBody>
      </p:sp>
      <p:sp>
        <p:nvSpPr>
          <p:cNvPr id="5" name="TextBox 4">
            <a:extLst>
              <a:ext uri="{FF2B5EF4-FFF2-40B4-BE49-F238E27FC236}">
                <a16:creationId xmlns:a16="http://schemas.microsoft.com/office/drawing/2014/main" id="{2F129F5B-7608-426F-BBAD-87E01DCD5E6B}"/>
              </a:ext>
            </a:extLst>
          </p:cNvPr>
          <p:cNvSpPr txBox="1"/>
          <p:nvPr/>
        </p:nvSpPr>
        <p:spPr>
          <a:xfrm>
            <a:off x="0" y="1364188"/>
            <a:ext cx="12106802" cy="5663089"/>
          </a:xfrm>
          <a:prstGeom prst="rect">
            <a:avLst/>
          </a:prstGeom>
          <a:noFill/>
        </p:spPr>
        <p:txBody>
          <a:bodyPr wrap="square">
            <a:spAutoFit/>
          </a:bodyPr>
          <a:lstStyle/>
          <a:p>
            <a:pPr marL="742950" lvl="1"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Maximum Timeframe (MTF) and Calendar Time</a:t>
            </a:r>
          </a:p>
          <a:p>
            <a:pPr marL="285750"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If using calendar time for MTF, a school must address how </a:t>
            </a:r>
            <a:r>
              <a:rPr lang="en-US" sz="2600" i="1" dirty="0">
                <a:solidFill>
                  <a:schemeClr val="bg1"/>
                </a:solidFill>
                <a:latin typeface="Cambria" panose="02040503050406030204" pitchFamily="18" charset="0"/>
                <a:ea typeface="Cambria" panose="02040503050406030204" pitchFamily="18" charset="0"/>
              </a:rPr>
              <a:t>not attending</a:t>
            </a:r>
            <a:r>
              <a:rPr lang="en-US" sz="2600" dirty="0">
                <a:solidFill>
                  <a:schemeClr val="bg1"/>
                </a:solidFill>
                <a:latin typeface="Cambria" panose="02040503050406030204" pitchFamily="18" charset="0"/>
                <a:ea typeface="Cambria" panose="02040503050406030204" pitchFamily="18" charset="0"/>
              </a:rPr>
              <a:t> a payment period(s) within a program impacts MTF</a:t>
            </a: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A school may choose to not alter the overall MTF</a:t>
            </a: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A school may choose to exclude nonattended payment periods from being considered part of the formal MTF </a:t>
            </a:r>
          </a:p>
          <a:p>
            <a:pPr marL="2114550" lvl="4"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not counted against total number of years</a:t>
            </a:r>
          </a:p>
          <a:p>
            <a:pPr marL="2114550" lvl="4" indent="-285750">
              <a:buFont typeface="Arial" panose="020B0604020202020204" pitchFamily="34" charset="0"/>
              <a:buChar char="•"/>
            </a:pPr>
            <a:endParaRPr lang="en-US" sz="3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As outlined in 34 CFR 668.34(a)(6), a school must have a consistent policy to address how </a:t>
            </a:r>
            <a:r>
              <a:rPr lang="en-US" sz="2600" i="1" dirty="0">
                <a:solidFill>
                  <a:schemeClr val="bg1"/>
                </a:solidFill>
                <a:latin typeface="Cambria" panose="02040503050406030204" pitchFamily="18" charset="0"/>
                <a:ea typeface="Cambria" panose="02040503050406030204" pitchFamily="18" charset="0"/>
              </a:rPr>
              <a:t>transfer hours</a:t>
            </a:r>
            <a:r>
              <a:rPr lang="en-US" sz="2600" dirty="0">
                <a:solidFill>
                  <a:schemeClr val="bg1"/>
                </a:solidFill>
                <a:latin typeface="Cambria" panose="02040503050406030204" pitchFamily="18" charset="0"/>
                <a:ea typeface="Cambria" panose="02040503050406030204" pitchFamily="18" charset="0"/>
              </a:rPr>
              <a:t> will impact SAP including MTF </a:t>
            </a: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The regulatory requirement that credits accepted towards a student’s program must count as both attempted and completed hours was maintained in the new regulations, therefore, </a:t>
            </a:r>
            <a:r>
              <a:rPr lang="en-US" sz="2400" i="1" dirty="0">
                <a:solidFill>
                  <a:schemeClr val="bg1"/>
                </a:solidFill>
                <a:latin typeface="Cambria" panose="02040503050406030204" pitchFamily="18" charset="0"/>
                <a:ea typeface="Cambria" panose="02040503050406030204" pitchFamily="18" charset="0"/>
              </a:rPr>
              <a:t>a school must develop a reasonable approach to account for the number of hours that transfer into calendar time</a:t>
            </a:r>
          </a:p>
          <a:p>
            <a:pPr marL="1657350" lvl="3" indent="-285750">
              <a:buFont typeface="Arial" panose="020B0604020202020204" pitchFamily="34" charset="0"/>
              <a:buChar char="•"/>
            </a:pPr>
            <a:endParaRPr lang="en-US" sz="26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77209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DE02CC-62B2-4937-B706-D047FC00D81A}"/>
              </a:ext>
            </a:extLst>
          </p:cNvPr>
          <p:cNvSpPr>
            <a:spLocks noGrp="1"/>
          </p:cNvSpPr>
          <p:nvPr>
            <p:ph type="sldNum" sz="quarter" idx="10"/>
          </p:nvPr>
        </p:nvSpPr>
        <p:spPr/>
        <p:txBody>
          <a:bodyPr/>
          <a:lstStyle/>
          <a:p>
            <a:fld id="{234755BD-B4AC-9044-BCE4-27904766F8BB}" type="slidenum">
              <a:rPr lang="en-US" smtClean="0"/>
              <a:pPr/>
              <a:t>13</a:t>
            </a:fld>
            <a:endParaRPr lang="en-US" dirty="0"/>
          </a:p>
        </p:txBody>
      </p:sp>
      <p:sp>
        <p:nvSpPr>
          <p:cNvPr id="3" name="Title 2">
            <a:extLst>
              <a:ext uri="{FF2B5EF4-FFF2-40B4-BE49-F238E27FC236}">
                <a16:creationId xmlns:a16="http://schemas.microsoft.com/office/drawing/2014/main" id="{50FB3F68-545B-404D-9C45-BD8FA0F0A8D1}"/>
              </a:ext>
            </a:extLst>
          </p:cNvPr>
          <p:cNvSpPr>
            <a:spLocks noGrp="1"/>
          </p:cNvSpPr>
          <p:nvPr>
            <p:ph type="title"/>
          </p:nvPr>
        </p:nvSpPr>
        <p:spPr>
          <a:xfrm>
            <a:off x="912571" y="349506"/>
            <a:ext cx="10642120" cy="798177"/>
          </a:xfrm>
        </p:spPr>
        <p:txBody>
          <a:bodyPr/>
          <a:lstStyle/>
          <a:p>
            <a:r>
              <a:rPr lang="en-US" dirty="0"/>
              <a:t>SAP – pace in calendar time</a:t>
            </a:r>
          </a:p>
        </p:txBody>
      </p:sp>
      <p:sp>
        <p:nvSpPr>
          <p:cNvPr id="5" name="TextBox 4">
            <a:extLst>
              <a:ext uri="{FF2B5EF4-FFF2-40B4-BE49-F238E27FC236}">
                <a16:creationId xmlns:a16="http://schemas.microsoft.com/office/drawing/2014/main" id="{2F129F5B-7608-426F-BBAD-87E01DCD5E6B}"/>
              </a:ext>
            </a:extLst>
          </p:cNvPr>
          <p:cNvSpPr txBox="1"/>
          <p:nvPr/>
        </p:nvSpPr>
        <p:spPr>
          <a:xfrm>
            <a:off x="0" y="1308527"/>
            <a:ext cx="11707151" cy="5386090"/>
          </a:xfrm>
          <a:prstGeom prst="rect">
            <a:avLst/>
          </a:prstGeom>
          <a:noFill/>
        </p:spPr>
        <p:txBody>
          <a:bodyPr wrap="square">
            <a:spAutoFit/>
          </a:bodyPr>
          <a:lstStyle/>
          <a:p>
            <a:pPr marL="742950" lvl="1"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Maximum Timeframe and Pace</a:t>
            </a:r>
          </a:p>
          <a:p>
            <a:pPr marL="285750"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The pace to ensure that the student will complete the program within the maximum timeframe will be calculated by:</a:t>
            </a:r>
          </a:p>
          <a:p>
            <a:pPr marL="1200150" lvl="2" indent="-285750">
              <a:buFont typeface="Arial" panose="020B0604020202020204" pitchFamily="34" charset="0"/>
              <a:buChar char="•"/>
            </a:pPr>
            <a:endParaRPr lang="en-US" sz="7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Dividing the cumulative number of hours the student has successfully completed by the cumulative number of hours the student has attempted (credit hours) or,</a:t>
            </a:r>
          </a:p>
          <a:p>
            <a:pPr marL="1657350" lvl="3" indent="-285750">
              <a:buFont typeface="Arial" panose="020B0604020202020204" pitchFamily="34" charset="0"/>
              <a:buChar char="•"/>
            </a:pPr>
            <a:endParaRPr lang="en-US" sz="5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Determining the number of hours that the student should have completed by the evaluation point in order to complete the program within the maximum timeframe (calendar time)</a:t>
            </a:r>
          </a:p>
          <a:p>
            <a:pPr marL="2114550" lvl="4" indent="-285750">
              <a:buFont typeface="Arial" panose="020B0604020202020204" pitchFamily="34" charset="0"/>
              <a:buChar char="•"/>
            </a:pPr>
            <a:r>
              <a:rPr lang="en-US" sz="2200" dirty="0">
                <a:solidFill>
                  <a:schemeClr val="bg1"/>
                </a:solidFill>
                <a:latin typeface="Cambria" panose="02040503050406030204" pitchFamily="18" charset="0"/>
                <a:ea typeface="Cambria" panose="02040503050406030204" pitchFamily="18" charset="0"/>
              </a:rPr>
              <a:t>School determines minimum number of hours to complete each period based on published length of program</a:t>
            </a:r>
          </a:p>
          <a:p>
            <a:pPr marL="2571750" lvl="5" indent="-285750">
              <a:buFont typeface="Arial" panose="020B0604020202020204" pitchFamily="34" charset="0"/>
              <a:buChar char="•"/>
            </a:pPr>
            <a:r>
              <a:rPr lang="en-US" sz="2200" dirty="0">
                <a:solidFill>
                  <a:schemeClr val="bg1"/>
                </a:solidFill>
                <a:latin typeface="Cambria" panose="02040503050406030204" pitchFamily="18" charset="0"/>
                <a:ea typeface="Cambria" panose="02040503050406030204" pitchFamily="18" charset="0"/>
              </a:rPr>
              <a:t>number of hours required for each evaluation point could differ based on term structure, coursework and program requirements (sequential courses, clinicals, longer vs shorter terms, etc.)</a:t>
            </a:r>
          </a:p>
        </p:txBody>
      </p:sp>
    </p:spTree>
    <p:extLst>
      <p:ext uri="{BB962C8B-B14F-4D97-AF65-F5344CB8AC3E}">
        <p14:creationId xmlns:p14="http://schemas.microsoft.com/office/powerpoint/2010/main" val="1403081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14</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examples</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1448309708"/>
              </p:ext>
            </p:extLst>
          </p:nvPr>
        </p:nvGraphicFramePr>
        <p:xfrm>
          <a:off x="3167814" y="2120960"/>
          <a:ext cx="5528511" cy="4545378"/>
        </p:xfrm>
        <a:graphic>
          <a:graphicData uri="http://schemas.openxmlformats.org/drawingml/2006/table">
            <a:tbl>
              <a:tblPr firstRow="1" bandRow="1">
                <a:tableStyleId>{5C22544A-7EE6-4342-B048-85BDC9FD1C3A}</a:tableStyleId>
              </a:tblPr>
              <a:tblGrid>
                <a:gridCol w="5528511">
                  <a:extLst>
                    <a:ext uri="{9D8B030D-6E8A-4147-A177-3AD203B41FA5}">
                      <a16:colId xmlns:a16="http://schemas.microsoft.com/office/drawing/2014/main" val="636624537"/>
                    </a:ext>
                  </a:extLst>
                </a:gridCol>
              </a:tblGrid>
              <a:tr h="714535">
                <a:tc>
                  <a:txBody>
                    <a:bodyPr/>
                    <a:lstStyle/>
                    <a:p>
                      <a:r>
                        <a:rPr lang="en-US" sz="2000" dirty="0"/>
                        <a:t>4-Year/120 Credit Hour Program </a:t>
                      </a:r>
                    </a:p>
                  </a:txBody>
                  <a:tcPr/>
                </a:tc>
                <a:extLst>
                  <a:ext uri="{0D108BD9-81ED-4DB2-BD59-A6C34878D82A}">
                    <a16:rowId xmlns:a16="http://schemas.microsoft.com/office/drawing/2014/main" val="3902771855"/>
                  </a:ext>
                </a:extLst>
              </a:tr>
              <a:tr h="1026683">
                <a:tc>
                  <a:txBody>
                    <a:bodyPr/>
                    <a:lstStyle/>
                    <a:p>
                      <a:r>
                        <a:rPr lang="en-US" sz="2000" dirty="0"/>
                        <a:t>150% X 4 = 6-year Maximum Timeframe </a:t>
                      </a:r>
                    </a:p>
                  </a:txBody>
                  <a:tcPr/>
                </a:tc>
                <a:extLst>
                  <a:ext uri="{0D108BD9-81ED-4DB2-BD59-A6C34878D82A}">
                    <a16:rowId xmlns:a16="http://schemas.microsoft.com/office/drawing/2014/main" val="1690496315"/>
                  </a:ext>
                </a:extLst>
              </a:tr>
              <a:tr h="2759437">
                <a:tc>
                  <a:txBody>
                    <a:bodyPr/>
                    <a:lstStyle/>
                    <a:p>
                      <a:r>
                        <a:rPr lang="en-US" sz="2000" dirty="0"/>
                        <a:t>SAP checked on an </a:t>
                      </a:r>
                      <a:r>
                        <a:rPr lang="en-US" sz="2000" u="sng" dirty="0"/>
                        <a:t>annual</a:t>
                      </a:r>
                      <a:r>
                        <a:rPr lang="en-US" sz="2000" dirty="0"/>
                        <a:t> basis:</a:t>
                      </a:r>
                    </a:p>
                    <a:p>
                      <a:endParaRPr lang="en-US" sz="1000" dirty="0"/>
                    </a:p>
                    <a:p>
                      <a:r>
                        <a:rPr lang="en-US" sz="2000" dirty="0"/>
                        <a:t>1</a:t>
                      </a:r>
                      <a:r>
                        <a:rPr lang="en-US" sz="2000" baseline="30000" dirty="0"/>
                        <a:t>st</a:t>
                      </a:r>
                      <a:r>
                        <a:rPr lang="en-US" sz="2000" dirty="0"/>
                        <a:t> Year – at least 20 credits </a:t>
                      </a:r>
                    </a:p>
                    <a:p>
                      <a:r>
                        <a:rPr lang="en-US" sz="2000" dirty="0"/>
                        <a:t>2</a:t>
                      </a:r>
                      <a:r>
                        <a:rPr lang="en-US" sz="2000" baseline="30000" dirty="0"/>
                        <a:t>nd</a:t>
                      </a:r>
                      <a:r>
                        <a:rPr lang="en-US" sz="2000" dirty="0"/>
                        <a:t> Year – at least 40 credits </a:t>
                      </a:r>
                    </a:p>
                    <a:p>
                      <a:r>
                        <a:rPr lang="en-US" sz="2000" dirty="0"/>
                        <a:t>3</a:t>
                      </a:r>
                      <a:r>
                        <a:rPr lang="en-US" sz="2000" baseline="30000" dirty="0"/>
                        <a:t>rd</a:t>
                      </a:r>
                      <a:r>
                        <a:rPr lang="en-US" sz="2000" dirty="0"/>
                        <a:t> Year – at least 60 credits </a:t>
                      </a:r>
                    </a:p>
                    <a:p>
                      <a:r>
                        <a:rPr lang="en-US" sz="2000" dirty="0"/>
                        <a:t>4</a:t>
                      </a:r>
                      <a:r>
                        <a:rPr lang="en-US" sz="2000" baseline="30000" dirty="0"/>
                        <a:t>th</a:t>
                      </a:r>
                      <a:r>
                        <a:rPr lang="en-US" sz="2000" dirty="0"/>
                        <a:t> Year – at least 80 credits</a:t>
                      </a:r>
                    </a:p>
                    <a:p>
                      <a:r>
                        <a:rPr lang="en-US" sz="2000" dirty="0"/>
                        <a:t>5</a:t>
                      </a:r>
                      <a:r>
                        <a:rPr lang="en-US" sz="2000" baseline="30000" dirty="0"/>
                        <a:t>th</a:t>
                      </a:r>
                      <a:r>
                        <a:rPr lang="en-US" sz="2000" dirty="0"/>
                        <a:t> Year – at least 100 credits</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dirty="0"/>
                        <a:t>6</a:t>
                      </a:r>
                      <a:r>
                        <a:rPr lang="en-US" sz="2000" baseline="30000" dirty="0"/>
                        <a:t>th</a:t>
                      </a:r>
                      <a:r>
                        <a:rPr lang="en-US" sz="2000" dirty="0"/>
                        <a:t> Year – at least 120 credits</a:t>
                      </a:r>
                    </a:p>
                    <a:p>
                      <a:pPr marL="0" marR="0" lvl="0" indent="0" algn="l" defTabSz="914173"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dirty="0"/>
                        <a:t>                 (C</a:t>
                      </a:r>
                      <a:r>
                        <a:rPr lang="en-US" sz="1800" dirty="0"/>
                        <a:t>ompleted hours are cumulative)</a:t>
                      </a:r>
                      <a:endParaRPr lang="en-US" sz="2000" dirty="0"/>
                    </a:p>
                  </a:txBody>
                  <a:tcPr/>
                </a:tc>
                <a:extLst>
                  <a:ext uri="{0D108BD9-81ED-4DB2-BD59-A6C34878D82A}">
                    <a16:rowId xmlns:a16="http://schemas.microsoft.com/office/drawing/2014/main" val="797513144"/>
                  </a:ext>
                </a:extLst>
              </a:tr>
            </a:tbl>
          </a:graphicData>
        </a:graphic>
      </p:graphicFrame>
      <p:sp>
        <p:nvSpPr>
          <p:cNvPr id="6" name="TextBox 5">
            <a:extLst>
              <a:ext uri="{FF2B5EF4-FFF2-40B4-BE49-F238E27FC236}">
                <a16:creationId xmlns:a16="http://schemas.microsoft.com/office/drawing/2014/main" id="{6F18662F-8D48-4811-B1F7-68FC9DDB96EC}"/>
              </a:ext>
            </a:extLst>
          </p:cNvPr>
          <p:cNvSpPr txBox="1"/>
          <p:nvPr/>
        </p:nvSpPr>
        <p:spPr>
          <a:xfrm>
            <a:off x="1311442" y="1425851"/>
            <a:ext cx="10022305" cy="523220"/>
          </a:xfrm>
          <a:prstGeom prst="rect">
            <a:avLst/>
          </a:prstGeom>
          <a:noFill/>
        </p:spPr>
        <p:txBody>
          <a:bodyPr wrap="square" rtlCol="0">
            <a:spAutoFit/>
          </a:bodyPr>
          <a:lstStyle/>
          <a:p>
            <a:r>
              <a:rPr lang="en-US" sz="2800" dirty="0">
                <a:solidFill>
                  <a:schemeClr val="bg2"/>
                </a:solidFill>
                <a:latin typeface="Cambria" panose="02040503050406030204" pitchFamily="18" charset="0"/>
                <a:ea typeface="Cambria" panose="02040503050406030204" pitchFamily="18" charset="0"/>
              </a:rPr>
              <a:t>Example of Maximum Timeframe and Pace in Calendar Time  </a:t>
            </a:r>
          </a:p>
        </p:txBody>
      </p:sp>
    </p:spTree>
    <p:extLst>
      <p:ext uri="{BB962C8B-B14F-4D97-AF65-F5344CB8AC3E}">
        <p14:creationId xmlns:p14="http://schemas.microsoft.com/office/powerpoint/2010/main" val="703021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examples</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813132120"/>
              </p:ext>
            </p:extLst>
          </p:nvPr>
        </p:nvGraphicFramePr>
        <p:xfrm>
          <a:off x="4059562" y="1214318"/>
          <a:ext cx="7593496" cy="5294176"/>
        </p:xfrm>
        <a:graphic>
          <a:graphicData uri="http://schemas.openxmlformats.org/drawingml/2006/table">
            <a:tbl>
              <a:tblPr firstRow="1" bandRow="1">
                <a:tableStyleId>{5C22544A-7EE6-4342-B048-85BDC9FD1C3A}</a:tableStyleId>
              </a:tblPr>
              <a:tblGrid>
                <a:gridCol w="7593496">
                  <a:extLst>
                    <a:ext uri="{9D8B030D-6E8A-4147-A177-3AD203B41FA5}">
                      <a16:colId xmlns:a16="http://schemas.microsoft.com/office/drawing/2014/main" val="4018549515"/>
                    </a:ext>
                  </a:extLst>
                </a:gridCol>
              </a:tblGrid>
              <a:tr h="518749">
                <a:tc>
                  <a:txBody>
                    <a:bodyPr/>
                    <a:lstStyle/>
                    <a:p>
                      <a:r>
                        <a:rPr lang="en-US" sz="2000" dirty="0"/>
                        <a:t>2-Year/60 Semester-Credit Hour Program </a:t>
                      </a:r>
                    </a:p>
                  </a:txBody>
                  <a:tcPr/>
                </a:tc>
                <a:extLst>
                  <a:ext uri="{0D108BD9-81ED-4DB2-BD59-A6C34878D82A}">
                    <a16:rowId xmlns:a16="http://schemas.microsoft.com/office/drawing/2014/main" val="3902771855"/>
                  </a:ext>
                </a:extLst>
              </a:tr>
              <a:tr h="1087347">
                <a:tc>
                  <a:txBody>
                    <a:bodyPr/>
                    <a:lstStyle/>
                    <a:p>
                      <a:r>
                        <a:rPr lang="en-US" sz="2000" dirty="0"/>
                        <a:t>150% X 2 = 3-year Maximum Timeframe </a:t>
                      </a:r>
                    </a:p>
                    <a:p>
                      <a:pPr marL="342900" indent="-342900">
                        <a:buFont typeface="Arial" panose="020B0604020202020204" pitchFamily="34" charset="0"/>
                        <a:buChar char="•"/>
                      </a:pPr>
                      <a:r>
                        <a:rPr lang="en-US" sz="2000" dirty="0"/>
                        <a:t>3-year period consists of 6 regular semesters – Fall and Spring</a:t>
                      </a:r>
                    </a:p>
                    <a:p>
                      <a:pPr marL="342900" indent="-342900">
                        <a:buFont typeface="Arial" panose="020B0604020202020204" pitchFamily="34" charset="0"/>
                        <a:buChar char="•"/>
                      </a:pPr>
                      <a:r>
                        <a:rPr lang="en-US" sz="2000" dirty="0"/>
                        <a:t>Summer terms are optional</a:t>
                      </a:r>
                    </a:p>
                  </a:txBody>
                  <a:tcPr/>
                </a:tc>
                <a:extLst>
                  <a:ext uri="{0D108BD9-81ED-4DB2-BD59-A6C34878D82A}">
                    <a16:rowId xmlns:a16="http://schemas.microsoft.com/office/drawing/2014/main" val="1690496315"/>
                  </a:ext>
                </a:extLst>
              </a:tr>
              <a:tr h="3583189">
                <a:tc>
                  <a:txBody>
                    <a:bodyPr/>
                    <a:lstStyle/>
                    <a:p>
                      <a:r>
                        <a:rPr lang="en-US" sz="2000" dirty="0"/>
                        <a:t>SAP checked every </a:t>
                      </a:r>
                      <a:r>
                        <a:rPr lang="en-US" sz="2000" u="sng" dirty="0"/>
                        <a:t>payment period</a:t>
                      </a:r>
                      <a:r>
                        <a:rPr lang="en-US" sz="2000" dirty="0"/>
                        <a:t>:</a:t>
                      </a:r>
                    </a:p>
                    <a:p>
                      <a:endParaRPr lang="en-US" sz="1000" dirty="0"/>
                    </a:p>
                    <a:p>
                      <a:r>
                        <a:rPr lang="en-US" sz="2000" dirty="0"/>
                        <a:t>1</a:t>
                      </a:r>
                      <a:r>
                        <a:rPr lang="en-US" sz="2000" baseline="30000" dirty="0"/>
                        <a:t>st</a:t>
                      </a:r>
                      <a:r>
                        <a:rPr lang="en-US" sz="2000" dirty="0"/>
                        <a:t> Payment Period – at least 10 credits </a:t>
                      </a:r>
                    </a:p>
                    <a:p>
                      <a:r>
                        <a:rPr lang="en-US" sz="2000" dirty="0"/>
                        <a:t>2</a:t>
                      </a:r>
                      <a:r>
                        <a:rPr lang="en-US" sz="2000" baseline="30000" dirty="0"/>
                        <a:t>nd</a:t>
                      </a:r>
                      <a:r>
                        <a:rPr lang="en-US" sz="2000" dirty="0"/>
                        <a:t> Payment Period – at least 20 credits</a:t>
                      </a:r>
                    </a:p>
                    <a:p>
                      <a:r>
                        <a:rPr lang="en-US" sz="2000" i="1" dirty="0"/>
                        <a:t>(Summer term #1    – at least 20 credits) - optional</a:t>
                      </a:r>
                    </a:p>
                    <a:p>
                      <a:r>
                        <a:rPr lang="en-US" sz="2000" dirty="0"/>
                        <a:t>3</a:t>
                      </a:r>
                      <a:r>
                        <a:rPr lang="en-US" sz="2000" baseline="30000" dirty="0"/>
                        <a:t>rd</a:t>
                      </a:r>
                      <a:r>
                        <a:rPr lang="en-US" sz="2000" dirty="0"/>
                        <a:t> Payment Period – at least 30 credits </a:t>
                      </a:r>
                    </a:p>
                    <a:p>
                      <a:r>
                        <a:rPr lang="en-US" sz="2000" dirty="0"/>
                        <a:t>4</a:t>
                      </a:r>
                      <a:r>
                        <a:rPr lang="en-US" sz="2000" baseline="30000" dirty="0"/>
                        <a:t>th</a:t>
                      </a:r>
                      <a:r>
                        <a:rPr lang="en-US" sz="2000" dirty="0"/>
                        <a:t> Payment Period – at least 40 credits</a:t>
                      </a:r>
                    </a:p>
                    <a:p>
                      <a:r>
                        <a:rPr lang="en-US" sz="2000" i="1" dirty="0"/>
                        <a:t>(Summer term #2   – at least 40 credits) - optional </a:t>
                      </a:r>
                    </a:p>
                    <a:p>
                      <a:r>
                        <a:rPr lang="en-US" sz="2000" dirty="0"/>
                        <a:t>5</a:t>
                      </a:r>
                      <a:r>
                        <a:rPr lang="en-US" sz="2000" baseline="30000" dirty="0"/>
                        <a:t>th</a:t>
                      </a:r>
                      <a:r>
                        <a:rPr lang="en-US" sz="2000" dirty="0"/>
                        <a:t> Payment Period – at least 50 credits </a:t>
                      </a:r>
                    </a:p>
                    <a:p>
                      <a:r>
                        <a:rPr lang="en-US" sz="2000" dirty="0"/>
                        <a:t>6</a:t>
                      </a:r>
                      <a:r>
                        <a:rPr lang="en-US" sz="2000" baseline="30000" dirty="0"/>
                        <a:t>th</a:t>
                      </a:r>
                      <a:r>
                        <a:rPr lang="en-US" sz="2000" dirty="0"/>
                        <a:t> Payment Period – at least 60 credits</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i="1" dirty="0"/>
                        <a:t>(Summer term #3   – at least 60 credits) - optional </a:t>
                      </a:r>
                    </a:p>
                    <a:p>
                      <a:endParaRPr lang="en-US" sz="800" dirty="0"/>
                    </a:p>
                    <a:p>
                      <a:pPr algn="ctr"/>
                      <a:r>
                        <a:rPr lang="en-US" sz="1800" dirty="0"/>
                        <a:t>(Completed hours are cumulative)</a:t>
                      </a:r>
                    </a:p>
                  </a:txBody>
                  <a:tcPr/>
                </a:tc>
                <a:extLst>
                  <a:ext uri="{0D108BD9-81ED-4DB2-BD59-A6C34878D82A}">
                    <a16:rowId xmlns:a16="http://schemas.microsoft.com/office/drawing/2014/main" val="797513144"/>
                  </a:ext>
                </a:extLst>
              </a:tr>
            </a:tbl>
          </a:graphicData>
        </a:graphic>
      </p:graphicFrame>
      <p:sp>
        <p:nvSpPr>
          <p:cNvPr id="6" name="TextBox 5">
            <a:extLst>
              <a:ext uri="{FF2B5EF4-FFF2-40B4-BE49-F238E27FC236}">
                <a16:creationId xmlns:a16="http://schemas.microsoft.com/office/drawing/2014/main" id="{6F18662F-8D48-4811-B1F7-68FC9DDB96EC}"/>
              </a:ext>
            </a:extLst>
          </p:cNvPr>
          <p:cNvSpPr txBox="1"/>
          <p:nvPr/>
        </p:nvSpPr>
        <p:spPr>
          <a:xfrm>
            <a:off x="0" y="1420861"/>
            <a:ext cx="4005469" cy="5262979"/>
          </a:xfrm>
          <a:prstGeom prst="rect">
            <a:avLst/>
          </a:prstGeom>
          <a:noFill/>
        </p:spPr>
        <p:txBody>
          <a:bodyPr wrap="square" rtlCol="0">
            <a:spAutoFit/>
          </a:bodyPr>
          <a:lstStyle/>
          <a:p>
            <a:r>
              <a:rPr lang="en-US" sz="2400" dirty="0">
                <a:solidFill>
                  <a:schemeClr val="bg2"/>
                </a:solidFill>
                <a:latin typeface="Cambria" panose="02040503050406030204" pitchFamily="18" charset="0"/>
                <a:ea typeface="Cambria" panose="02040503050406030204" pitchFamily="18" charset="0"/>
              </a:rPr>
              <a:t>Example of Maximum Timeframe and Pace in Calendar Time </a:t>
            </a:r>
          </a:p>
          <a:p>
            <a:pPr marL="457200" indent="-457200">
              <a:buFont typeface="Arial" panose="020B0604020202020204" pitchFamily="34" charset="0"/>
              <a:buChar char="•"/>
            </a:pPr>
            <a:r>
              <a:rPr lang="en-US" sz="2200" dirty="0">
                <a:solidFill>
                  <a:schemeClr val="bg2"/>
                </a:solidFill>
                <a:latin typeface="Cambria" panose="02040503050406030204" pitchFamily="18" charset="0"/>
                <a:ea typeface="Cambria" panose="02040503050406030204" pitchFamily="18" charset="0"/>
              </a:rPr>
              <a:t>To receive benefits associated with checking SAP every payment period (warning), must check SAP at end of summer term if attended, but quantitative measure can be based on previous period since summer is optional (no minimum number of hours required to complete during optional summer terms)</a:t>
            </a:r>
          </a:p>
        </p:txBody>
      </p:sp>
    </p:spTree>
    <p:extLst>
      <p:ext uri="{BB962C8B-B14F-4D97-AF65-F5344CB8AC3E}">
        <p14:creationId xmlns:p14="http://schemas.microsoft.com/office/powerpoint/2010/main" val="39418634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16</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examples</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292010403"/>
              </p:ext>
            </p:extLst>
          </p:nvPr>
        </p:nvGraphicFramePr>
        <p:xfrm>
          <a:off x="4005469" y="1186872"/>
          <a:ext cx="7593496" cy="5294176"/>
        </p:xfrm>
        <a:graphic>
          <a:graphicData uri="http://schemas.openxmlformats.org/drawingml/2006/table">
            <a:tbl>
              <a:tblPr firstRow="1" bandRow="1">
                <a:tableStyleId>{5C22544A-7EE6-4342-B048-85BDC9FD1C3A}</a:tableStyleId>
              </a:tblPr>
              <a:tblGrid>
                <a:gridCol w="7593496">
                  <a:extLst>
                    <a:ext uri="{9D8B030D-6E8A-4147-A177-3AD203B41FA5}">
                      <a16:colId xmlns:a16="http://schemas.microsoft.com/office/drawing/2014/main" val="4018549515"/>
                    </a:ext>
                  </a:extLst>
                </a:gridCol>
              </a:tblGrid>
              <a:tr h="518749">
                <a:tc>
                  <a:txBody>
                    <a:bodyPr/>
                    <a:lstStyle/>
                    <a:p>
                      <a:r>
                        <a:rPr lang="en-US" sz="2000" dirty="0"/>
                        <a:t>2-Year/60 Semester-Credit Hour Program </a:t>
                      </a:r>
                    </a:p>
                  </a:txBody>
                  <a:tcPr/>
                </a:tc>
                <a:extLst>
                  <a:ext uri="{0D108BD9-81ED-4DB2-BD59-A6C34878D82A}">
                    <a16:rowId xmlns:a16="http://schemas.microsoft.com/office/drawing/2014/main" val="3902771855"/>
                  </a:ext>
                </a:extLst>
              </a:tr>
              <a:tr h="1087347">
                <a:tc>
                  <a:txBody>
                    <a:bodyPr/>
                    <a:lstStyle/>
                    <a:p>
                      <a:r>
                        <a:rPr lang="en-US" sz="2000" dirty="0"/>
                        <a:t>150% X 2 = 3-year Maximum Timeframe </a:t>
                      </a:r>
                    </a:p>
                    <a:p>
                      <a:pPr marL="342900" indent="-342900">
                        <a:buFont typeface="Arial" panose="020B0604020202020204" pitchFamily="34" charset="0"/>
                        <a:buChar char="•"/>
                      </a:pPr>
                      <a:r>
                        <a:rPr lang="en-US" sz="2000" dirty="0"/>
                        <a:t>3-year period consists of 6 regular semesters (Fall and Spring) and 3 required Summer terms (NOT optional)</a:t>
                      </a:r>
                    </a:p>
                  </a:txBody>
                  <a:tcPr/>
                </a:tc>
                <a:extLst>
                  <a:ext uri="{0D108BD9-81ED-4DB2-BD59-A6C34878D82A}">
                    <a16:rowId xmlns:a16="http://schemas.microsoft.com/office/drawing/2014/main" val="1690496315"/>
                  </a:ext>
                </a:extLst>
              </a:tr>
              <a:tr h="3583189">
                <a:tc>
                  <a:txBody>
                    <a:bodyPr/>
                    <a:lstStyle/>
                    <a:p>
                      <a:r>
                        <a:rPr lang="en-US" sz="2000" dirty="0"/>
                        <a:t>SAP checked every </a:t>
                      </a:r>
                      <a:r>
                        <a:rPr lang="en-US" sz="2000" u="sng" dirty="0"/>
                        <a:t>payment period</a:t>
                      </a:r>
                      <a:r>
                        <a:rPr lang="en-US" sz="2000" dirty="0"/>
                        <a:t>:</a:t>
                      </a:r>
                    </a:p>
                    <a:p>
                      <a:endParaRPr lang="en-US" sz="1000" dirty="0"/>
                    </a:p>
                    <a:p>
                      <a:r>
                        <a:rPr lang="en-US" sz="2000" dirty="0"/>
                        <a:t>1</a:t>
                      </a:r>
                      <a:r>
                        <a:rPr lang="en-US" sz="2000" baseline="30000" dirty="0"/>
                        <a:t>st</a:t>
                      </a:r>
                      <a:r>
                        <a:rPr lang="en-US" sz="2000" dirty="0"/>
                        <a:t> Payment Period  – at least 7 credits (7)</a:t>
                      </a:r>
                    </a:p>
                    <a:p>
                      <a:r>
                        <a:rPr lang="en-US" sz="2000" dirty="0"/>
                        <a:t>2</a:t>
                      </a:r>
                      <a:r>
                        <a:rPr lang="en-US" sz="2000" baseline="30000" dirty="0"/>
                        <a:t>nd</a:t>
                      </a:r>
                      <a:r>
                        <a:rPr lang="en-US" sz="2000" dirty="0"/>
                        <a:t> Payment Period – at least 14 credits (7)</a:t>
                      </a:r>
                    </a:p>
                    <a:p>
                      <a:r>
                        <a:rPr lang="en-US" sz="2000" dirty="0"/>
                        <a:t>3</a:t>
                      </a:r>
                      <a:r>
                        <a:rPr lang="en-US" sz="2000" baseline="30000" dirty="0"/>
                        <a:t>rd</a:t>
                      </a:r>
                      <a:r>
                        <a:rPr lang="en-US" sz="2000" dirty="0"/>
                        <a:t> Payment Period </a:t>
                      </a:r>
                      <a:r>
                        <a:rPr lang="en-US" sz="2000" i="0" dirty="0"/>
                        <a:t>– at least 20 credits – summer (6)</a:t>
                      </a:r>
                    </a:p>
                    <a:p>
                      <a:r>
                        <a:rPr lang="en-US" sz="2000" dirty="0"/>
                        <a:t>4</a:t>
                      </a:r>
                      <a:r>
                        <a:rPr lang="en-US" sz="2000" baseline="30000" dirty="0"/>
                        <a:t>th</a:t>
                      </a:r>
                      <a:r>
                        <a:rPr lang="en-US" sz="2000" dirty="0"/>
                        <a:t> Payment Period – at least 27 credits (7)</a:t>
                      </a:r>
                    </a:p>
                    <a:p>
                      <a:r>
                        <a:rPr lang="en-US" sz="2000" dirty="0"/>
                        <a:t>5</a:t>
                      </a:r>
                      <a:r>
                        <a:rPr lang="en-US" sz="2000" baseline="30000" dirty="0"/>
                        <a:t>th</a:t>
                      </a:r>
                      <a:r>
                        <a:rPr lang="en-US" sz="2000" dirty="0"/>
                        <a:t> Payment Period – at least 34 credits (7)</a:t>
                      </a:r>
                    </a:p>
                    <a:p>
                      <a:r>
                        <a:rPr lang="en-US" sz="2000" dirty="0"/>
                        <a:t>6</a:t>
                      </a:r>
                      <a:r>
                        <a:rPr lang="en-US" sz="2000" baseline="30000" dirty="0"/>
                        <a:t>th</a:t>
                      </a:r>
                      <a:r>
                        <a:rPr lang="en-US" sz="2000" dirty="0"/>
                        <a:t> Payment Period </a:t>
                      </a:r>
                      <a:r>
                        <a:rPr lang="en-US" sz="2000" i="0" dirty="0"/>
                        <a:t>– at least 40 credits – summer (6)</a:t>
                      </a:r>
                    </a:p>
                    <a:p>
                      <a:r>
                        <a:rPr lang="en-US" sz="2000" kern="1200" dirty="0">
                          <a:solidFill>
                            <a:schemeClr val="dk1"/>
                          </a:solidFill>
                          <a:latin typeface="+mn-lt"/>
                          <a:ea typeface="+mn-ea"/>
                          <a:cs typeface="+mn-cs"/>
                        </a:rPr>
                        <a:t>7</a:t>
                      </a:r>
                      <a:r>
                        <a:rPr lang="en-US" sz="2000" kern="1200" baseline="30000" dirty="0">
                          <a:solidFill>
                            <a:schemeClr val="dk1"/>
                          </a:solidFill>
                          <a:latin typeface="+mn-lt"/>
                          <a:ea typeface="+mn-ea"/>
                          <a:cs typeface="+mn-cs"/>
                        </a:rPr>
                        <a:t>th</a:t>
                      </a:r>
                      <a:r>
                        <a:rPr lang="en-US" sz="2000" kern="1200" dirty="0">
                          <a:solidFill>
                            <a:schemeClr val="dk1"/>
                          </a:solidFill>
                          <a:latin typeface="+mn-lt"/>
                          <a:ea typeface="+mn-ea"/>
                          <a:cs typeface="+mn-cs"/>
                        </a:rPr>
                        <a:t> </a:t>
                      </a:r>
                      <a:r>
                        <a:rPr lang="en-US" sz="2000" dirty="0"/>
                        <a:t>Payment Period – at least 47 credits (7)</a:t>
                      </a:r>
                    </a:p>
                    <a:p>
                      <a:r>
                        <a:rPr lang="en-US" sz="2000" dirty="0"/>
                        <a:t>8</a:t>
                      </a:r>
                      <a:r>
                        <a:rPr lang="en-US" sz="2000" baseline="30000" dirty="0"/>
                        <a:t>th</a:t>
                      </a:r>
                      <a:r>
                        <a:rPr lang="en-US" sz="2000" dirty="0"/>
                        <a:t> Payment Period – at least 54 credits (7)</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latin typeface="+mn-lt"/>
                          <a:ea typeface="+mn-ea"/>
                          <a:cs typeface="+mn-cs"/>
                        </a:rPr>
                        <a:t>9</a:t>
                      </a:r>
                      <a:r>
                        <a:rPr lang="en-US" sz="2000" kern="1200" baseline="30000" dirty="0">
                          <a:solidFill>
                            <a:schemeClr val="dk1"/>
                          </a:solidFill>
                          <a:latin typeface="+mn-lt"/>
                          <a:ea typeface="+mn-ea"/>
                          <a:cs typeface="+mn-cs"/>
                        </a:rPr>
                        <a:t>th</a:t>
                      </a:r>
                      <a:r>
                        <a:rPr lang="en-US" sz="2000" kern="1200" dirty="0">
                          <a:solidFill>
                            <a:schemeClr val="dk1"/>
                          </a:solidFill>
                          <a:latin typeface="+mn-lt"/>
                          <a:ea typeface="+mn-ea"/>
                          <a:cs typeface="+mn-cs"/>
                        </a:rPr>
                        <a:t> </a:t>
                      </a:r>
                      <a:r>
                        <a:rPr lang="en-US" sz="2000" dirty="0"/>
                        <a:t>Payment Period – at least 60 credits – summer (6)</a:t>
                      </a:r>
                    </a:p>
                    <a:p>
                      <a:endParaRPr lang="en-US" sz="800" dirty="0"/>
                    </a:p>
                    <a:p>
                      <a:pPr algn="ctr"/>
                      <a:r>
                        <a:rPr lang="en-US" sz="1800" dirty="0"/>
                        <a:t>(Completed hours are cumulative)</a:t>
                      </a:r>
                    </a:p>
                  </a:txBody>
                  <a:tcPr/>
                </a:tc>
                <a:extLst>
                  <a:ext uri="{0D108BD9-81ED-4DB2-BD59-A6C34878D82A}">
                    <a16:rowId xmlns:a16="http://schemas.microsoft.com/office/drawing/2014/main" val="797513144"/>
                  </a:ext>
                </a:extLst>
              </a:tr>
            </a:tbl>
          </a:graphicData>
        </a:graphic>
      </p:graphicFrame>
      <p:sp>
        <p:nvSpPr>
          <p:cNvPr id="6" name="TextBox 5">
            <a:extLst>
              <a:ext uri="{FF2B5EF4-FFF2-40B4-BE49-F238E27FC236}">
                <a16:creationId xmlns:a16="http://schemas.microsoft.com/office/drawing/2014/main" id="{6F18662F-8D48-4811-B1F7-68FC9DDB96EC}"/>
              </a:ext>
            </a:extLst>
          </p:cNvPr>
          <p:cNvSpPr txBox="1"/>
          <p:nvPr/>
        </p:nvSpPr>
        <p:spPr>
          <a:xfrm>
            <a:off x="159027" y="1678036"/>
            <a:ext cx="3846442" cy="4616648"/>
          </a:xfrm>
          <a:prstGeom prst="rect">
            <a:avLst/>
          </a:prstGeom>
          <a:noFill/>
        </p:spPr>
        <p:txBody>
          <a:bodyPr wrap="square" rtlCol="0">
            <a:spAutoFit/>
          </a:bodyPr>
          <a:lstStyle/>
          <a:p>
            <a:r>
              <a:rPr lang="en-US" sz="2600" dirty="0">
                <a:solidFill>
                  <a:schemeClr val="bg2"/>
                </a:solidFill>
                <a:latin typeface="Cambria" panose="02040503050406030204" pitchFamily="18" charset="0"/>
                <a:ea typeface="Cambria" panose="02040503050406030204" pitchFamily="18" charset="0"/>
              </a:rPr>
              <a:t>Example of Maximum Timeframe and Pace in Calendar Time</a:t>
            </a:r>
          </a:p>
          <a:p>
            <a:pPr marL="457200" indent="-45720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Student required to attend year-round; summer terms not optional</a:t>
            </a:r>
          </a:p>
          <a:p>
            <a:pPr marL="457200" indent="-45720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Student required to earn a minimum number of hours after each semester, including summer terms</a:t>
            </a:r>
          </a:p>
        </p:txBody>
      </p:sp>
      <p:cxnSp>
        <p:nvCxnSpPr>
          <p:cNvPr id="7" name="Straight Connector 6">
            <a:extLst>
              <a:ext uri="{FF2B5EF4-FFF2-40B4-BE49-F238E27FC236}">
                <a16:creationId xmlns:a16="http://schemas.microsoft.com/office/drawing/2014/main" id="{339CEB18-70AF-478A-AC15-4952FD431199}"/>
              </a:ext>
            </a:extLst>
          </p:cNvPr>
          <p:cNvCxnSpPr>
            <a:cxnSpLocks/>
          </p:cNvCxnSpPr>
          <p:nvPr/>
        </p:nvCxnSpPr>
        <p:spPr>
          <a:xfrm>
            <a:off x="4005469" y="4212404"/>
            <a:ext cx="640225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43BD08A-6D1D-4570-8C1D-5EDA631D4C71}"/>
              </a:ext>
            </a:extLst>
          </p:cNvPr>
          <p:cNvSpPr txBox="1"/>
          <p:nvPr/>
        </p:nvSpPr>
        <p:spPr>
          <a:xfrm>
            <a:off x="10407721" y="3636637"/>
            <a:ext cx="791755" cy="369332"/>
          </a:xfrm>
          <a:prstGeom prst="rect">
            <a:avLst/>
          </a:prstGeom>
          <a:noFill/>
        </p:spPr>
        <p:txBody>
          <a:bodyPr wrap="none" rtlCol="0">
            <a:spAutoFit/>
          </a:bodyPr>
          <a:lstStyle/>
          <a:p>
            <a:r>
              <a:rPr lang="en-US" dirty="0"/>
              <a:t>AY #1</a:t>
            </a:r>
          </a:p>
        </p:txBody>
      </p:sp>
      <p:cxnSp>
        <p:nvCxnSpPr>
          <p:cNvPr id="12" name="Straight Connector 11">
            <a:extLst>
              <a:ext uri="{FF2B5EF4-FFF2-40B4-BE49-F238E27FC236}">
                <a16:creationId xmlns:a16="http://schemas.microsoft.com/office/drawing/2014/main" id="{6265BC4B-E3CF-4376-9AA6-6C3D0CD359C2}"/>
              </a:ext>
            </a:extLst>
          </p:cNvPr>
          <p:cNvCxnSpPr>
            <a:cxnSpLocks/>
          </p:cNvCxnSpPr>
          <p:nvPr/>
        </p:nvCxnSpPr>
        <p:spPr>
          <a:xfrm>
            <a:off x="4005469" y="5135366"/>
            <a:ext cx="640225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2B51137-83E5-496B-9CFA-025C34FAF49E}"/>
              </a:ext>
            </a:extLst>
          </p:cNvPr>
          <p:cNvSpPr txBox="1"/>
          <p:nvPr/>
        </p:nvSpPr>
        <p:spPr>
          <a:xfrm>
            <a:off x="10407721" y="4603506"/>
            <a:ext cx="791755" cy="369332"/>
          </a:xfrm>
          <a:prstGeom prst="rect">
            <a:avLst/>
          </a:prstGeom>
          <a:noFill/>
        </p:spPr>
        <p:txBody>
          <a:bodyPr wrap="none" rtlCol="0">
            <a:spAutoFit/>
          </a:bodyPr>
          <a:lstStyle/>
          <a:p>
            <a:r>
              <a:rPr lang="en-US" dirty="0"/>
              <a:t>AY #2</a:t>
            </a:r>
          </a:p>
        </p:txBody>
      </p:sp>
      <p:cxnSp>
        <p:nvCxnSpPr>
          <p:cNvPr id="15" name="Straight Connector 14">
            <a:extLst>
              <a:ext uri="{FF2B5EF4-FFF2-40B4-BE49-F238E27FC236}">
                <a16:creationId xmlns:a16="http://schemas.microsoft.com/office/drawing/2014/main" id="{F0A4BAA1-0274-4DE8-B008-01AF2C39A4FA}"/>
              </a:ext>
            </a:extLst>
          </p:cNvPr>
          <p:cNvCxnSpPr>
            <a:cxnSpLocks/>
          </p:cNvCxnSpPr>
          <p:nvPr/>
        </p:nvCxnSpPr>
        <p:spPr>
          <a:xfrm>
            <a:off x="4005469" y="6027505"/>
            <a:ext cx="640225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C834F16-4F90-4EC5-A768-044EA2E39F70}"/>
              </a:ext>
            </a:extLst>
          </p:cNvPr>
          <p:cNvSpPr txBox="1"/>
          <p:nvPr/>
        </p:nvSpPr>
        <p:spPr>
          <a:xfrm>
            <a:off x="10407721" y="5542277"/>
            <a:ext cx="791755" cy="369332"/>
          </a:xfrm>
          <a:prstGeom prst="rect">
            <a:avLst/>
          </a:prstGeom>
          <a:noFill/>
        </p:spPr>
        <p:txBody>
          <a:bodyPr wrap="none" rtlCol="0">
            <a:spAutoFit/>
          </a:bodyPr>
          <a:lstStyle/>
          <a:p>
            <a:r>
              <a:rPr lang="en-US" dirty="0"/>
              <a:t>AY #3</a:t>
            </a:r>
          </a:p>
        </p:txBody>
      </p:sp>
    </p:spTree>
    <p:extLst>
      <p:ext uri="{BB962C8B-B14F-4D97-AF65-F5344CB8AC3E}">
        <p14:creationId xmlns:p14="http://schemas.microsoft.com/office/powerpoint/2010/main" val="3769174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17</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493471" y="244731"/>
            <a:ext cx="8874759" cy="798177"/>
          </a:xfrm>
        </p:spPr>
        <p:txBody>
          <a:bodyPr/>
          <a:lstStyle/>
          <a:p>
            <a:r>
              <a:rPr lang="en-US" dirty="0"/>
              <a:t>SAP – examples</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2438431847"/>
              </p:ext>
            </p:extLst>
          </p:nvPr>
        </p:nvGraphicFramePr>
        <p:xfrm>
          <a:off x="4612473" y="1414792"/>
          <a:ext cx="6303177" cy="4829283"/>
        </p:xfrm>
        <a:graphic>
          <a:graphicData uri="http://schemas.openxmlformats.org/drawingml/2006/table">
            <a:tbl>
              <a:tblPr firstRow="1" bandRow="1">
                <a:tableStyleId>{5C22544A-7EE6-4342-B048-85BDC9FD1C3A}</a:tableStyleId>
              </a:tblPr>
              <a:tblGrid>
                <a:gridCol w="6303177">
                  <a:extLst>
                    <a:ext uri="{9D8B030D-6E8A-4147-A177-3AD203B41FA5}">
                      <a16:colId xmlns:a16="http://schemas.microsoft.com/office/drawing/2014/main" val="4018549515"/>
                    </a:ext>
                  </a:extLst>
                </a:gridCol>
              </a:tblGrid>
              <a:tr h="837499">
                <a:tc>
                  <a:txBody>
                    <a:bodyPr/>
                    <a:lstStyle/>
                    <a:p>
                      <a:r>
                        <a:rPr lang="en-US" sz="2000" dirty="0"/>
                        <a:t>4-Year/60 Credit Hour Program (Published Stand-Alone, Part-Time Version of a 2 Year Program)</a:t>
                      </a:r>
                    </a:p>
                  </a:txBody>
                  <a:tcPr/>
                </a:tc>
                <a:extLst>
                  <a:ext uri="{0D108BD9-81ED-4DB2-BD59-A6C34878D82A}">
                    <a16:rowId xmlns:a16="http://schemas.microsoft.com/office/drawing/2014/main" val="3902771855"/>
                  </a:ext>
                </a:extLst>
              </a:tr>
              <a:tr h="740781">
                <a:tc>
                  <a:txBody>
                    <a:bodyPr/>
                    <a:lstStyle/>
                    <a:p>
                      <a:r>
                        <a:rPr lang="en-US" sz="2000" dirty="0"/>
                        <a:t>150% X 4 = 6-year Maximum Timeframe </a:t>
                      </a:r>
                    </a:p>
                  </a:txBody>
                  <a:tcPr/>
                </a:tc>
                <a:extLst>
                  <a:ext uri="{0D108BD9-81ED-4DB2-BD59-A6C34878D82A}">
                    <a16:rowId xmlns:a16="http://schemas.microsoft.com/office/drawing/2014/main" val="1690496315"/>
                  </a:ext>
                </a:extLst>
              </a:tr>
              <a:tr h="3251003">
                <a:tc>
                  <a:txBody>
                    <a:bodyPr/>
                    <a:lstStyle/>
                    <a:p>
                      <a:r>
                        <a:rPr lang="en-US" sz="2000" dirty="0"/>
                        <a:t>SAP checked on an </a:t>
                      </a:r>
                      <a:r>
                        <a:rPr lang="en-US" sz="2000" u="sng" dirty="0"/>
                        <a:t>annual</a:t>
                      </a:r>
                      <a:r>
                        <a:rPr lang="en-US" sz="2000" dirty="0"/>
                        <a:t> basis:</a:t>
                      </a:r>
                    </a:p>
                    <a:p>
                      <a:endParaRPr lang="en-US" sz="1000" dirty="0"/>
                    </a:p>
                    <a:p>
                      <a:r>
                        <a:rPr lang="en-US" sz="2000" dirty="0"/>
                        <a:t>1</a:t>
                      </a:r>
                      <a:r>
                        <a:rPr lang="en-US" sz="2000" baseline="30000" dirty="0"/>
                        <a:t>st</a:t>
                      </a:r>
                      <a:r>
                        <a:rPr lang="en-US" sz="2000" dirty="0"/>
                        <a:t> Year – at least 10 credits </a:t>
                      </a:r>
                    </a:p>
                    <a:p>
                      <a:r>
                        <a:rPr lang="en-US" sz="2000" dirty="0"/>
                        <a:t>2</a:t>
                      </a:r>
                      <a:r>
                        <a:rPr lang="en-US" sz="2000" baseline="30000" dirty="0"/>
                        <a:t>nd</a:t>
                      </a:r>
                      <a:r>
                        <a:rPr lang="en-US" sz="2000" dirty="0"/>
                        <a:t> Year – at least 20 credits </a:t>
                      </a:r>
                    </a:p>
                    <a:p>
                      <a:r>
                        <a:rPr lang="en-US" sz="2000" dirty="0"/>
                        <a:t>3</a:t>
                      </a:r>
                      <a:r>
                        <a:rPr lang="en-US" sz="2000" baseline="30000" dirty="0"/>
                        <a:t>rd</a:t>
                      </a:r>
                      <a:r>
                        <a:rPr lang="en-US" sz="2000" dirty="0"/>
                        <a:t> Year – at least 30 credits </a:t>
                      </a:r>
                    </a:p>
                    <a:p>
                      <a:r>
                        <a:rPr lang="en-US" sz="2000" dirty="0"/>
                        <a:t>4</a:t>
                      </a:r>
                      <a:r>
                        <a:rPr lang="en-US" sz="2000" baseline="30000" dirty="0"/>
                        <a:t>th</a:t>
                      </a:r>
                      <a:r>
                        <a:rPr lang="en-US" sz="2000" dirty="0"/>
                        <a:t> Year – at least 40 credits</a:t>
                      </a:r>
                    </a:p>
                    <a:p>
                      <a:r>
                        <a:rPr lang="en-US" sz="2000" dirty="0"/>
                        <a:t>5</a:t>
                      </a:r>
                      <a:r>
                        <a:rPr lang="en-US" sz="2000" baseline="30000" dirty="0"/>
                        <a:t>th</a:t>
                      </a:r>
                      <a:r>
                        <a:rPr lang="en-US" sz="2000" dirty="0"/>
                        <a:t> Year – at least 50 credits</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dirty="0"/>
                        <a:t>6</a:t>
                      </a:r>
                      <a:r>
                        <a:rPr lang="en-US" sz="2000" baseline="30000" dirty="0"/>
                        <a:t>th</a:t>
                      </a:r>
                      <a:r>
                        <a:rPr lang="en-US" sz="2000" dirty="0"/>
                        <a:t> Year – at least 60 credits</a:t>
                      </a:r>
                    </a:p>
                    <a:p>
                      <a:endParaRPr lang="en-US" sz="2000" dirty="0"/>
                    </a:p>
                    <a:p>
                      <a:r>
                        <a:rPr lang="en-US" sz="800" dirty="0"/>
                        <a:t>   </a:t>
                      </a:r>
                    </a:p>
                    <a:p>
                      <a:pPr algn="ctr"/>
                      <a:r>
                        <a:rPr lang="en-US" sz="1800" dirty="0"/>
                        <a:t>(Completed hours are cumulative)</a:t>
                      </a:r>
                    </a:p>
                  </a:txBody>
                  <a:tcPr/>
                </a:tc>
                <a:extLst>
                  <a:ext uri="{0D108BD9-81ED-4DB2-BD59-A6C34878D82A}">
                    <a16:rowId xmlns:a16="http://schemas.microsoft.com/office/drawing/2014/main" val="797513144"/>
                  </a:ext>
                </a:extLst>
              </a:tr>
            </a:tbl>
          </a:graphicData>
        </a:graphic>
      </p:graphicFrame>
      <p:sp>
        <p:nvSpPr>
          <p:cNvPr id="6" name="TextBox 5">
            <a:extLst>
              <a:ext uri="{FF2B5EF4-FFF2-40B4-BE49-F238E27FC236}">
                <a16:creationId xmlns:a16="http://schemas.microsoft.com/office/drawing/2014/main" id="{6F18662F-8D48-4811-B1F7-68FC9DDB96EC}"/>
              </a:ext>
            </a:extLst>
          </p:cNvPr>
          <p:cNvSpPr txBox="1"/>
          <p:nvPr/>
        </p:nvSpPr>
        <p:spPr>
          <a:xfrm>
            <a:off x="228601" y="1414792"/>
            <a:ext cx="4067174" cy="5124480"/>
          </a:xfrm>
          <a:prstGeom prst="rect">
            <a:avLst/>
          </a:prstGeom>
          <a:noFill/>
        </p:spPr>
        <p:txBody>
          <a:bodyPr wrap="square" rtlCol="0">
            <a:spAutoFit/>
          </a:bodyPr>
          <a:lstStyle/>
          <a:p>
            <a:r>
              <a:rPr lang="en-US" sz="2600" dirty="0">
                <a:solidFill>
                  <a:schemeClr val="bg2"/>
                </a:solidFill>
                <a:latin typeface="Cambria" panose="02040503050406030204" pitchFamily="18" charset="0"/>
                <a:ea typeface="Cambria" panose="02040503050406030204" pitchFamily="18" charset="0"/>
              </a:rPr>
              <a:t>Example of Maximum Timeframe and Pace in Calendar Time for a separate, stand-alone, part-time program </a:t>
            </a:r>
          </a:p>
          <a:p>
            <a:pPr marL="457200" indent="-45720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School can determine minimum number of hours per year based on required coursework</a:t>
            </a:r>
          </a:p>
          <a:p>
            <a:pPr marL="457200" indent="-457200">
              <a:buFont typeface="Arial" panose="020B0604020202020204" pitchFamily="34" charset="0"/>
              <a:buChar char="•"/>
            </a:pPr>
            <a:endParaRPr lang="en-US" sz="500" dirty="0">
              <a:solidFill>
                <a:schemeClr val="bg2"/>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Unless awarding students fractions of credit, </a:t>
            </a:r>
            <a:r>
              <a:rPr lang="en-US" sz="2400" i="1" dirty="0">
                <a:solidFill>
                  <a:schemeClr val="bg2"/>
                </a:solidFill>
                <a:latin typeface="Cambria" panose="02040503050406030204" pitchFamily="18" charset="0"/>
                <a:ea typeface="Cambria" panose="02040503050406030204" pitchFamily="18" charset="0"/>
              </a:rPr>
              <a:t>required</a:t>
            </a:r>
            <a:r>
              <a:rPr lang="en-US" sz="2400" dirty="0">
                <a:solidFill>
                  <a:schemeClr val="bg2"/>
                </a:solidFill>
                <a:latin typeface="Cambria" panose="02040503050406030204" pitchFamily="18" charset="0"/>
                <a:ea typeface="Cambria" panose="02040503050406030204" pitchFamily="18" charset="0"/>
              </a:rPr>
              <a:t> </a:t>
            </a:r>
            <a:r>
              <a:rPr lang="en-US" sz="2400" i="1" dirty="0">
                <a:solidFill>
                  <a:schemeClr val="bg2"/>
                </a:solidFill>
                <a:latin typeface="Cambria" panose="02040503050406030204" pitchFamily="18" charset="0"/>
                <a:ea typeface="Cambria" panose="02040503050406030204" pitchFamily="18" charset="0"/>
              </a:rPr>
              <a:t>credits must be in whole numbers</a:t>
            </a:r>
            <a:endParaRPr lang="en-US" sz="2000" i="1"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65866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18</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examples</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3875593571"/>
              </p:ext>
            </p:extLst>
          </p:nvPr>
        </p:nvGraphicFramePr>
        <p:xfrm>
          <a:off x="5601472" y="1268635"/>
          <a:ext cx="5671751" cy="5102112"/>
        </p:xfrm>
        <a:graphic>
          <a:graphicData uri="http://schemas.openxmlformats.org/drawingml/2006/table">
            <a:tbl>
              <a:tblPr firstRow="1" bandRow="1">
                <a:tableStyleId>{5C22544A-7EE6-4342-B048-85BDC9FD1C3A}</a:tableStyleId>
              </a:tblPr>
              <a:tblGrid>
                <a:gridCol w="5671751">
                  <a:extLst>
                    <a:ext uri="{9D8B030D-6E8A-4147-A177-3AD203B41FA5}">
                      <a16:colId xmlns:a16="http://schemas.microsoft.com/office/drawing/2014/main" val="636624537"/>
                    </a:ext>
                  </a:extLst>
                </a:gridCol>
              </a:tblGrid>
              <a:tr h="577758">
                <a:tc>
                  <a:txBody>
                    <a:bodyPr/>
                    <a:lstStyle/>
                    <a:p>
                      <a:r>
                        <a:rPr lang="en-US" sz="2000" dirty="0"/>
                        <a:t>24 hours transferred into a 4-Year/120 Credit Hour Program (96 hours remaining)</a:t>
                      </a:r>
                    </a:p>
                  </a:txBody>
                  <a:tcPr/>
                </a:tc>
                <a:extLst>
                  <a:ext uri="{0D108BD9-81ED-4DB2-BD59-A6C34878D82A}">
                    <a16:rowId xmlns:a16="http://schemas.microsoft.com/office/drawing/2014/main" val="3902771855"/>
                  </a:ext>
                </a:extLst>
              </a:tr>
              <a:tr h="830154">
                <a:tc>
                  <a:txBody>
                    <a:bodyPr/>
                    <a:lstStyle/>
                    <a:p>
                      <a:r>
                        <a:rPr lang="en-US" sz="2000" dirty="0"/>
                        <a:t>150% X 4 = 6-year Maximum Timeframe; </a:t>
                      </a:r>
                      <a:r>
                        <a:rPr lang="en-US" sz="2000" i="1" dirty="0"/>
                        <a:t>however, since student has completed 1 academic year, school determines MTF remaining is 5 years for transfer student</a:t>
                      </a:r>
                    </a:p>
                  </a:txBody>
                  <a:tcPr/>
                </a:tc>
                <a:extLst>
                  <a:ext uri="{0D108BD9-81ED-4DB2-BD59-A6C34878D82A}">
                    <a16:rowId xmlns:a16="http://schemas.microsoft.com/office/drawing/2014/main" val="1690496315"/>
                  </a:ext>
                </a:extLst>
              </a:tr>
              <a:tr h="3090432">
                <a:tc>
                  <a:txBody>
                    <a:bodyPr/>
                    <a:lstStyle/>
                    <a:p>
                      <a:r>
                        <a:rPr lang="en-US" sz="2000" dirty="0"/>
                        <a:t>SAP checked on an </a:t>
                      </a:r>
                      <a:r>
                        <a:rPr lang="en-US" sz="2000" u="sng" dirty="0"/>
                        <a:t>annual</a:t>
                      </a:r>
                      <a:r>
                        <a:rPr lang="en-US" sz="2000" dirty="0"/>
                        <a:t> basis:</a:t>
                      </a:r>
                    </a:p>
                    <a:p>
                      <a:endParaRPr lang="en-US" sz="1000" dirty="0"/>
                    </a:p>
                    <a:p>
                      <a:r>
                        <a:rPr lang="en-US" sz="2000" dirty="0"/>
                        <a:t>1</a:t>
                      </a:r>
                      <a:r>
                        <a:rPr lang="en-US" sz="2000" baseline="30000" dirty="0"/>
                        <a:t>st</a:t>
                      </a:r>
                      <a:r>
                        <a:rPr lang="en-US" sz="2000" dirty="0"/>
                        <a:t> Year – at least 20 credits </a:t>
                      </a:r>
                    </a:p>
                    <a:p>
                      <a:r>
                        <a:rPr lang="en-US" sz="2000" dirty="0"/>
                        <a:t>2</a:t>
                      </a:r>
                      <a:r>
                        <a:rPr lang="en-US" sz="2000" baseline="30000" dirty="0"/>
                        <a:t>nd</a:t>
                      </a:r>
                      <a:r>
                        <a:rPr lang="en-US" sz="2000" dirty="0"/>
                        <a:t> Year – at least 40 credits </a:t>
                      </a:r>
                    </a:p>
                    <a:p>
                      <a:r>
                        <a:rPr lang="en-US" sz="2000" dirty="0"/>
                        <a:t>3</a:t>
                      </a:r>
                      <a:r>
                        <a:rPr lang="en-US" sz="2000" baseline="30000" dirty="0"/>
                        <a:t>rd</a:t>
                      </a:r>
                      <a:r>
                        <a:rPr lang="en-US" sz="2000" dirty="0"/>
                        <a:t> Year – at least 60 credits </a:t>
                      </a:r>
                    </a:p>
                    <a:p>
                      <a:r>
                        <a:rPr lang="en-US" sz="2000" dirty="0"/>
                        <a:t>4</a:t>
                      </a:r>
                      <a:r>
                        <a:rPr lang="en-US" sz="2000" baseline="30000" dirty="0"/>
                        <a:t>th</a:t>
                      </a:r>
                      <a:r>
                        <a:rPr lang="en-US" sz="2000" dirty="0"/>
                        <a:t> Year – at least 80 credits</a:t>
                      </a:r>
                    </a:p>
                    <a:p>
                      <a:r>
                        <a:rPr lang="en-US" sz="2000" dirty="0"/>
                        <a:t>5</a:t>
                      </a:r>
                      <a:r>
                        <a:rPr lang="en-US" sz="2000" baseline="30000" dirty="0"/>
                        <a:t>th</a:t>
                      </a:r>
                      <a:r>
                        <a:rPr lang="en-US" sz="2000" dirty="0"/>
                        <a:t> Year – at least 96 credits</a:t>
                      </a:r>
                    </a:p>
                    <a:p>
                      <a:pPr marL="0" marR="0" lvl="0" indent="0" algn="l" defTabSz="914173"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dirty="0"/>
                        <a:t>                 (C</a:t>
                      </a:r>
                      <a:r>
                        <a:rPr lang="en-US" sz="1800" dirty="0"/>
                        <a:t>ompleted hours are cumulative)</a:t>
                      </a:r>
                      <a:endParaRPr lang="en-US" sz="2000" dirty="0"/>
                    </a:p>
                    <a:p>
                      <a:endParaRPr lang="en-US" sz="2000" dirty="0"/>
                    </a:p>
                  </a:txBody>
                  <a:tcPr/>
                </a:tc>
                <a:extLst>
                  <a:ext uri="{0D108BD9-81ED-4DB2-BD59-A6C34878D82A}">
                    <a16:rowId xmlns:a16="http://schemas.microsoft.com/office/drawing/2014/main" val="797513144"/>
                  </a:ext>
                </a:extLst>
              </a:tr>
            </a:tbl>
          </a:graphicData>
        </a:graphic>
      </p:graphicFrame>
      <p:sp>
        <p:nvSpPr>
          <p:cNvPr id="6" name="TextBox 5">
            <a:extLst>
              <a:ext uri="{FF2B5EF4-FFF2-40B4-BE49-F238E27FC236}">
                <a16:creationId xmlns:a16="http://schemas.microsoft.com/office/drawing/2014/main" id="{6F18662F-8D48-4811-B1F7-68FC9DDB96EC}"/>
              </a:ext>
            </a:extLst>
          </p:cNvPr>
          <p:cNvSpPr txBox="1"/>
          <p:nvPr/>
        </p:nvSpPr>
        <p:spPr>
          <a:xfrm>
            <a:off x="301700" y="1635757"/>
            <a:ext cx="5048250" cy="4616648"/>
          </a:xfrm>
          <a:prstGeom prst="rect">
            <a:avLst/>
          </a:prstGeom>
          <a:noFill/>
        </p:spPr>
        <p:txBody>
          <a:bodyPr wrap="square" rtlCol="0">
            <a:spAutoFit/>
          </a:bodyPr>
          <a:lstStyle/>
          <a:p>
            <a:r>
              <a:rPr lang="en-US" sz="2600" dirty="0">
                <a:solidFill>
                  <a:schemeClr val="bg2"/>
                </a:solidFill>
                <a:latin typeface="Cambria" panose="02040503050406030204" pitchFamily="18" charset="0"/>
                <a:ea typeface="Cambria" panose="02040503050406030204" pitchFamily="18" charset="0"/>
              </a:rPr>
              <a:t>Student transfers to your institution with 24 credits towards a 120 Credit Program </a:t>
            </a:r>
          </a:p>
          <a:p>
            <a:pPr marL="342900" indent="-34290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Student has 96 credits left</a:t>
            </a:r>
          </a:p>
          <a:p>
            <a:pPr marL="342900" indent="-34290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institution has a policy that 12 semesters credits = 1 payment period</a:t>
            </a:r>
          </a:p>
          <a:p>
            <a:pPr marL="342900" indent="-34290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School determines MTF based on remaining hours</a:t>
            </a:r>
          </a:p>
          <a:p>
            <a:pPr marL="342900" indent="-34290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Unless awarding students fractions of credit, </a:t>
            </a:r>
            <a:r>
              <a:rPr lang="en-US" sz="2400" i="1" dirty="0">
                <a:solidFill>
                  <a:schemeClr val="bg2"/>
                </a:solidFill>
                <a:latin typeface="Cambria" panose="02040503050406030204" pitchFamily="18" charset="0"/>
                <a:ea typeface="Cambria" panose="02040503050406030204" pitchFamily="18" charset="0"/>
              </a:rPr>
              <a:t>required</a:t>
            </a:r>
            <a:r>
              <a:rPr lang="en-US" sz="2400" dirty="0">
                <a:solidFill>
                  <a:schemeClr val="bg2"/>
                </a:solidFill>
                <a:latin typeface="Cambria" panose="02040503050406030204" pitchFamily="18" charset="0"/>
                <a:ea typeface="Cambria" panose="02040503050406030204" pitchFamily="18" charset="0"/>
              </a:rPr>
              <a:t> </a:t>
            </a:r>
            <a:r>
              <a:rPr lang="en-US" sz="2400" i="1" dirty="0">
                <a:solidFill>
                  <a:schemeClr val="bg2"/>
                </a:solidFill>
                <a:latin typeface="Cambria" panose="02040503050406030204" pitchFamily="18" charset="0"/>
                <a:ea typeface="Cambria" panose="02040503050406030204" pitchFamily="18" charset="0"/>
              </a:rPr>
              <a:t>credits must be in whole numbers</a:t>
            </a:r>
            <a:endParaRPr lang="en-US" sz="24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19351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19</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examples </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3257949270"/>
              </p:ext>
            </p:extLst>
          </p:nvPr>
        </p:nvGraphicFramePr>
        <p:xfrm>
          <a:off x="5349950" y="1644324"/>
          <a:ext cx="5528511" cy="4498139"/>
        </p:xfrm>
        <a:graphic>
          <a:graphicData uri="http://schemas.openxmlformats.org/drawingml/2006/table">
            <a:tbl>
              <a:tblPr firstRow="1" bandRow="1">
                <a:tableStyleId>{5C22544A-7EE6-4342-B048-85BDC9FD1C3A}</a:tableStyleId>
              </a:tblPr>
              <a:tblGrid>
                <a:gridCol w="5528511">
                  <a:extLst>
                    <a:ext uri="{9D8B030D-6E8A-4147-A177-3AD203B41FA5}">
                      <a16:colId xmlns:a16="http://schemas.microsoft.com/office/drawing/2014/main" val="636624537"/>
                    </a:ext>
                  </a:extLst>
                </a:gridCol>
              </a:tblGrid>
              <a:tr h="667296">
                <a:tc>
                  <a:txBody>
                    <a:bodyPr/>
                    <a:lstStyle/>
                    <a:p>
                      <a:r>
                        <a:rPr lang="en-US" sz="2000" dirty="0"/>
                        <a:t>4-Year/120 Credit Hour Program </a:t>
                      </a:r>
                    </a:p>
                  </a:txBody>
                  <a:tcPr/>
                </a:tc>
                <a:extLst>
                  <a:ext uri="{0D108BD9-81ED-4DB2-BD59-A6C34878D82A}">
                    <a16:rowId xmlns:a16="http://schemas.microsoft.com/office/drawing/2014/main" val="3902771855"/>
                  </a:ext>
                </a:extLst>
              </a:tr>
              <a:tr h="1026683">
                <a:tc>
                  <a:txBody>
                    <a:bodyPr/>
                    <a:lstStyle/>
                    <a:p>
                      <a:r>
                        <a:rPr lang="en-US" sz="2000" dirty="0"/>
                        <a:t>150% X 4 = 6-year Maximum Timeframe </a:t>
                      </a:r>
                    </a:p>
                    <a:p>
                      <a:r>
                        <a:rPr lang="en-US" sz="2000" dirty="0"/>
                        <a:t>(student did not attend 2</a:t>
                      </a:r>
                      <a:r>
                        <a:rPr lang="en-US" sz="2000" baseline="30000" dirty="0"/>
                        <a:t>nd</a:t>
                      </a:r>
                      <a:r>
                        <a:rPr lang="en-US" sz="2000" dirty="0"/>
                        <a:t> AY)</a:t>
                      </a:r>
                    </a:p>
                  </a:txBody>
                  <a:tcPr/>
                </a:tc>
                <a:extLst>
                  <a:ext uri="{0D108BD9-81ED-4DB2-BD59-A6C34878D82A}">
                    <a16:rowId xmlns:a16="http://schemas.microsoft.com/office/drawing/2014/main" val="1690496315"/>
                  </a:ext>
                </a:extLst>
              </a:tr>
              <a:tr h="2759437">
                <a:tc>
                  <a:txBody>
                    <a:bodyPr/>
                    <a:lstStyle/>
                    <a:p>
                      <a:r>
                        <a:rPr lang="en-US" sz="2000" dirty="0"/>
                        <a:t>SAP checked on an </a:t>
                      </a:r>
                      <a:r>
                        <a:rPr lang="en-US" sz="2000" u="sng" dirty="0"/>
                        <a:t>annual</a:t>
                      </a:r>
                      <a:r>
                        <a:rPr lang="en-US" sz="2000" dirty="0"/>
                        <a:t> basis:</a:t>
                      </a:r>
                    </a:p>
                    <a:p>
                      <a:endParaRPr lang="en-US" sz="1000" dirty="0"/>
                    </a:p>
                    <a:p>
                      <a:r>
                        <a:rPr lang="en-US" sz="2000" dirty="0"/>
                        <a:t>1</a:t>
                      </a:r>
                      <a:r>
                        <a:rPr lang="en-US" sz="2000" baseline="30000" dirty="0"/>
                        <a:t>st</a:t>
                      </a:r>
                      <a:r>
                        <a:rPr lang="en-US" sz="2000" dirty="0"/>
                        <a:t> Year – at least 20 credits </a:t>
                      </a:r>
                    </a:p>
                    <a:p>
                      <a:r>
                        <a:rPr lang="en-US" sz="2000" strike="sngStrike" dirty="0">
                          <a:solidFill>
                            <a:srgbClr val="FF0000"/>
                          </a:solidFill>
                        </a:rPr>
                        <a:t>2</a:t>
                      </a:r>
                      <a:r>
                        <a:rPr lang="en-US" sz="2000" strike="sngStrike" baseline="30000" dirty="0">
                          <a:solidFill>
                            <a:srgbClr val="FF0000"/>
                          </a:solidFill>
                        </a:rPr>
                        <a:t>nd</a:t>
                      </a:r>
                      <a:r>
                        <a:rPr lang="en-US" sz="2000" strike="sngStrike" dirty="0">
                          <a:solidFill>
                            <a:srgbClr val="FF0000"/>
                          </a:solidFill>
                        </a:rPr>
                        <a:t> Year – at least 40 credits </a:t>
                      </a:r>
                    </a:p>
                    <a:p>
                      <a:r>
                        <a:rPr lang="en-US" sz="2000" dirty="0"/>
                        <a:t>3</a:t>
                      </a:r>
                      <a:r>
                        <a:rPr lang="en-US" sz="2000" baseline="30000" dirty="0"/>
                        <a:t>rd</a:t>
                      </a:r>
                      <a:r>
                        <a:rPr lang="en-US" sz="2000" dirty="0"/>
                        <a:t> Year – at least 45 credits </a:t>
                      </a:r>
                    </a:p>
                    <a:p>
                      <a:r>
                        <a:rPr lang="en-US" sz="2000" dirty="0"/>
                        <a:t>4</a:t>
                      </a:r>
                      <a:r>
                        <a:rPr lang="en-US" sz="2000" baseline="30000" dirty="0"/>
                        <a:t>th</a:t>
                      </a:r>
                      <a:r>
                        <a:rPr lang="en-US" sz="2000" dirty="0"/>
                        <a:t> Year – at least 70 credits</a:t>
                      </a:r>
                    </a:p>
                    <a:p>
                      <a:r>
                        <a:rPr lang="en-US" sz="2000" dirty="0"/>
                        <a:t>5</a:t>
                      </a:r>
                      <a:r>
                        <a:rPr lang="en-US" sz="2000" baseline="30000" dirty="0"/>
                        <a:t>th</a:t>
                      </a:r>
                      <a:r>
                        <a:rPr lang="en-US" sz="2000" dirty="0"/>
                        <a:t> Year – at least 95 credits</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dirty="0"/>
                        <a:t>6</a:t>
                      </a:r>
                      <a:r>
                        <a:rPr lang="en-US" sz="2000" baseline="30000" dirty="0"/>
                        <a:t>th</a:t>
                      </a:r>
                      <a:r>
                        <a:rPr lang="en-US" sz="2000" dirty="0"/>
                        <a:t> Year – at least 120 credits</a:t>
                      </a:r>
                    </a:p>
                    <a:p>
                      <a:pPr marL="0" marR="0" lvl="0" indent="0" algn="l" defTabSz="914173"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dirty="0"/>
                        <a:t>                 (C</a:t>
                      </a:r>
                      <a:r>
                        <a:rPr lang="en-US" sz="1800" dirty="0"/>
                        <a:t>ompleted hours are cumulative)</a:t>
                      </a:r>
                      <a:endParaRPr lang="en-US" sz="2000" dirty="0"/>
                    </a:p>
                  </a:txBody>
                  <a:tcPr/>
                </a:tc>
                <a:extLst>
                  <a:ext uri="{0D108BD9-81ED-4DB2-BD59-A6C34878D82A}">
                    <a16:rowId xmlns:a16="http://schemas.microsoft.com/office/drawing/2014/main" val="797513144"/>
                  </a:ext>
                </a:extLst>
              </a:tr>
            </a:tbl>
          </a:graphicData>
        </a:graphic>
      </p:graphicFrame>
      <p:sp>
        <p:nvSpPr>
          <p:cNvPr id="6" name="TextBox 5">
            <a:extLst>
              <a:ext uri="{FF2B5EF4-FFF2-40B4-BE49-F238E27FC236}">
                <a16:creationId xmlns:a16="http://schemas.microsoft.com/office/drawing/2014/main" id="{6F18662F-8D48-4811-B1F7-68FC9DDB96EC}"/>
              </a:ext>
            </a:extLst>
          </p:cNvPr>
          <p:cNvSpPr txBox="1"/>
          <p:nvPr/>
        </p:nvSpPr>
        <p:spPr>
          <a:xfrm>
            <a:off x="561975" y="2000567"/>
            <a:ext cx="3914775" cy="3785652"/>
          </a:xfrm>
          <a:prstGeom prst="rect">
            <a:avLst/>
          </a:prstGeom>
          <a:noFill/>
        </p:spPr>
        <p:txBody>
          <a:bodyPr wrap="square" rtlCol="0">
            <a:spAutoFit/>
          </a:bodyPr>
          <a:lstStyle/>
          <a:p>
            <a:r>
              <a:rPr lang="en-US" sz="2800" dirty="0">
                <a:solidFill>
                  <a:schemeClr val="bg2"/>
                </a:solidFill>
                <a:latin typeface="Cambria" panose="02040503050406030204" pitchFamily="18" charset="0"/>
                <a:ea typeface="Cambria" panose="02040503050406030204" pitchFamily="18" charset="0"/>
              </a:rPr>
              <a:t>Student stops attending for an academic year in the middle of a program</a:t>
            </a:r>
          </a:p>
          <a:p>
            <a:pPr marL="457200" indent="-457200">
              <a:buFont typeface="Arial" panose="020B0604020202020204" pitchFamily="34" charset="0"/>
              <a:buChar char="•"/>
            </a:pPr>
            <a:r>
              <a:rPr lang="en-US" sz="2600" dirty="0">
                <a:solidFill>
                  <a:schemeClr val="bg2"/>
                </a:solidFill>
                <a:latin typeface="Cambria" panose="02040503050406030204" pitchFamily="18" charset="0"/>
                <a:ea typeface="Cambria" panose="02040503050406030204" pitchFamily="18" charset="0"/>
              </a:rPr>
              <a:t>School chose not to alter MTF and kept MTF at original 6-year period </a:t>
            </a:r>
            <a:r>
              <a:rPr lang="en-US" sz="2600" i="1" dirty="0">
                <a:solidFill>
                  <a:schemeClr val="bg2"/>
                </a:solidFill>
                <a:latin typeface="Cambria" panose="02040503050406030204" pitchFamily="18" charset="0"/>
                <a:ea typeface="Cambria" panose="02040503050406030204" pitchFamily="18" charset="0"/>
              </a:rPr>
              <a:t>altering required hours to complete accordingly</a:t>
            </a:r>
          </a:p>
        </p:txBody>
      </p:sp>
    </p:spTree>
    <p:extLst>
      <p:ext uri="{BB962C8B-B14F-4D97-AF65-F5344CB8AC3E}">
        <p14:creationId xmlns:p14="http://schemas.microsoft.com/office/powerpoint/2010/main" val="1383803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1A4E4C1-30E3-A34D-BC16-4D385422B15C}"/>
              </a:ext>
            </a:extLst>
          </p:cNvPr>
          <p:cNvSpPr>
            <a:spLocks noGrp="1"/>
          </p:cNvSpPr>
          <p:nvPr>
            <p:ph sz="quarter" idx="10"/>
          </p:nvPr>
        </p:nvSpPr>
        <p:spPr>
          <a:xfrm>
            <a:off x="2059450" y="3753917"/>
            <a:ext cx="9919130" cy="596678"/>
          </a:xfrm>
        </p:spPr>
        <p:txBody>
          <a:bodyPr/>
          <a:lstStyle/>
          <a:p>
            <a:pPr algn="r" eaLnBrk="1" hangingPunct="1"/>
            <a:r>
              <a:rPr lang="en-US" altLang="en-US" dirty="0">
                <a:solidFill>
                  <a:schemeClr val="bg1"/>
                </a:solidFill>
                <a:latin typeface="Arial" panose="020B0604020202020204" pitchFamily="34" charset="0"/>
              </a:rPr>
              <a:t>David Bartnicki and Aaron Washington </a:t>
            </a:r>
          </a:p>
          <a:p>
            <a:pPr algn="r" eaLnBrk="1" hangingPunct="1"/>
            <a:r>
              <a:rPr lang="en-US" altLang="en-US" dirty="0">
                <a:solidFill>
                  <a:schemeClr val="bg1"/>
                </a:solidFill>
                <a:latin typeface="Arial" panose="020B0604020202020204" pitchFamily="34" charset="0"/>
              </a:rPr>
              <a:t>U.S. Department of Education</a:t>
            </a:r>
          </a:p>
          <a:p>
            <a:pPr algn="r" eaLnBrk="1" hangingPunct="1"/>
            <a:r>
              <a:rPr lang="en-US" altLang="en-US" dirty="0">
                <a:solidFill>
                  <a:schemeClr val="bg1"/>
                </a:solidFill>
                <a:latin typeface="Arial" panose="020B0604020202020204" pitchFamily="34" charset="0"/>
              </a:rPr>
              <a:t>April 2021</a:t>
            </a:r>
          </a:p>
        </p:txBody>
      </p:sp>
      <p:sp>
        <p:nvSpPr>
          <p:cNvPr id="4" name="Title 3">
            <a:extLst>
              <a:ext uri="{FF2B5EF4-FFF2-40B4-BE49-F238E27FC236}">
                <a16:creationId xmlns:a16="http://schemas.microsoft.com/office/drawing/2014/main" id="{EA86C719-8C13-DF49-B921-72D0FBE5A44A}"/>
              </a:ext>
            </a:extLst>
          </p:cNvPr>
          <p:cNvSpPr>
            <a:spLocks noGrp="1"/>
          </p:cNvSpPr>
          <p:nvPr>
            <p:ph type="title"/>
          </p:nvPr>
        </p:nvSpPr>
        <p:spPr>
          <a:xfrm>
            <a:off x="1005116" y="790684"/>
            <a:ext cx="11088548" cy="1881597"/>
          </a:xfrm>
        </p:spPr>
        <p:txBody>
          <a:bodyPr/>
          <a:lstStyle/>
          <a:p>
            <a:pPr algn="r"/>
            <a:r>
              <a:rPr lang="en-US" sz="5400" dirty="0"/>
              <a:t>Satisfactory academic progress &amp; return of title iv Aid:</a:t>
            </a:r>
            <a:br>
              <a:rPr lang="en-US" sz="5400" dirty="0"/>
            </a:br>
            <a:r>
              <a:rPr lang="en-US" sz="4800" i="1" dirty="0"/>
              <a:t>New Regulation Overview</a:t>
            </a:r>
            <a:endParaRPr lang="en-US" sz="5400" i="1" dirty="0"/>
          </a:p>
        </p:txBody>
      </p:sp>
      <p:pic>
        <p:nvPicPr>
          <p:cNvPr id="5" name="Picture 4" descr="Old vintage books in a row">
            <a:extLst>
              <a:ext uri="{FF2B5EF4-FFF2-40B4-BE49-F238E27FC236}">
                <a16:creationId xmlns:a16="http://schemas.microsoft.com/office/drawing/2014/main" id="{F02AFC0B-3EB8-4997-BA63-A92B9E5680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420" y="1685895"/>
            <a:ext cx="3771435" cy="3329450"/>
          </a:xfrm>
          <a:prstGeom prst="rect">
            <a:avLst/>
          </a:prstGeom>
          <a:effectLst>
            <a:softEdge rad="317500"/>
          </a:effectLst>
        </p:spPr>
      </p:pic>
    </p:spTree>
    <p:extLst>
      <p:ext uri="{BB962C8B-B14F-4D97-AF65-F5344CB8AC3E}">
        <p14:creationId xmlns:p14="http://schemas.microsoft.com/office/powerpoint/2010/main" val="3685791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20</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examples </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3612793812"/>
              </p:ext>
            </p:extLst>
          </p:nvPr>
        </p:nvGraphicFramePr>
        <p:xfrm>
          <a:off x="5454725" y="1086500"/>
          <a:ext cx="5528511" cy="5213676"/>
        </p:xfrm>
        <a:graphic>
          <a:graphicData uri="http://schemas.openxmlformats.org/drawingml/2006/table">
            <a:tbl>
              <a:tblPr firstRow="1" bandRow="1">
                <a:tableStyleId>{5C22544A-7EE6-4342-B048-85BDC9FD1C3A}</a:tableStyleId>
              </a:tblPr>
              <a:tblGrid>
                <a:gridCol w="5528511">
                  <a:extLst>
                    <a:ext uri="{9D8B030D-6E8A-4147-A177-3AD203B41FA5}">
                      <a16:colId xmlns:a16="http://schemas.microsoft.com/office/drawing/2014/main" val="636624537"/>
                    </a:ext>
                  </a:extLst>
                </a:gridCol>
              </a:tblGrid>
              <a:tr h="773445">
                <a:tc>
                  <a:txBody>
                    <a:bodyPr/>
                    <a:lstStyle/>
                    <a:p>
                      <a:r>
                        <a:rPr lang="en-US" sz="2000" dirty="0"/>
                        <a:t>4-Year/120 Credit Hour Program </a:t>
                      </a:r>
                    </a:p>
                  </a:txBody>
                  <a:tcPr/>
                </a:tc>
                <a:extLst>
                  <a:ext uri="{0D108BD9-81ED-4DB2-BD59-A6C34878D82A}">
                    <a16:rowId xmlns:a16="http://schemas.microsoft.com/office/drawing/2014/main" val="3902771855"/>
                  </a:ext>
                </a:extLst>
              </a:tr>
              <a:tr h="1190002">
                <a:tc>
                  <a:txBody>
                    <a:bodyPr/>
                    <a:lstStyle/>
                    <a:p>
                      <a:r>
                        <a:rPr lang="en-US" sz="2000" dirty="0"/>
                        <a:t>150% X 4 = 6-year Maximum Timeframe </a:t>
                      </a:r>
                    </a:p>
                    <a:p>
                      <a:r>
                        <a:rPr lang="en-US" sz="2000" dirty="0"/>
                        <a:t>(student did not attend original 2</a:t>
                      </a:r>
                      <a:r>
                        <a:rPr lang="en-US" sz="2000" baseline="30000" dirty="0"/>
                        <a:t>nd</a:t>
                      </a:r>
                      <a:r>
                        <a:rPr lang="en-US" sz="2000" dirty="0"/>
                        <a:t> AY)</a:t>
                      </a:r>
                    </a:p>
                  </a:txBody>
                  <a:tcPr/>
                </a:tc>
                <a:extLst>
                  <a:ext uri="{0D108BD9-81ED-4DB2-BD59-A6C34878D82A}">
                    <a16:rowId xmlns:a16="http://schemas.microsoft.com/office/drawing/2014/main" val="1690496315"/>
                  </a:ext>
                </a:extLst>
              </a:tr>
              <a:tr h="3250229">
                <a:tc>
                  <a:txBody>
                    <a:bodyPr/>
                    <a:lstStyle/>
                    <a:p>
                      <a:r>
                        <a:rPr lang="en-US" sz="2000" dirty="0"/>
                        <a:t>SAP checked on an </a:t>
                      </a:r>
                      <a:r>
                        <a:rPr lang="en-US" sz="2000" u="sng" dirty="0"/>
                        <a:t>annual</a:t>
                      </a:r>
                      <a:r>
                        <a:rPr lang="en-US" sz="2000" dirty="0"/>
                        <a:t> basis:</a:t>
                      </a:r>
                    </a:p>
                    <a:p>
                      <a:endParaRPr lang="en-US" sz="1000" dirty="0"/>
                    </a:p>
                    <a:p>
                      <a:r>
                        <a:rPr lang="en-US" sz="2000" dirty="0"/>
                        <a:t>1</a:t>
                      </a:r>
                      <a:r>
                        <a:rPr lang="en-US" sz="2000" baseline="30000" dirty="0"/>
                        <a:t>st</a:t>
                      </a:r>
                      <a:r>
                        <a:rPr lang="en-US" sz="2000" dirty="0"/>
                        <a:t> Year – at least 20 credits </a:t>
                      </a:r>
                      <a:endParaRPr lang="en-US" sz="2000" strike="sngStrike" dirty="0">
                        <a:solidFill>
                          <a:srgbClr val="FF0000"/>
                        </a:solidFill>
                      </a:endParaRPr>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strike="sngStrike" dirty="0">
                          <a:solidFill>
                            <a:srgbClr val="FF0000"/>
                          </a:solidFill>
                        </a:rPr>
                        <a:t>2</a:t>
                      </a:r>
                      <a:r>
                        <a:rPr lang="en-US" sz="2000" strike="sngStrike" baseline="30000" dirty="0">
                          <a:solidFill>
                            <a:srgbClr val="FF0000"/>
                          </a:solidFill>
                        </a:rPr>
                        <a:t>nd</a:t>
                      </a:r>
                      <a:r>
                        <a:rPr lang="en-US" sz="2000" strike="sngStrike" dirty="0">
                          <a:solidFill>
                            <a:srgbClr val="FF0000"/>
                          </a:solidFill>
                        </a:rPr>
                        <a:t> Year – at least 40 credits </a:t>
                      </a:r>
                    </a:p>
                    <a:p>
                      <a:r>
                        <a:rPr lang="en-US" sz="2000" strike="noStrike" dirty="0">
                          <a:solidFill>
                            <a:schemeClr val="tx1"/>
                          </a:solidFill>
                        </a:rPr>
                        <a:t>2</a:t>
                      </a:r>
                      <a:r>
                        <a:rPr lang="en-US" sz="2000" strike="noStrike" baseline="30000" dirty="0">
                          <a:solidFill>
                            <a:schemeClr val="tx1"/>
                          </a:solidFill>
                        </a:rPr>
                        <a:t>nd</a:t>
                      </a:r>
                      <a:r>
                        <a:rPr lang="en-US" sz="2000" strike="noStrike" dirty="0">
                          <a:solidFill>
                            <a:schemeClr val="tx1"/>
                          </a:solidFill>
                        </a:rPr>
                        <a:t> Year – at least 40 credits </a:t>
                      </a:r>
                    </a:p>
                    <a:p>
                      <a:r>
                        <a:rPr lang="en-US" sz="2000" dirty="0"/>
                        <a:t>3</a:t>
                      </a:r>
                      <a:r>
                        <a:rPr lang="en-US" sz="2000" baseline="30000" dirty="0"/>
                        <a:t>rd</a:t>
                      </a:r>
                      <a:r>
                        <a:rPr lang="en-US" sz="2000" dirty="0"/>
                        <a:t> Year – at least 60 credits </a:t>
                      </a:r>
                    </a:p>
                    <a:p>
                      <a:r>
                        <a:rPr lang="en-US" sz="2000" dirty="0"/>
                        <a:t>4</a:t>
                      </a:r>
                      <a:r>
                        <a:rPr lang="en-US" sz="2000" baseline="30000" dirty="0"/>
                        <a:t>th</a:t>
                      </a:r>
                      <a:r>
                        <a:rPr lang="en-US" sz="2000" dirty="0"/>
                        <a:t> Year – at least 80 credits</a:t>
                      </a:r>
                    </a:p>
                    <a:p>
                      <a:r>
                        <a:rPr lang="en-US" sz="2000" dirty="0"/>
                        <a:t>5</a:t>
                      </a:r>
                      <a:r>
                        <a:rPr lang="en-US" sz="2000" baseline="30000" dirty="0"/>
                        <a:t>th</a:t>
                      </a:r>
                      <a:r>
                        <a:rPr lang="en-US" sz="2000" dirty="0"/>
                        <a:t> Year – at least 100 credits</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dirty="0"/>
                        <a:t>6</a:t>
                      </a:r>
                      <a:r>
                        <a:rPr lang="en-US" sz="2000" baseline="30000" dirty="0"/>
                        <a:t>th</a:t>
                      </a:r>
                      <a:r>
                        <a:rPr lang="en-US" sz="2000" dirty="0"/>
                        <a:t> Year – at least 120 credits</a:t>
                      </a:r>
                    </a:p>
                    <a:p>
                      <a:pPr marL="0" marR="0" lvl="0" indent="0" algn="l" defTabSz="914173"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173" rtl="0" eaLnBrk="1" fontAlgn="auto" latinLnBrk="0" hangingPunct="1">
                        <a:lnSpc>
                          <a:spcPct val="100000"/>
                        </a:lnSpc>
                        <a:spcBef>
                          <a:spcPts val="0"/>
                        </a:spcBef>
                        <a:spcAft>
                          <a:spcPts val="0"/>
                        </a:spcAft>
                        <a:buClrTx/>
                        <a:buSzTx/>
                        <a:buFontTx/>
                        <a:buNone/>
                        <a:tabLst/>
                        <a:defRPr/>
                      </a:pPr>
                      <a:r>
                        <a:rPr lang="en-US" sz="2000" dirty="0"/>
                        <a:t>                 (C</a:t>
                      </a:r>
                      <a:r>
                        <a:rPr lang="en-US" sz="1800" dirty="0"/>
                        <a:t>ompleted hours are cumulative)</a:t>
                      </a:r>
                      <a:endParaRPr lang="en-US" sz="2000" dirty="0"/>
                    </a:p>
                  </a:txBody>
                  <a:tcPr/>
                </a:tc>
                <a:extLst>
                  <a:ext uri="{0D108BD9-81ED-4DB2-BD59-A6C34878D82A}">
                    <a16:rowId xmlns:a16="http://schemas.microsoft.com/office/drawing/2014/main" val="797513144"/>
                  </a:ext>
                </a:extLst>
              </a:tr>
            </a:tbl>
          </a:graphicData>
        </a:graphic>
      </p:graphicFrame>
      <p:sp>
        <p:nvSpPr>
          <p:cNvPr id="6" name="TextBox 5">
            <a:extLst>
              <a:ext uri="{FF2B5EF4-FFF2-40B4-BE49-F238E27FC236}">
                <a16:creationId xmlns:a16="http://schemas.microsoft.com/office/drawing/2014/main" id="{6F18662F-8D48-4811-B1F7-68FC9DDB96EC}"/>
              </a:ext>
            </a:extLst>
          </p:cNvPr>
          <p:cNvSpPr txBox="1"/>
          <p:nvPr/>
        </p:nvSpPr>
        <p:spPr>
          <a:xfrm>
            <a:off x="561975" y="2000567"/>
            <a:ext cx="3914775" cy="3385542"/>
          </a:xfrm>
          <a:prstGeom prst="rect">
            <a:avLst/>
          </a:prstGeom>
          <a:noFill/>
        </p:spPr>
        <p:txBody>
          <a:bodyPr wrap="square" rtlCol="0">
            <a:spAutoFit/>
          </a:bodyPr>
          <a:lstStyle/>
          <a:p>
            <a:r>
              <a:rPr lang="en-US" sz="2800" dirty="0">
                <a:solidFill>
                  <a:schemeClr val="bg2"/>
                </a:solidFill>
                <a:latin typeface="Cambria" panose="02040503050406030204" pitchFamily="18" charset="0"/>
                <a:ea typeface="Cambria" panose="02040503050406030204" pitchFamily="18" charset="0"/>
              </a:rPr>
              <a:t>Student stops attending for an academic year in the middle of a program</a:t>
            </a:r>
          </a:p>
          <a:p>
            <a:pPr marL="457200" indent="-457200">
              <a:buFont typeface="Arial" panose="020B0604020202020204" pitchFamily="34" charset="0"/>
              <a:buChar char="•"/>
            </a:pPr>
            <a:r>
              <a:rPr lang="en-US" sz="2600" dirty="0">
                <a:solidFill>
                  <a:schemeClr val="bg2"/>
                </a:solidFill>
                <a:latin typeface="Cambria" panose="02040503050406030204" pitchFamily="18" charset="0"/>
                <a:ea typeface="Cambria" panose="02040503050406030204" pitchFamily="18" charset="0"/>
              </a:rPr>
              <a:t>School chose to exclude the nonattended academic year from the overall  MTF </a:t>
            </a:r>
          </a:p>
        </p:txBody>
      </p:sp>
    </p:spTree>
    <p:extLst>
      <p:ext uri="{BB962C8B-B14F-4D97-AF65-F5344CB8AC3E}">
        <p14:creationId xmlns:p14="http://schemas.microsoft.com/office/powerpoint/2010/main" val="4044966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21</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REminder</a:t>
            </a:r>
          </a:p>
        </p:txBody>
      </p:sp>
      <p:sp>
        <p:nvSpPr>
          <p:cNvPr id="4" name="TextBox 3">
            <a:extLst>
              <a:ext uri="{FF2B5EF4-FFF2-40B4-BE49-F238E27FC236}">
                <a16:creationId xmlns:a16="http://schemas.microsoft.com/office/drawing/2014/main" id="{CD406255-0362-4536-92AA-1DAF8A65D65B}"/>
              </a:ext>
            </a:extLst>
          </p:cNvPr>
          <p:cNvSpPr txBox="1"/>
          <p:nvPr/>
        </p:nvSpPr>
        <p:spPr>
          <a:xfrm>
            <a:off x="768192" y="1654093"/>
            <a:ext cx="10493366" cy="412420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3000" dirty="0">
                <a:solidFill>
                  <a:schemeClr val="bg2"/>
                </a:solidFill>
                <a:latin typeface="Cambria" panose="02040503050406030204" pitchFamily="18" charset="0"/>
                <a:ea typeface="Cambria" panose="02040503050406030204" pitchFamily="18" charset="0"/>
              </a:rPr>
              <a:t>The new regulations provide additional flexibilities or options for a school to consider within their SAP policy</a:t>
            </a:r>
          </a:p>
          <a:p>
            <a:pPr marL="285750" indent="-285750">
              <a:buFont typeface="Arial" panose="020B0604020202020204" pitchFamily="34" charset="0"/>
              <a:buChar char="•"/>
            </a:pPr>
            <a:endParaRPr lang="en-US" sz="1200" dirty="0">
              <a:solidFill>
                <a:schemeClr val="bg2"/>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3000" dirty="0">
                <a:solidFill>
                  <a:schemeClr val="bg2"/>
                </a:solidFill>
                <a:latin typeface="Cambria" panose="02040503050406030204" pitchFamily="18" charset="0"/>
                <a:ea typeface="Cambria" panose="02040503050406030204" pitchFamily="18" charset="0"/>
              </a:rPr>
              <a:t>However, a school is NOT required to adopt or change their existing SAP policy to incorporate these new SAP flexibilities</a:t>
            </a:r>
          </a:p>
          <a:p>
            <a:pPr marL="285750" indent="-285750">
              <a:buFont typeface="Arial" panose="020B0604020202020204" pitchFamily="34" charset="0"/>
              <a:buChar char="•"/>
            </a:pPr>
            <a:endParaRPr lang="en-US" sz="10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Schools can have SAP policies that are more restrictive than the federal minimum requirements</a:t>
            </a:r>
          </a:p>
          <a:p>
            <a:pPr marL="742950" lvl="1" indent="-285750">
              <a:buFont typeface="Arial" panose="020B0604020202020204" pitchFamily="34" charset="0"/>
              <a:buChar char="•"/>
            </a:pPr>
            <a:endParaRPr lang="en-US" sz="3200" dirty="0">
              <a:solidFill>
                <a:schemeClr val="bg2"/>
              </a:solidFill>
              <a:latin typeface="Cambria" panose="02040503050406030204" pitchFamily="18" charset="0"/>
              <a:ea typeface="Cambria" panose="02040503050406030204" pitchFamily="18" charset="0"/>
            </a:endParaRPr>
          </a:p>
          <a:p>
            <a:endParaRPr lang="en-US" sz="3200" dirty="0">
              <a:solidFill>
                <a:schemeClr val="bg2"/>
              </a:solidFill>
              <a:latin typeface="Cambria" panose="02040503050406030204" pitchFamily="18" charset="0"/>
              <a:ea typeface="Cambria" panose="02040503050406030204" pitchFamily="18" charset="0"/>
            </a:endParaRPr>
          </a:p>
        </p:txBody>
      </p:sp>
      <p:pic>
        <p:nvPicPr>
          <p:cNvPr id="6" name="Graphic 5" descr="Scribble with solid fill">
            <a:extLst>
              <a:ext uri="{FF2B5EF4-FFF2-40B4-BE49-F238E27FC236}">
                <a16:creationId xmlns:a16="http://schemas.microsoft.com/office/drawing/2014/main" id="{6E7F80CF-554E-4017-9773-0590A5DA0C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152446" y="3799535"/>
            <a:ext cx="2554705" cy="2554705"/>
          </a:xfrm>
          <a:prstGeom prst="rect">
            <a:avLst/>
          </a:prstGeom>
        </p:spPr>
      </p:pic>
    </p:spTree>
    <p:extLst>
      <p:ext uri="{BB962C8B-B14F-4D97-AF65-F5344CB8AC3E}">
        <p14:creationId xmlns:p14="http://schemas.microsoft.com/office/powerpoint/2010/main" val="1656395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22</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COVID-19 flexibilities</a:t>
            </a:r>
          </a:p>
        </p:txBody>
      </p:sp>
      <p:sp>
        <p:nvSpPr>
          <p:cNvPr id="4" name="TextBox 3">
            <a:extLst>
              <a:ext uri="{FF2B5EF4-FFF2-40B4-BE49-F238E27FC236}">
                <a16:creationId xmlns:a16="http://schemas.microsoft.com/office/drawing/2014/main" id="{CD406255-0362-4536-92AA-1DAF8A65D65B}"/>
              </a:ext>
            </a:extLst>
          </p:cNvPr>
          <p:cNvSpPr txBox="1"/>
          <p:nvPr/>
        </p:nvSpPr>
        <p:spPr>
          <a:xfrm>
            <a:off x="225592" y="1330327"/>
            <a:ext cx="11740816" cy="626325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CARES Act Section 3509 and May 15, 2020 Electronic Announcement</a:t>
            </a:r>
          </a:p>
          <a:p>
            <a:pPr marL="285750" indent="-285750">
              <a:buFont typeface="Arial" panose="020B0604020202020204" pitchFamily="34" charset="0"/>
              <a:buChar char="•"/>
            </a:pPr>
            <a:endParaRPr lang="en-US" sz="5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600" dirty="0">
                <a:solidFill>
                  <a:schemeClr val="bg2"/>
                </a:solidFill>
                <a:latin typeface="Cambria" panose="02040503050406030204" pitchFamily="18" charset="0"/>
                <a:ea typeface="Cambria" panose="02040503050406030204" pitchFamily="18" charset="0"/>
              </a:rPr>
              <a:t>I</a:t>
            </a:r>
            <a:r>
              <a:rPr lang="en-US" sz="2600" b="0" i="0" dirty="0">
                <a:solidFill>
                  <a:schemeClr val="bg2"/>
                </a:solidFill>
                <a:effectLst/>
                <a:latin typeface="Cambria" panose="02040503050406030204" pitchFamily="18" charset="0"/>
                <a:ea typeface="Cambria" panose="02040503050406030204" pitchFamily="18" charset="0"/>
              </a:rPr>
              <a:t>nstitutions can exclude from the quantitative component (pace measurement) attempted credits a student was unable to complete as a result of the COVID-19 national emergency</a:t>
            </a:r>
          </a:p>
          <a:p>
            <a:pPr marL="742950" lvl="1" indent="-285750">
              <a:buFont typeface="Arial" panose="020B0604020202020204" pitchFamily="34" charset="0"/>
              <a:buChar char="•"/>
            </a:pPr>
            <a:endParaRPr lang="en-US" sz="3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600" b="0" i="0" dirty="0">
                <a:solidFill>
                  <a:schemeClr val="bg2"/>
                </a:solidFill>
                <a:effectLst/>
                <a:latin typeface="Cambria" panose="02040503050406030204" pitchFamily="18" charset="0"/>
                <a:ea typeface="Cambria" panose="02040503050406030204" pitchFamily="18" charset="0"/>
              </a:rPr>
              <a:t>It is not necessary for a student to have filed an SAP appeal, however, to exclude attempted credits from SAP, an institution must have reasonably determined that the student’s failure to complete those credits was the result of a COVID-19 related circumstance</a:t>
            </a:r>
          </a:p>
          <a:p>
            <a:pPr marL="1200150" lvl="2" indent="-285750">
              <a:buFont typeface="Arial" panose="020B0604020202020204" pitchFamily="34" charset="0"/>
              <a:buChar char="•"/>
            </a:pPr>
            <a:r>
              <a:rPr lang="en-US" altLang="en-US" sz="2400" dirty="0">
                <a:solidFill>
                  <a:schemeClr val="bg1"/>
                </a:solidFill>
                <a:latin typeface="Cambria" panose="02040503050406030204" pitchFamily="18" charset="0"/>
                <a:ea typeface="Cambria" panose="02040503050406030204" pitchFamily="18" charset="0"/>
              </a:rPr>
              <a:t>If an institution temporarily ceases operations during a period of enrollment, attempted credits for ALL affected students (specific to that enrollment period) may be excluded</a:t>
            </a:r>
          </a:p>
          <a:p>
            <a:pPr marL="1200150" lvl="2" indent="-285750">
              <a:buFont typeface="Arial" panose="020B0604020202020204" pitchFamily="34" charset="0"/>
              <a:buChar char="•"/>
            </a:pPr>
            <a:endParaRPr lang="en-US" sz="3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Applicable for SAP assessments made through the </a:t>
            </a:r>
            <a:r>
              <a:rPr lang="en-US" sz="2600" i="1" dirty="0">
                <a:solidFill>
                  <a:schemeClr val="bg1"/>
                </a:solidFill>
                <a:latin typeface="Cambria" panose="02040503050406030204" pitchFamily="18" charset="0"/>
                <a:ea typeface="Cambria" panose="02040503050406030204" pitchFamily="18" charset="0"/>
              </a:rPr>
              <a:t>end of the payment period that includes the last date that the national emergency is in effect</a:t>
            </a:r>
            <a:endParaRPr lang="en-US" altLang="en-US" sz="2600" dirty="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b="0" i="0" dirty="0">
              <a:solidFill>
                <a:schemeClr val="bg2"/>
              </a:solidFill>
              <a:effectLst/>
              <a:latin typeface="Cambria" panose="02040503050406030204" pitchFamily="18" charset="0"/>
              <a:ea typeface="Cambria" panose="02040503050406030204" pitchFamily="18" charset="0"/>
            </a:endParaRPr>
          </a:p>
          <a:p>
            <a:pPr lvl="1"/>
            <a:endParaRPr lang="en-US" sz="28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06374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23</a:t>
            </a:fld>
            <a:endParaRPr lang="en-US" dirty="0"/>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0" y="3294606"/>
            <a:ext cx="12312316" cy="798177"/>
          </a:xfrm>
        </p:spPr>
        <p:txBody>
          <a:bodyPr/>
          <a:lstStyle/>
          <a:p>
            <a:pPr algn="ctr"/>
            <a:r>
              <a:rPr lang="en-US" sz="8000" dirty="0"/>
              <a:t>Return of Title IV Funds (r2t4)</a:t>
            </a:r>
          </a:p>
        </p:txBody>
      </p:sp>
      <p:pic>
        <p:nvPicPr>
          <p:cNvPr id="7" name="Graphic 6" descr="Money with solid fill">
            <a:extLst>
              <a:ext uri="{FF2B5EF4-FFF2-40B4-BE49-F238E27FC236}">
                <a16:creationId xmlns:a16="http://schemas.microsoft.com/office/drawing/2014/main" id="{D8F3DB11-6224-4CFD-B2D1-C90D1F9AFFF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88704" y="3693694"/>
            <a:ext cx="2759243" cy="1935715"/>
          </a:xfrm>
          <a:prstGeom prst="rect">
            <a:avLst/>
          </a:prstGeom>
        </p:spPr>
      </p:pic>
    </p:spTree>
    <p:extLst>
      <p:ext uri="{BB962C8B-B14F-4D97-AF65-F5344CB8AC3E}">
        <p14:creationId xmlns:p14="http://schemas.microsoft.com/office/powerpoint/2010/main" val="4050049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24</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Background</a:t>
            </a:r>
          </a:p>
        </p:txBody>
      </p:sp>
      <p:sp>
        <p:nvSpPr>
          <p:cNvPr id="4" name="TextBox 3">
            <a:extLst>
              <a:ext uri="{FF2B5EF4-FFF2-40B4-BE49-F238E27FC236}">
                <a16:creationId xmlns:a16="http://schemas.microsoft.com/office/drawing/2014/main" id="{CD406255-0362-4536-92AA-1DAF8A65D65B}"/>
              </a:ext>
            </a:extLst>
          </p:cNvPr>
          <p:cNvSpPr txBox="1"/>
          <p:nvPr/>
        </p:nvSpPr>
        <p:spPr>
          <a:xfrm>
            <a:off x="912571" y="1786440"/>
            <a:ext cx="10541492" cy="397031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Section 484B(a)(1) of the HEA and 34 CFR 668.22 indicate that if a Title IV recipient who commenced attendance withdraws from an institution during the payment period or period of enrollment, the institution must perform an R2T4 calculation to determine the amount of Title IV funds to be returned </a:t>
            </a:r>
          </a:p>
          <a:p>
            <a:pPr marL="285750" indent="-285750">
              <a:buFont typeface="Arial" panose="020B0604020202020204" pitchFamily="34" charset="0"/>
              <a:buChar char="•"/>
            </a:pPr>
            <a:endParaRPr lang="en-US" sz="2800" dirty="0">
              <a:solidFill>
                <a:schemeClr val="bg2"/>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A student has earned 100% of their Title IV aid if  they withdraw after the 60% point in the payment period or period of enrollment</a:t>
            </a:r>
          </a:p>
          <a:p>
            <a:endParaRPr lang="en-US" sz="28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935367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541492" cy="798177"/>
          </a:xfrm>
        </p:spPr>
        <p:txBody>
          <a:bodyPr/>
          <a:lstStyle/>
          <a:p>
            <a:r>
              <a:rPr lang="en-US" dirty="0"/>
              <a:t>R2T4 – new regulation effective date</a:t>
            </a:r>
          </a:p>
        </p:txBody>
      </p:sp>
      <p:sp>
        <p:nvSpPr>
          <p:cNvPr id="4" name="TextBox 3">
            <a:extLst>
              <a:ext uri="{FF2B5EF4-FFF2-40B4-BE49-F238E27FC236}">
                <a16:creationId xmlns:a16="http://schemas.microsoft.com/office/drawing/2014/main" id="{CD406255-0362-4536-92AA-1DAF8A65D65B}"/>
              </a:ext>
            </a:extLst>
          </p:cNvPr>
          <p:cNvSpPr txBox="1"/>
          <p:nvPr/>
        </p:nvSpPr>
        <p:spPr>
          <a:xfrm>
            <a:off x="431836" y="1934721"/>
            <a:ext cx="11022227" cy="38164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As mentioned earlier, the effective date of these new regulations is July 1, 2021 (unless a school chose to implement early) </a:t>
            </a:r>
          </a:p>
          <a:p>
            <a:pPr marL="285750" indent="-285750">
              <a:buFont typeface="Arial" panose="020B0604020202020204" pitchFamily="34" charset="0"/>
              <a:buChar char="•"/>
            </a:pPr>
            <a:endParaRPr lang="en-US" sz="1000" dirty="0">
              <a:solidFill>
                <a:schemeClr val="bg2"/>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For those schools that did not early implement, please note that the new regulations will apply to students who </a:t>
            </a:r>
            <a:r>
              <a:rPr lang="en-US" sz="2800" i="1" dirty="0">
                <a:solidFill>
                  <a:schemeClr val="bg2"/>
                </a:solidFill>
                <a:latin typeface="Cambria" panose="02040503050406030204" pitchFamily="18" charset="0"/>
                <a:ea typeface="Cambria" panose="02040503050406030204" pitchFamily="18" charset="0"/>
              </a:rPr>
              <a:t>withdraw or otherwise cease attendance (including graduate) on or after July 1, 2021</a:t>
            </a:r>
          </a:p>
          <a:p>
            <a:pPr marL="285750" indent="-285750">
              <a:buFont typeface="Arial" panose="020B0604020202020204" pitchFamily="34" charset="0"/>
              <a:buChar char="•"/>
            </a:pPr>
            <a:endParaRPr lang="en-US" sz="800" i="1"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The timeframe will not be based on the timing of the payment period start date, but instead the timing of the withdrawal or ceasing attendance itself</a:t>
            </a:r>
          </a:p>
        </p:txBody>
      </p:sp>
    </p:spTree>
    <p:extLst>
      <p:ext uri="{BB962C8B-B14F-4D97-AF65-F5344CB8AC3E}">
        <p14:creationId xmlns:p14="http://schemas.microsoft.com/office/powerpoint/2010/main" val="622323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26</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Order of Return</a:t>
            </a:r>
          </a:p>
        </p:txBody>
      </p:sp>
      <p:sp>
        <p:nvSpPr>
          <p:cNvPr id="4" name="TextBox 3">
            <a:extLst>
              <a:ext uri="{FF2B5EF4-FFF2-40B4-BE49-F238E27FC236}">
                <a16:creationId xmlns:a16="http://schemas.microsoft.com/office/drawing/2014/main" id="{CD406255-0362-4536-92AA-1DAF8A65D65B}"/>
              </a:ext>
            </a:extLst>
          </p:cNvPr>
          <p:cNvSpPr txBox="1"/>
          <p:nvPr/>
        </p:nvSpPr>
        <p:spPr>
          <a:xfrm>
            <a:off x="476976" y="1761555"/>
            <a:ext cx="11430000" cy="430887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Order of return: </a:t>
            </a:r>
          </a:p>
          <a:p>
            <a:pPr lvl="1"/>
            <a:endParaRPr lang="en-US" dirty="0">
              <a:solidFill>
                <a:schemeClr val="bg2"/>
              </a:solidFill>
              <a:latin typeface="Cambria" panose="02040503050406030204" pitchFamily="18" charset="0"/>
              <a:ea typeface="Cambria" panose="02040503050406030204" pitchFamily="18" charset="0"/>
            </a:endParaRPr>
          </a:p>
          <a:p>
            <a:pPr lvl="2"/>
            <a:r>
              <a:rPr lang="en-US" sz="2600" dirty="0">
                <a:solidFill>
                  <a:schemeClr val="bg2"/>
                </a:solidFill>
                <a:latin typeface="Cambria" panose="02040503050406030204" pitchFamily="18" charset="0"/>
                <a:ea typeface="Cambria" panose="02040503050406030204" pitchFamily="18" charset="0"/>
              </a:rPr>
              <a:t>1. Unsubsidized Federal Direct Stafford Loans</a:t>
            </a:r>
          </a:p>
          <a:p>
            <a:pPr lvl="2"/>
            <a:r>
              <a:rPr lang="en-US" sz="2600" dirty="0">
                <a:solidFill>
                  <a:schemeClr val="bg2"/>
                </a:solidFill>
                <a:latin typeface="Cambria" panose="02040503050406030204" pitchFamily="18" charset="0"/>
                <a:ea typeface="Cambria" panose="02040503050406030204" pitchFamily="18" charset="0"/>
              </a:rPr>
              <a:t>2. Subsidized Federal Direct Stafford Loans</a:t>
            </a:r>
          </a:p>
          <a:p>
            <a:pPr>
              <a:lnSpc>
                <a:spcPct val="100000"/>
              </a:lnSpc>
              <a:spcBef>
                <a:spcPts val="0"/>
              </a:spcBef>
              <a:spcAft>
                <a:spcPts val="0"/>
              </a:spcAft>
            </a:pPr>
            <a:r>
              <a:rPr lang="en-US" sz="2600" dirty="0">
                <a:solidFill>
                  <a:schemeClr val="bg2"/>
                </a:solidFill>
                <a:latin typeface="Cambria" panose="02040503050406030204" pitchFamily="18" charset="0"/>
                <a:ea typeface="Cambria" panose="02040503050406030204" pitchFamily="18" charset="0"/>
              </a:rPr>
              <a:t>	3. Federal Direct PLUS Loans</a:t>
            </a:r>
          </a:p>
          <a:p>
            <a:pPr>
              <a:lnSpc>
                <a:spcPct val="100000"/>
              </a:lnSpc>
              <a:spcBef>
                <a:spcPts val="0"/>
              </a:spcBef>
              <a:spcAft>
                <a:spcPts val="0"/>
              </a:spcAft>
            </a:pPr>
            <a:r>
              <a:rPr lang="en-US" sz="2600" dirty="0">
                <a:solidFill>
                  <a:schemeClr val="bg2"/>
                </a:solidFill>
                <a:latin typeface="Cambria" panose="02040503050406030204" pitchFamily="18" charset="0"/>
                <a:ea typeface="Cambria" panose="02040503050406030204" pitchFamily="18" charset="0"/>
              </a:rPr>
              <a:t>	4. Federal Pell Grants</a:t>
            </a:r>
          </a:p>
          <a:p>
            <a:pPr>
              <a:lnSpc>
                <a:spcPct val="100000"/>
              </a:lnSpc>
              <a:spcBef>
                <a:spcPts val="0"/>
              </a:spcBef>
              <a:spcAft>
                <a:spcPts val="0"/>
              </a:spcAft>
            </a:pPr>
            <a:r>
              <a:rPr lang="en-US" sz="2600" dirty="0">
                <a:solidFill>
                  <a:schemeClr val="bg2"/>
                </a:solidFill>
                <a:latin typeface="Cambria" panose="02040503050406030204" pitchFamily="18" charset="0"/>
                <a:ea typeface="Cambria" panose="02040503050406030204" pitchFamily="18" charset="0"/>
              </a:rPr>
              <a:t>	</a:t>
            </a:r>
            <a:r>
              <a:rPr lang="en-US" sz="2600" dirty="0">
                <a:solidFill>
                  <a:schemeClr val="bg2">
                    <a:lumMod val="75000"/>
                  </a:schemeClr>
                </a:solidFill>
                <a:latin typeface="Cambria" panose="02040503050406030204" pitchFamily="18" charset="0"/>
                <a:ea typeface="Cambria" panose="02040503050406030204" pitchFamily="18" charset="0"/>
              </a:rPr>
              <a:t>5. Iraq and Afghanistan Service Grants</a:t>
            </a:r>
            <a:endParaRPr lang="en-US" sz="2600" dirty="0">
              <a:solidFill>
                <a:schemeClr val="bg2"/>
              </a:solidFill>
              <a:latin typeface="Cambria" panose="02040503050406030204" pitchFamily="18" charset="0"/>
              <a:ea typeface="Cambria" panose="02040503050406030204" pitchFamily="18" charset="0"/>
            </a:endParaRPr>
          </a:p>
          <a:p>
            <a:pPr>
              <a:lnSpc>
                <a:spcPct val="100000"/>
              </a:lnSpc>
              <a:spcBef>
                <a:spcPts val="0"/>
              </a:spcBef>
              <a:spcAft>
                <a:spcPts val="0"/>
              </a:spcAft>
            </a:pPr>
            <a:r>
              <a:rPr lang="en-US" sz="2600" dirty="0">
                <a:solidFill>
                  <a:schemeClr val="bg2"/>
                </a:solidFill>
                <a:latin typeface="Cambria" panose="02040503050406030204" pitchFamily="18" charset="0"/>
                <a:ea typeface="Cambria" panose="02040503050406030204" pitchFamily="18" charset="0"/>
              </a:rPr>
              <a:t>	6. FSEOG</a:t>
            </a:r>
          </a:p>
          <a:p>
            <a:pPr>
              <a:lnSpc>
                <a:spcPct val="100000"/>
              </a:lnSpc>
              <a:spcBef>
                <a:spcPts val="0"/>
              </a:spcBef>
              <a:spcAft>
                <a:spcPts val="0"/>
              </a:spcAft>
            </a:pPr>
            <a:r>
              <a:rPr lang="en-US" sz="2600" dirty="0">
                <a:solidFill>
                  <a:schemeClr val="bg2"/>
                </a:solidFill>
                <a:latin typeface="Cambria" panose="02040503050406030204" pitchFamily="18" charset="0"/>
                <a:ea typeface="Cambria" panose="02040503050406030204" pitchFamily="18" charset="0"/>
              </a:rPr>
              <a:t>	7. TEACH Grants</a:t>
            </a:r>
          </a:p>
          <a:p>
            <a:pPr marL="742950" lvl="1" indent="-285750">
              <a:buFont typeface="Arial" panose="020B0604020202020204" pitchFamily="34" charset="0"/>
              <a:buChar char="•"/>
            </a:pPr>
            <a:endParaRPr lang="en-US" sz="22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400" dirty="0">
              <a:solidFill>
                <a:schemeClr val="bg2"/>
              </a:solidFill>
              <a:latin typeface="Cambria" panose="02040503050406030204" pitchFamily="18" charset="0"/>
              <a:ea typeface="Cambria" panose="02040503050406030204" pitchFamily="18" charset="0"/>
            </a:endParaRPr>
          </a:p>
        </p:txBody>
      </p:sp>
      <p:pic>
        <p:nvPicPr>
          <p:cNvPr id="6" name="Graphic 5" descr="Clipboard Checked with solid fill">
            <a:extLst>
              <a:ext uri="{FF2B5EF4-FFF2-40B4-BE49-F238E27FC236}">
                <a16:creationId xmlns:a16="http://schemas.microsoft.com/office/drawing/2014/main" id="{22A93B58-AE09-461B-88F3-87ECD794E92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678488" y="1656419"/>
            <a:ext cx="2513562" cy="2513562"/>
          </a:xfrm>
          <a:prstGeom prst="rect">
            <a:avLst/>
          </a:prstGeom>
        </p:spPr>
      </p:pic>
    </p:spTree>
    <p:extLst>
      <p:ext uri="{BB962C8B-B14F-4D97-AF65-F5344CB8AC3E}">
        <p14:creationId xmlns:p14="http://schemas.microsoft.com/office/powerpoint/2010/main" val="30259925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27</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285955951"/>
              </p:ext>
            </p:extLst>
          </p:nvPr>
        </p:nvGraphicFramePr>
        <p:xfrm>
          <a:off x="372980" y="1916997"/>
          <a:ext cx="11237494" cy="4538963"/>
        </p:xfrm>
        <a:graphic>
          <a:graphicData uri="http://schemas.openxmlformats.org/drawingml/2006/table">
            <a:tbl>
              <a:tblPr firstRow="1" bandRow="1">
                <a:tableStyleId>{5C22544A-7EE6-4342-B048-85BDC9FD1C3A}</a:tableStyleId>
              </a:tblPr>
              <a:tblGrid>
                <a:gridCol w="5485081">
                  <a:extLst>
                    <a:ext uri="{9D8B030D-6E8A-4147-A177-3AD203B41FA5}">
                      <a16:colId xmlns:a16="http://schemas.microsoft.com/office/drawing/2014/main" val="4018549515"/>
                    </a:ext>
                  </a:extLst>
                </a:gridCol>
                <a:gridCol w="5752413">
                  <a:extLst>
                    <a:ext uri="{9D8B030D-6E8A-4147-A177-3AD203B41FA5}">
                      <a16:colId xmlns:a16="http://schemas.microsoft.com/office/drawing/2014/main" val="636624537"/>
                    </a:ext>
                  </a:extLst>
                </a:gridCol>
              </a:tblGrid>
              <a:tr h="875125">
                <a:tc>
                  <a:txBody>
                    <a:bodyPr/>
                    <a:lstStyle/>
                    <a:p>
                      <a:pPr algn="ctr"/>
                      <a:r>
                        <a:rPr lang="en-US" sz="2400" dirty="0"/>
                        <a:t>Current Regs</a:t>
                      </a:r>
                    </a:p>
                  </a:txBody>
                  <a:tcPr/>
                </a:tc>
                <a:tc>
                  <a:txBody>
                    <a:bodyPr/>
                    <a:lstStyle/>
                    <a:p>
                      <a:pPr algn="ctr"/>
                      <a:r>
                        <a:rPr lang="en-US" sz="2400" dirty="0"/>
                        <a:t>New Regs effective July 1, 2021                   (early implementation permitted)</a:t>
                      </a:r>
                    </a:p>
                  </a:txBody>
                  <a:tcPr/>
                </a:tc>
                <a:extLst>
                  <a:ext uri="{0D108BD9-81ED-4DB2-BD59-A6C34878D82A}">
                    <a16:rowId xmlns:a16="http://schemas.microsoft.com/office/drawing/2014/main" val="3902771855"/>
                  </a:ext>
                </a:extLst>
              </a:tr>
              <a:tr h="3663838">
                <a:tc>
                  <a:txBody>
                    <a:bodyPr/>
                    <a:lstStyle/>
                    <a:p>
                      <a:pPr lvl="0" algn="l"/>
                      <a:endParaRPr lang="en-US" sz="2000" dirty="0">
                        <a:solidFill>
                          <a:schemeClr val="tx1"/>
                        </a:solidFill>
                      </a:endParaRPr>
                    </a:p>
                    <a:p>
                      <a:pPr lvl="0" algn="l"/>
                      <a:r>
                        <a:rPr lang="en-US" sz="2000" dirty="0">
                          <a:solidFill>
                            <a:schemeClr val="tx1"/>
                          </a:solidFill>
                        </a:rPr>
                        <a:t>1. Unsubsidized Federal Direct Stafford Loans</a:t>
                      </a:r>
                    </a:p>
                    <a:p>
                      <a:pPr lvl="0" algn="l"/>
                      <a:r>
                        <a:rPr lang="en-US" sz="2000" dirty="0">
                          <a:solidFill>
                            <a:schemeClr val="tx1"/>
                          </a:solidFill>
                        </a:rPr>
                        <a:t>2. Subsidized Federal Direct Stafford Loans</a:t>
                      </a:r>
                    </a:p>
                    <a:p>
                      <a:pPr lvl="0" algn="l"/>
                      <a:r>
                        <a:rPr lang="en-US" sz="2000" dirty="0">
                          <a:solidFill>
                            <a:schemeClr val="tx1"/>
                          </a:solidFill>
                        </a:rPr>
                        <a:t>3. </a:t>
                      </a:r>
                      <a:r>
                        <a:rPr lang="en-US" sz="2000" b="1" dirty="0">
                          <a:solidFill>
                            <a:schemeClr val="tx1"/>
                          </a:solidFill>
                        </a:rPr>
                        <a:t>Federal Perkins Loans</a:t>
                      </a:r>
                    </a:p>
                    <a:p>
                      <a:pPr lvl="0" algn="l">
                        <a:lnSpc>
                          <a:spcPct val="100000"/>
                        </a:lnSpc>
                        <a:spcBef>
                          <a:spcPts val="0"/>
                        </a:spcBef>
                        <a:spcAft>
                          <a:spcPts val="0"/>
                        </a:spcAft>
                      </a:pPr>
                      <a:r>
                        <a:rPr lang="en-US" sz="2000" dirty="0">
                          <a:solidFill>
                            <a:schemeClr val="tx1"/>
                          </a:solidFill>
                        </a:rPr>
                        <a:t>4. Federal Direct PLUS Loans</a:t>
                      </a:r>
                    </a:p>
                    <a:p>
                      <a:pPr lvl="0" algn="l">
                        <a:lnSpc>
                          <a:spcPct val="100000"/>
                        </a:lnSpc>
                        <a:spcBef>
                          <a:spcPts val="0"/>
                        </a:spcBef>
                        <a:spcAft>
                          <a:spcPts val="0"/>
                        </a:spcAft>
                      </a:pPr>
                      <a:r>
                        <a:rPr lang="en-US" sz="2000" dirty="0">
                          <a:solidFill>
                            <a:schemeClr val="tx1"/>
                          </a:solidFill>
                        </a:rPr>
                        <a:t>5. Federal Pell Grants</a:t>
                      </a:r>
                    </a:p>
                    <a:p>
                      <a:pPr lvl="0" algn="l">
                        <a:lnSpc>
                          <a:spcPct val="100000"/>
                        </a:lnSpc>
                        <a:spcBef>
                          <a:spcPts val="0"/>
                        </a:spcBef>
                        <a:spcAft>
                          <a:spcPts val="0"/>
                        </a:spcAft>
                      </a:pPr>
                      <a:r>
                        <a:rPr lang="en-US" sz="2000" strike="noStrike" dirty="0">
                          <a:solidFill>
                            <a:schemeClr val="tx1"/>
                          </a:solidFill>
                        </a:rPr>
                        <a:t>6</a:t>
                      </a:r>
                      <a:r>
                        <a:rPr lang="en-US" sz="2000" b="1" strike="noStrike" dirty="0">
                          <a:solidFill>
                            <a:schemeClr val="tx1"/>
                          </a:solidFill>
                        </a:rPr>
                        <a:t>. ACG</a:t>
                      </a:r>
                    </a:p>
                    <a:p>
                      <a:pPr lvl="0" algn="l">
                        <a:lnSpc>
                          <a:spcPct val="100000"/>
                        </a:lnSpc>
                        <a:spcBef>
                          <a:spcPts val="0"/>
                        </a:spcBef>
                        <a:spcAft>
                          <a:spcPts val="0"/>
                        </a:spcAft>
                      </a:pPr>
                      <a:r>
                        <a:rPr lang="en-US" sz="2000" strike="noStrike" dirty="0">
                          <a:solidFill>
                            <a:schemeClr val="tx1"/>
                          </a:solidFill>
                        </a:rPr>
                        <a:t>7. </a:t>
                      </a:r>
                      <a:r>
                        <a:rPr lang="en-US" sz="2000" b="1" strike="noStrike" dirty="0">
                          <a:solidFill>
                            <a:schemeClr val="tx1"/>
                          </a:solidFill>
                        </a:rPr>
                        <a:t>National SMART Grants </a:t>
                      </a:r>
                    </a:p>
                    <a:p>
                      <a:pPr lvl="0" algn="l">
                        <a:lnSpc>
                          <a:spcPct val="100000"/>
                        </a:lnSpc>
                        <a:spcBef>
                          <a:spcPts val="0"/>
                        </a:spcBef>
                        <a:spcAft>
                          <a:spcPts val="0"/>
                        </a:spcAft>
                      </a:pPr>
                      <a:r>
                        <a:rPr lang="en-US" sz="2000" dirty="0">
                          <a:solidFill>
                            <a:schemeClr val="tx1"/>
                          </a:solidFill>
                        </a:rPr>
                        <a:t>8. FSEOG</a:t>
                      </a:r>
                    </a:p>
                    <a:p>
                      <a:pPr lvl="0" algn="l">
                        <a:lnSpc>
                          <a:spcPct val="100000"/>
                        </a:lnSpc>
                        <a:spcBef>
                          <a:spcPts val="0"/>
                        </a:spcBef>
                        <a:spcAft>
                          <a:spcPts val="0"/>
                        </a:spcAft>
                      </a:pPr>
                      <a:r>
                        <a:rPr lang="en-US" sz="2000" dirty="0">
                          <a:solidFill>
                            <a:schemeClr val="tx1"/>
                          </a:solidFill>
                        </a:rPr>
                        <a:t>9. TEACH Grants</a:t>
                      </a:r>
                    </a:p>
                    <a:p>
                      <a:endParaRPr lang="en-US" sz="2800" dirty="0"/>
                    </a:p>
                  </a:txBody>
                  <a:tcPr/>
                </a:tc>
                <a:tc>
                  <a:txBody>
                    <a:bodyPr/>
                    <a:lstStyle/>
                    <a:p>
                      <a:pPr lvl="0"/>
                      <a:endParaRPr lang="en-US" sz="2000" dirty="0">
                        <a:solidFill>
                          <a:schemeClr val="tx1"/>
                        </a:solidFill>
                      </a:endParaRPr>
                    </a:p>
                    <a:p>
                      <a:pPr lvl="0"/>
                      <a:r>
                        <a:rPr lang="en-US" sz="2000" dirty="0">
                          <a:solidFill>
                            <a:schemeClr val="tx1"/>
                          </a:solidFill>
                        </a:rPr>
                        <a:t>1. Unsubsidized Federal Direct Stafford Loans</a:t>
                      </a:r>
                    </a:p>
                    <a:p>
                      <a:pPr lvl="0"/>
                      <a:r>
                        <a:rPr lang="en-US" sz="2000" dirty="0">
                          <a:solidFill>
                            <a:schemeClr val="tx1"/>
                          </a:solidFill>
                        </a:rPr>
                        <a:t>2. Subsidized Federal Direct Stafford Loans</a:t>
                      </a:r>
                    </a:p>
                    <a:p>
                      <a:pPr>
                        <a:lnSpc>
                          <a:spcPct val="100000"/>
                        </a:lnSpc>
                        <a:spcBef>
                          <a:spcPts val="0"/>
                        </a:spcBef>
                        <a:spcAft>
                          <a:spcPts val="0"/>
                        </a:spcAft>
                      </a:pPr>
                      <a:r>
                        <a:rPr lang="en-US" sz="2000" dirty="0">
                          <a:solidFill>
                            <a:schemeClr val="tx1"/>
                          </a:solidFill>
                        </a:rPr>
                        <a:t>3. Federal Direct PLUS Loans</a:t>
                      </a:r>
                    </a:p>
                    <a:p>
                      <a:pPr>
                        <a:lnSpc>
                          <a:spcPct val="100000"/>
                        </a:lnSpc>
                        <a:spcBef>
                          <a:spcPts val="0"/>
                        </a:spcBef>
                        <a:spcAft>
                          <a:spcPts val="0"/>
                        </a:spcAft>
                      </a:pPr>
                      <a:r>
                        <a:rPr lang="en-US" sz="2000" dirty="0">
                          <a:solidFill>
                            <a:schemeClr val="tx1"/>
                          </a:solidFill>
                        </a:rPr>
                        <a:t>4. Federal Pell Grants</a:t>
                      </a:r>
                    </a:p>
                    <a:p>
                      <a:pPr>
                        <a:lnSpc>
                          <a:spcPct val="100000"/>
                        </a:lnSpc>
                        <a:spcBef>
                          <a:spcPts val="0"/>
                        </a:spcBef>
                        <a:spcAft>
                          <a:spcPts val="0"/>
                        </a:spcAft>
                      </a:pPr>
                      <a:r>
                        <a:rPr lang="en-US" sz="2000" dirty="0">
                          <a:solidFill>
                            <a:schemeClr val="tx1"/>
                          </a:solidFill>
                        </a:rPr>
                        <a:t>5. </a:t>
                      </a:r>
                      <a:r>
                        <a:rPr lang="en-US" sz="2000" b="1" dirty="0">
                          <a:solidFill>
                            <a:schemeClr val="tx1"/>
                          </a:solidFill>
                        </a:rPr>
                        <a:t>Iraq &amp; Afghanistan Service Grants </a:t>
                      </a:r>
                    </a:p>
                    <a:p>
                      <a:pPr>
                        <a:lnSpc>
                          <a:spcPct val="100000"/>
                        </a:lnSpc>
                        <a:spcBef>
                          <a:spcPts val="0"/>
                        </a:spcBef>
                        <a:spcAft>
                          <a:spcPts val="0"/>
                        </a:spcAft>
                      </a:pPr>
                      <a:r>
                        <a:rPr lang="en-US" sz="2000" dirty="0">
                          <a:solidFill>
                            <a:schemeClr val="tx1"/>
                          </a:solidFill>
                        </a:rPr>
                        <a:t>6. FSEOG</a:t>
                      </a:r>
                    </a:p>
                    <a:p>
                      <a:pPr>
                        <a:lnSpc>
                          <a:spcPct val="100000"/>
                        </a:lnSpc>
                        <a:spcBef>
                          <a:spcPts val="0"/>
                        </a:spcBef>
                        <a:spcAft>
                          <a:spcPts val="0"/>
                        </a:spcAft>
                      </a:pPr>
                      <a:r>
                        <a:rPr lang="en-US" sz="2000" dirty="0">
                          <a:solidFill>
                            <a:schemeClr val="tx1"/>
                          </a:solidFill>
                        </a:rPr>
                        <a:t>7. TEACH Grants</a:t>
                      </a:r>
                    </a:p>
                    <a:p>
                      <a:endParaRPr lang="en-US" sz="2800" dirty="0"/>
                    </a:p>
                  </a:txBody>
                  <a:tcPr/>
                </a:tc>
                <a:extLst>
                  <a:ext uri="{0D108BD9-81ED-4DB2-BD59-A6C34878D82A}">
                    <a16:rowId xmlns:a16="http://schemas.microsoft.com/office/drawing/2014/main" val="1690496315"/>
                  </a:ext>
                </a:extLst>
              </a:tr>
            </a:tbl>
          </a:graphicData>
        </a:graphic>
      </p:graphicFrame>
      <p:sp>
        <p:nvSpPr>
          <p:cNvPr id="4" name="TextBox 3">
            <a:extLst>
              <a:ext uri="{FF2B5EF4-FFF2-40B4-BE49-F238E27FC236}">
                <a16:creationId xmlns:a16="http://schemas.microsoft.com/office/drawing/2014/main" id="{52F5F487-C4A1-45AE-AD05-381645CD7EA9}"/>
              </a:ext>
            </a:extLst>
          </p:cNvPr>
          <p:cNvSpPr txBox="1"/>
          <p:nvPr/>
        </p:nvSpPr>
        <p:spPr>
          <a:xfrm>
            <a:off x="1728299" y="1314239"/>
            <a:ext cx="9027931" cy="523220"/>
          </a:xfrm>
          <a:prstGeom prst="rect">
            <a:avLst/>
          </a:prstGeom>
          <a:noFill/>
        </p:spPr>
        <p:txBody>
          <a:bodyPr wrap="square" rtlCol="0">
            <a:spAutoFit/>
          </a:bodyPr>
          <a:lstStyle/>
          <a:p>
            <a:r>
              <a:rPr lang="en-US" sz="2800" dirty="0">
                <a:solidFill>
                  <a:schemeClr val="bg2"/>
                </a:solidFill>
                <a:latin typeface="Cambria" panose="02040503050406030204" pitchFamily="18" charset="0"/>
                <a:ea typeface="Cambria" panose="02040503050406030204" pitchFamily="18" charset="0"/>
              </a:rPr>
              <a:t>Overview of Order of Return Changes (34 CFR 668.22(i))</a:t>
            </a:r>
          </a:p>
        </p:txBody>
      </p:sp>
    </p:spTree>
    <p:extLst>
      <p:ext uri="{BB962C8B-B14F-4D97-AF65-F5344CB8AC3E}">
        <p14:creationId xmlns:p14="http://schemas.microsoft.com/office/powerpoint/2010/main" val="32895756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28</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LOA in subscription program</a:t>
            </a:r>
          </a:p>
        </p:txBody>
      </p:sp>
      <p:sp>
        <p:nvSpPr>
          <p:cNvPr id="4" name="TextBox 3">
            <a:extLst>
              <a:ext uri="{FF2B5EF4-FFF2-40B4-BE49-F238E27FC236}">
                <a16:creationId xmlns:a16="http://schemas.microsoft.com/office/drawing/2014/main" id="{CD406255-0362-4536-92AA-1DAF8A65D65B}"/>
              </a:ext>
            </a:extLst>
          </p:cNvPr>
          <p:cNvSpPr txBox="1"/>
          <p:nvPr/>
        </p:nvSpPr>
        <p:spPr>
          <a:xfrm>
            <a:off x="381000" y="1423519"/>
            <a:ext cx="11430000" cy="187743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Approved leave of absence (LOA)</a:t>
            </a:r>
          </a:p>
          <a:p>
            <a:pPr marL="742950" lvl="1" indent="-285750">
              <a:buFont typeface="Arial" panose="020B0604020202020204" pitchFamily="34" charset="0"/>
              <a:buChar char="•"/>
            </a:pPr>
            <a:endParaRPr lang="en-US" sz="10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b="0" i="0" kern="1200" dirty="0">
                <a:solidFill>
                  <a:schemeClr val="bg2"/>
                </a:solidFill>
                <a:effectLst/>
                <a:latin typeface="Cambria" panose="02040503050406030204" pitchFamily="18" charset="0"/>
                <a:ea typeface="Cambria" panose="02040503050406030204" pitchFamily="18" charset="0"/>
              </a:rPr>
              <a:t>Clock hour, nonterm credit hour </a:t>
            </a:r>
            <a:r>
              <a:rPr lang="en-US" sz="2600" b="0" i="1" kern="1200" dirty="0">
                <a:solidFill>
                  <a:schemeClr val="bg2"/>
                </a:solidFill>
                <a:effectLst/>
                <a:latin typeface="Cambria" panose="02040503050406030204" pitchFamily="18" charset="0"/>
                <a:ea typeface="Cambria" panose="02040503050406030204" pitchFamily="18" charset="0"/>
              </a:rPr>
              <a:t>and subscription-based programs </a:t>
            </a:r>
            <a:r>
              <a:rPr lang="en-US" sz="2600" b="0" i="0" kern="1200" dirty="0">
                <a:solidFill>
                  <a:schemeClr val="bg2"/>
                </a:solidFill>
                <a:effectLst/>
                <a:latin typeface="Cambria" panose="02040503050406030204" pitchFamily="18" charset="0"/>
                <a:ea typeface="Cambria" panose="02040503050406030204" pitchFamily="18" charset="0"/>
              </a:rPr>
              <a:t>do not have to permit the student to complete coursework the student began prior to the leave of absence (34 CFR 668.22(d))</a:t>
            </a:r>
            <a:endParaRPr lang="en-US" sz="2600" dirty="0">
              <a:solidFill>
                <a:schemeClr val="bg2"/>
              </a:solidFill>
              <a:latin typeface="Cambria" panose="02040503050406030204" pitchFamily="18" charset="0"/>
              <a:ea typeface="Cambria" panose="02040503050406030204" pitchFamily="18" charset="0"/>
            </a:endParaRPr>
          </a:p>
        </p:txBody>
      </p:sp>
      <p:graphicFrame>
        <p:nvGraphicFramePr>
          <p:cNvPr id="7" name="Table 5">
            <a:extLst>
              <a:ext uri="{FF2B5EF4-FFF2-40B4-BE49-F238E27FC236}">
                <a16:creationId xmlns:a16="http://schemas.microsoft.com/office/drawing/2014/main" id="{B86240CE-57AE-408B-844D-A49ADAB45749}"/>
              </a:ext>
            </a:extLst>
          </p:cNvPr>
          <p:cNvGraphicFramePr>
            <a:graphicFrameLocks noGrp="1"/>
          </p:cNvGraphicFramePr>
          <p:nvPr>
            <p:extLst>
              <p:ext uri="{D42A27DB-BD31-4B8C-83A1-F6EECF244321}">
                <p14:modId xmlns:p14="http://schemas.microsoft.com/office/powerpoint/2010/main" val="2345766167"/>
              </p:ext>
            </p:extLst>
          </p:nvPr>
        </p:nvGraphicFramePr>
        <p:xfrm>
          <a:off x="1315781" y="3783271"/>
          <a:ext cx="9770644" cy="2725223"/>
        </p:xfrm>
        <a:graphic>
          <a:graphicData uri="http://schemas.openxmlformats.org/drawingml/2006/table">
            <a:tbl>
              <a:tblPr firstRow="1" bandRow="1">
                <a:tableStyleId>{5C22544A-7EE6-4342-B048-85BDC9FD1C3A}</a:tableStyleId>
              </a:tblPr>
              <a:tblGrid>
                <a:gridCol w="4769104">
                  <a:extLst>
                    <a:ext uri="{9D8B030D-6E8A-4147-A177-3AD203B41FA5}">
                      <a16:colId xmlns:a16="http://schemas.microsoft.com/office/drawing/2014/main" val="4018549515"/>
                    </a:ext>
                  </a:extLst>
                </a:gridCol>
                <a:gridCol w="5001540">
                  <a:extLst>
                    <a:ext uri="{9D8B030D-6E8A-4147-A177-3AD203B41FA5}">
                      <a16:colId xmlns:a16="http://schemas.microsoft.com/office/drawing/2014/main" val="636624537"/>
                    </a:ext>
                  </a:extLst>
                </a:gridCol>
              </a:tblGrid>
              <a:tr h="713543">
                <a:tc>
                  <a:txBody>
                    <a:bodyPr/>
                    <a:lstStyle/>
                    <a:p>
                      <a:pPr algn="ctr"/>
                      <a:r>
                        <a:rPr lang="en-US" dirty="0"/>
                        <a:t>Current Regs</a:t>
                      </a:r>
                    </a:p>
                  </a:txBody>
                  <a:tcPr/>
                </a:tc>
                <a:tc>
                  <a:txBody>
                    <a:bodyPr/>
                    <a:lstStyle/>
                    <a:p>
                      <a:pPr algn="ctr"/>
                      <a:r>
                        <a:rPr lang="en-US" sz="1800" dirty="0"/>
                        <a:t>New Regs effective July 1, 2021                   (early implementation permitted)</a:t>
                      </a:r>
                    </a:p>
                  </a:txBody>
                  <a:tcPr/>
                </a:tc>
                <a:extLst>
                  <a:ext uri="{0D108BD9-81ED-4DB2-BD59-A6C34878D82A}">
                    <a16:rowId xmlns:a16="http://schemas.microsoft.com/office/drawing/2014/main" val="3902771855"/>
                  </a:ext>
                </a:extLst>
              </a:tr>
              <a:tr h="1442494">
                <a:tc>
                  <a:txBody>
                    <a:bodyPr/>
                    <a:lstStyle/>
                    <a:p>
                      <a:r>
                        <a:rPr lang="en-US" sz="1800" b="1" i="0" kern="1200" dirty="0">
                          <a:solidFill>
                            <a:schemeClr val="dk1"/>
                          </a:solidFill>
                          <a:effectLst/>
                          <a:latin typeface="+mn-lt"/>
                          <a:ea typeface="+mn-ea"/>
                          <a:cs typeface="+mn-cs"/>
                        </a:rPr>
                        <a:t>Clock hour and nonterm credit hour programs </a:t>
                      </a:r>
                      <a:r>
                        <a:rPr lang="en-US" sz="1800" b="0" i="0" kern="1200" dirty="0">
                          <a:solidFill>
                            <a:schemeClr val="dk1"/>
                          </a:solidFill>
                          <a:effectLst/>
                          <a:latin typeface="+mn-lt"/>
                          <a:ea typeface="+mn-ea"/>
                          <a:cs typeface="+mn-cs"/>
                        </a:rPr>
                        <a:t>do not require the institution to permit the student to complete coursework the student began prior to the leave of absence to grant an approved leave of absence</a:t>
                      </a:r>
                      <a:endParaRPr lang="en-US" dirty="0"/>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800" b="1" i="0" kern="1200" dirty="0">
                          <a:solidFill>
                            <a:schemeClr val="dk1"/>
                          </a:solidFill>
                          <a:effectLst/>
                          <a:latin typeface="+mn-lt"/>
                          <a:ea typeface="+mn-ea"/>
                          <a:cs typeface="+mn-cs"/>
                        </a:rPr>
                        <a:t>Clock hour, nonterm credit hour and subscription-based programs </a:t>
                      </a:r>
                      <a:r>
                        <a:rPr lang="en-US" sz="1800" b="0" i="0" kern="1200" dirty="0">
                          <a:solidFill>
                            <a:schemeClr val="dk1"/>
                          </a:solidFill>
                          <a:effectLst/>
                          <a:latin typeface="+mn-lt"/>
                          <a:ea typeface="+mn-ea"/>
                          <a:cs typeface="+mn-cs"/>
                        </a:rPr>
                        <a:t>do not require the institution to permit the student to complete coursework the student began prior to the leave of absence to grant an approved leave of absence</a:t>
                      </a:r>
                      <a:endParaRPr lang="en-US" dirty="0"/>
                    </a:p>
                    <a:p>
                      <a:endParaRPr lang="en-US" sz="1800" dirty="0"/>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17730200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29</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academic attendance</a:t>
            </a:r>
          </a:p>
        </p:txBody>
      </p:sp>
      <p:sp>
        <p:nvSpPr>
          <p:cNvPr id="4" name="TextBox 3">
            <a:extLst>
              <a:ext uri="{FF2B5EF4-FFF2-40B4-BE49-F238E27FC236}">
                <a16:creationId xmlns:a16="http://schemas.microsoft.com/office/drawing/2014/main" id="{CD406255-0362-4536-92AA-1DAF8A65D65B}"/>
              </a:ext>
            </a:extLst>
          </p:cNvPr>
          <p:cNvSpPr txBox="1"/>
          <p:nvPr/>
        </p:nvSpPr>
        <p:spPr>
          <a:xfrm>
            <a:off x="0" y="1978311"/>
            <a:ext cx="7052441" cy="393954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Definition of “academic attendance” and “attendance at an academically related activity”</a:t>
            </a:r>
          </a:p>
          <a:p>
            <a:pPr lvl="1"/>
            <a:endParaRPr lang="en-US" sz="10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Expanded ‘‘Academic attendance’’ and ‘‘attendance at an academically-related activity’’ to include all requirements outlined in our new academic engagement definition under 34 CFR 600.2</a:t>
            </a:r>
          </a:p>
        </p:txBody>
      </p:sp>
      <p:pic>
        <p:nvPicPr>
          <p:cNvPr id="6" name="Picture 5" descr="Classroom of students raising their hands in front of a teacher">
            <a:extLst>
              <a:ext uri="{FF2B5EF4-FFF2-40B4-BE49-F238E27FC236}">
                <a16:creationId xmlns:a16="http://schemas.microsoft.com/office/drawing/2014/main" id="{7823370A-4DDA-4480-A872-68324972AE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116" y="2438400"/>
            <a:ext cx="4087035" cy="278389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03399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9D9F0-68BC-4878-BD17-60F20B573911}"/>
              </a:ext>
            </a:extLst>
          </p:cNvPr>
          <p:cNvSpPr>
            <a:spLocks noGrp="1"/>
          </p:cNvSpPr>
          <p:nvPr>
            <p:ph type="title"/>
          </p:nvPr>
        </p:nvSpPr>
        <p:spPr>
          <a:xfrm>
            <a:off x="1885270" y="-123659"/>
            <a:ext cx="8874759" cy="798177"/>
          </a:xfrm>
        </p:spPr>
        <p:txBody>
          <a:bodyPr/>
          <a:lstStyle/>
          <a:p>
            <a:pPr algn="ctr">
              <a:defRPr/>
            </a:pPr>
            <a:r>
              <a:rPr lang="en-US" dirty="0"/>
              <a:t>Presenters</a:t>
            </a:r>
          </a:p>
        </p:txBody>
      </p:sp>
      <p:sp>
        <p:nvSpPr>
          <p:cNvPr id="94211" name="Content Placeholder 2">
            <a:extLst>
              <a:ext uri="{FF2B5EF4-FFF2-40B4-BE49-F238E27FC236}">
                <a16:creationId xmlns:a16="http://schemas.microsoft.com/office/drawing/2014/main" id="{15050633-44F4-4FF6-9380-4E5DA99D8E70}"/>
              </a:ext>
            </a:extLst>
          </p:cNvPr>
          <p:cNvSpPr>
            <a:spLocks noGrp="1"/>
          </p:cNvSpPr>
          <p:nvPr>
            <p:ph type="body" sz="quarter" idx="11"/>
          </p:nvPr>
        </p:nvSpPr>
        <p:spPr bwMode="auto">
          <a:xfrm>
            <a:off x="641401" y="4938939"/>
            <a:ext cx="4878629" cy="480324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lgn="ctr">
              <a:lnSpc>
                <a:spcPct val="100000"/>
              </a:lnSpc>
              <a:buNone/>
            </a:pPr>
            <a:r>
              <a:rPr lang="en-US" altLang="en-US" sz="2400" dirty="0">
                <a:ea typeface="Cambria" panose="02040503050406030204" pitchFamily="18" charset="0"/>
              </a:rPr>
              <a:t>David Bartnicki</a:t>
            </a:r>
          </a:p>
          <a:p>
            <a:pPr marL="0" indent="0" algn="ctr">
              <a:lnSpc>
                <a:spcPct val="100000"/>
              </a:lnSpc>
              <a:buNone/>
            </a:pPr>
            <a:r>
              <a:rPr lang="en-US" altLang="en-US" sz="2400" dirty="0">
                <a:ea typeface="Cambria" panose="02040503050406030204" pitchFamily="18" charset="0"/>
              </a:rPr>
              <a:t>U.S. Department of Education</a:t>
            </a:r>
          </a:p>
          <a:p>
            <a:pPr marL="0" indent="0" algn="ctr">
              <a:lnSpc>
                <a:spcPct val="100000"/>
              </a:lnSpc>
              <a:buNone/>
            </a:pPr>
            <a:r>
              <a:rPr lang="en-US" altLang="en-US" sz="2400" dirty="0">
                <a:ea typeface="Cambria" panose="02040503050406030204" pitchFamily="18" charset="0"/>
              </a:rPr>
              <a:t>Federal Student Aid</a:t>
            </a:r>
          </a:p>
          <a:p>
            <a:pPr marL="0" indent="0" algn="ctr">
              <a:lnSpc>
                <a:spcPct val="100000"/>
              </a:lnSpc>
              <a:buNone/>
            </a:pPr>
            <a:endParaRPr lang="en-US" altLang="en-US" sz="3200" dirty="0">
              <a:ea typeface="Cambria" panose="02040503050406030204" pitchFamily="18" charset="0"/>
            </a:endParaRPr>
          </a:p>
        </p:txBody>
      </p:sp>
      <p:sp>
        <p:nvSpPr>
          <p:cNvPr id="3" name="TextBox 2">
            <a:extLst>
              <a:ext uri="{FF2B5EF4-FFF2-40B4-BE49-F238E27FC236}">
                <a16:creationId xmlns:a16="http://schemas.microsoft.com/office/drawing/2014/main" id="{99DB51F0-AF66-41ED-A759-C2586B5EB87A}"/>
              </a:ext>
            </a:extLst>
          </p:cNvPr>
          <p:cNvSpPr txBox="1"/>
          <p:nvPr/>
        </p:nvSpPr>
        <p:spPr>
          <a:xfrm>
            <a:off x="6322650" y="4914719"/>
            <a:ext cx="4657877" cy="1764586"/>
          </a:xfrm>
          <a:prstGeom prst="rect">
            <a:avLst/>
          </a:prstGeom>
          <a:noFill/>
        </p:spPr>
        <p:txBody>
          <a:bodyPr wrap="none" rtlCol="0">
            <a:spAutoFit/>
          </a:bodyPr>
          <a:lstStyle/>
          <a:p>
            <a:pPr algn="ctr" defTabSz="914173">
              <a:spcBef>
                <a:spcPts val="1000"/>
              </a:spcBef>
              <a:spcAft>
                <a:spcPts val="1200"/>
              </a:spcAft>
              <a:buClr>
                <a:schemeClr val="accent2"/>
              </a:buClr>
            </a:pPr>
            <a:r>
              <a:rPr lang="en-US" altLang="en-US" sz="2400" dirty="0">
                <a:solidFill>
                  <a:schemeClr val="bg1"/>
                </a:solidFill>
                <a:latin typeface="Cambria" panose="02040503050406030204" pitchFamily="18" charset="0"/>
                <a:ea typeface="Cambria" panose="02040503050406030204" pitchFamily="18" charset="0"/>
                <a:cs typeface="Arial" panose="020B0604020202020204" pitchFamily="34" charset="0"/>
              </a:rPr>
              <a:t>Aaron Washington</a:t>
            </a:r>
          </a:p>
          <a:p>
            <a:pPr algn="ctr" defTabSz="914173">
              <a:spcBef>
                <a:spcPts val="1000"/>
              </a:spcBef>
              <a:spcAft>
                <a:spcPts val="1200"/>
              </a:spcAft>
              <a:buClr>
                <a:schemeClr val="accent2"/>
              </a:buClr>
            </a:pPr>
            <a:r>
              <a:rPr lang="en-US" altLang="en-US" sz="2400" dirty="0">
                <a:solidFill>
                  <a:schemeClr val="bg1"/>
                </a:solidFill>
                <a:latin typeface="Cambria" panose="02040503050406030204" pitchFamily="18" charset="0"/>
                <a:ea typeface="Cambria" panose="02040503050406030204" pitchFamily="18" charset="0"/>
                <a:cs typeface="Arial" panose="020B0604020202020204" pitchFamily="34" charset="0"/>
              </a:rPr>
              <a:t>U.S. Department of Education</a:t>
            </a:r>
          </a:p>
          <a:p>
            <a:pPr algn="ctr" defTabSz="914173">
              <a:spcBef>
                <a:spcPts val="1000"/>
              </a:spcBef>
              <a:spcAft>
                <a:spcPts val="1200"/>
              </a:spcAft>
              <a:buClr>
                <a:schemeClr val="accent2"/>
              </a:buClr>
            </a:pPr>
            <a:r>
              <a:rPr lang="en-US" altLang="en-US" sz="2400" dirty="0">
                <a:solidFill>
                  <a:schemeClr val="bg1"/>
                </a:solidFill>
                <a:latin typeface="Cambria" panose="02040503050406030204" pitchFamily="18" charset="0"/>
                <a:ea typeface="Cambria" panose="02040503050406030204" pitchFamily="18" charset="0"/>
                <a:cs typeface="Arial" panose="020B0604020202020204" pitchFamily="34" charset="0"/>
              </a:rPr>
              <a:t>Office of Postsecondary Education</a:t>
            </a:r>
          </a:p>
        </p:txBody>
      </p:sp>
      <p:pic>
        <p:nvPicPr>
          <p:cNvPr id="5" name="Picture 4">
            <a:extLst>
              <a:ext uri="{FF2B5EF4-FFF2-40B4-BE49-F238E27FC236}">
                <a16:creationId xmlns:a16="http://schemas.microsoft.com/office/drawing/2014/main" id="{68CF85A8-044E-4293-93E2-0C809E06A6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555" y="798177"/>
            <a:ext cx="4964247" cy="4017103"/>
          </a:xfrm>
          <a:prstGeom prst="rect">
            <a:avLst/>
          </a:prstGeom>
        </p:spPr>
      </p:pic>
      <p:pic>
        <p:nvPicPr>
          <p:cNvPr id="1026" name="Picture 3">
            <a:extLst>
              <a:ext uri="{FF2B5EF4-FFF2-40B4-BE49-F238E27FC236}">
                <a16:creationId xmlns:a16="http://schemas.microsoft.com/office/drawing/2014/main" id="{CD5B0631-86DC-45A9-BA49-22FF242677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7920" y="798177"/>
            <a:ext cx="3067336" cy="4060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39419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30</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1215132113"/>
              </p:ext>
            </p:extLst>
          </p:nvPr>
        </p:nvGraphicFramePr>
        <p:xfrm>
          <a:off x="85198" y="1547906"/>
          <a:ext cx="11530153" cy="5212080"/>
        </p:xfrm>
        <a:graphic>
          <a:graphicData uri="http://schemas.openxmlformats.org/drawingml/2006/table">
            <a:tbl>
              <a:tblPr firstRow="1" bandRow="1">
                <a:tableStyleId>{5C22544A-7EE6-4342-B048-85BDC9FD1C3A}</a:tableStyleId>
              </a:tblPr>
              <a:tblGrid>
                <a:gridCol w="5627929">
                  <a:extLst>
                    <a:ext uri="{9D8B030D-6E8A-4147-A177-3AD203B41FA5}">
                      <a16:colId xmlns:a16="http://schemas.microsoft.com/office/drawing/2014/main" val="4018549515"/>
                    </a:ext>
                  </a:extLst>
                </a:gridCol>
                <a:gridCol w="5902224">
                  <a:extLst>
                    <a:ext uri="{9D8B030D-6E8A-4147-A177-3AD203B41FA5}">
                      <a16:colId xmlns:a16="http://schemas.microsoft.com/office/drawing/2014/main" val="636624537"/>
                    </a:ext>
                  </a:extLst>
                </a:gridCol>
              </a:tblGrid>
              <a:tr h="540386">
                <a:tc>
                  <a:txBody>
                    <a:bodyPr/>
                    <a:lstStyle/>
                    <a:p>
                      <a:pPr algn="ctr"/>
                      <a:r>
                        <a:rPr lang="en-US" dirty="0"/>
                        <a:t>Current Regs</a:t>
                      </a:r>
                    </a:p>
                  </a:txBody>
                  <a:tcPr/>
                </a:tc>
                <a:tc>
                  <a:txBody>
                    <a:bodyPr/>
                    <a:lstStyle/>
                    <a:p>
                      <a:pPr algn="ctr"/>
                      <a:r>
                        <a:rPr lang="en-US" sz="1800" dirty="0"/>
                        <a:t>New Regs effective July 1, 2021                           (early implementation permitted)</a:t>
                      </a:r>
                    </a:p>
                  </a:txBody>
                  <a:tcPr/>
                </a:tc>
                <a:extLst>
                  <a:ext uri="{0D108BD9-81ED-4DB2-BD59-A6C34878D82A}">
                    <a16:rowId xmlns:a16="http://schemas.microsoft.com/office/drawing/2014/main" val="3902771855"/>
                  </a:ext>
                </a:extLst>
              </a:tr>
              <a:tr h="4379465">
                <a:tc>
                  <a:txBody>
                    <a:bodyPr/>
                    <a:lstStyle/>
                    <a:p>
                      <a:r>
                        <a:rPr lang="en-US" sz="1400" b="0" i="0" kern="1200" dirty="0">
                          <a:solidFill>
                            <a:schemeClr val="dk1"/>
                          </a:solidFill>
                          <a:effectLst/>
                          <a:latin typeface="+mn-lt"/>
                          <a:ea typeface="+mn-ea"/>
                          <a:cs typeface="+mn-cs"/>
                        </a:rPr>
                        <a:t> “Academic attendance” and “attendance at an academically-related activity”—</a:t>
                      </a:r>
                    </a:p>
                    <a:p>
                      <a:r>
                        <a:rPr lang="en-US" sz="1400" b="0" i="0" kern="1200" dirty="0">
                          <a:solidFill>
                            <a:schemeClr val="dk1"/>
                          </a:solidFill>
                          <a:effectLst/>
                          <a:latin typeface="+mn-lt"/>
                          <a:ea typeface="+mn-ea"/>
                          <a:cs typeface="+mn-cs"/>
                        </a:rPr>
                        <a:t>(A) Include, but are not limited to—</a:t>
                      </a:r>
                    </a:p>
                    <a:p>
                      <a:r>
                        <a:rPr lang="en-US" sz="1400" b="0" i="0" kern="1200" dirty="0">
                          <a:solidFill>
                            <a:schemeClr val="dk1"/>
                          </a:solidFill>
                          <a:effectLst/>
                          <a:latin typeface="+mn-lt"/>
                          <a:ea typeface="+mn-ea"/>
                          <a:cs typeface="+mn-cs"/>
                        </a:rPr>
                        <a:t>(</a:t>
                      </a:r>
                      <a:r>
                        <a:rPr lang="en-US" sz="1400" b="0" i="1" kern="1200" dirty="0">
                          <a:solidFill>
                            <a:schemeClr val="dk1"/>
                          </a:solidFill>
                          <a:effectLst/>
                          <a:latin typeface="+mn-lt"/>
                          <a:ea typeface="+mn-ea"/>
                          <a:cs typeface="+mn-cs"/>
                        </a:rPr>
                        <a:t>1</a:t>
                      </a:r>
                      <a:r>
                        <a:rPr lang="en-US" sz="1400" b="0" i="0" kern="1200" dirty="0">
                          <a:solidFill>
                            <a:schemeClr val="dk1"/>
                          </a:solidFill>
                          <a:effectLst/>
                          <a:latin typeface="+mn-lt"/>
                          <a:ea typeface="+mn-ea"/>
                          <a:cs typeface="+mn-cs"/>
                        </a:rPr>
                        <a:t>) Physically attending a class where there is an opportunity for direct interaction between the instructor and students;</a:t>
                      </a:r>
                    </a:p>
                    <a:p>
                      <a:r>
                        <a:rPr lang="en-US" sz="1400" b="0" i="0" kern="1200" dirty="0">
                          <a:solidFill>
                            <a:schemeClr val="dk1"/>
                          </a:solidFill>
                          <a:effectLst/>
                          <a:latin typeface="+mn-lt"/>
                          <a:ea typeface="+mn-ea"/>
                          <a:cs typeface="+mn-cs"/>
                        </a:rPr>
                        <a:t>(</a:t>
                      </a:r>
                      <a:r>
                        <a:rPr lang="en-US" sz="1400" b="0" i="1" kern="1200" dirty="0">
                          <a:solidFill>
                            <a:schemeClr val="dk1"/>
                          </a:solidFill>
                          <a:effectLst/>
                          <a:latin typeface="+mn-lt"/>
                          <a:ea typeface="+mn-ea"/>
                          <a:cs typeface="+mn-cs"/>
                        </a:rPr>
                        <a:t>2</a:t>
                      </a:r>
                      <a:r>
                        <a:rPr lang="en-US" sz="1400" b="0" i="0" kern="1200" dirty="0">
                          <a:solidFill>
                            <a:schemeClr val="dk1"/>
                          </a:solidFill>
                          <a:effectLst/>
                          <a:latin typeface="+mn-lt"/>
                          <a:ea typeface="+mn-ea"/>
                          <a:cs typeface="+mn-cs"/>
                        </a:rPr>
                        <a:t>) Submitting an academic assignment;</a:t>
                      </a:r>
                    </a:p>
                    <a:p>
                      <a:r>
                        <a:rPr lang="en-US" sz="1400" b="0" i="0" kern="1200" dirty="0">
                          <a:solidFill>
                            <a:schemeClr val="dk1"/>
                          </a:solidFill>
                          <a:effectLst/>
                          <a:latin typeface="+mn-lt"/>
                          <a:ea typeface="+mn-ea"/>
                          <a:cs typeface="+mn-cs"/>
                        </a:rPr>
                        <a:t>(</a:t>
                      </a:r>
                      <a:r>
                        <a:rPr lang="en-US" sz="1400" b="0" i="1" kern="1200" dirty="0">
                          <a:solidFill>
                            <a:schemeClr val="dk1"/>
                          </a:solidFill>
                          <a:effectLst/>
                          <a:latin typeface="+mn-lt"/>
                          <a:ea typeface="+mn-ea"/>
                          <a:cs typeface="+mn-cs"/>
                        </a:rPr>
                        <a:t>3</a:t>
                      </a:r>
                      <a:r>
                        <a:rPr lang="en-US" sz="1400" b="0" i="0" kern="1200" dirty="0">
                          <a:solidFill>
                            <a:schemeClr val="dk1"/>
                          </a:solidFill>
                          <a:effectLst/>
                          <a:latin typeface="+mn-lt"/>
                          <a:ea typeface="+mn-ea"/>
                          <a:cs typeface="+mn-cs"/>
                        </a:rPr>
                        <a:t>) Taking an exam, an interactive tutorial, or computer-assisted instruction;</a:t>
                      </a:r>
                    </a:p>
                    <a:p>
                      <a:r>
                        <a:rPr lang="en-US" sz="1400" b="0" i="0" kern="1200" dirty="0">
                          <a:solidFill>
                            <a:schemeClr val="dk1"/>
                          </a:solidFill>
                          <a:effectLst/>
                          <a:latin typeface="+mn-lt"/>
                          <a:ea typeface="+mn-ea"/>
                          <a:cs typeface="+mn-cs"/>
                        </a:rPr>
                        <a:t>(</a:t>
                      </a:r>
                      <a:r>
                        <a:rPr lang="en-US" sz="1400" b="0" i="1" kern="1200" dirty="0">
                          <a:solidFill>
                            <a:schemeClr val="dk1"/>
                          </a:solidFill>
                          <a:effectLst/>
                          <a:latin typeface="+mn-lt"/>
                          <a:ea typeface="+mn-ea"/>
                          <a:cs typeface="+mn-cs"/>
                        </a:rPr>
                        <a:t>4</a:t>
                      </a:r>
                      <a:r>
                        <a:rPr lang="en-US" sz="1400" b="0" i="0" kern="1200" dirty="0">
                          <a:solidFill>
                            <a:schemeClr val="dk1"/>
                          </a:solidFill>
                          <a:effectLst/>
                          <a:latin typeface="+mn-lt"/>
                          <a:ea typeface="+mn-ea"/>
                          <a:cs typeface="+mn-cs"/>
                        </a:rPr>
                        <a:t>) Attending a study group that is assigned by the institution;</a:t>
                      </a:r>
                    </a:p>
                    <a:p>
                      <a:r>
                        <a:rPr lang="en-US" sz="1400" b="0" i="0" kern="1200" dirty="0">
                          <a:solidFill>
                            <a:schemeClr val="dk1"/>
                          </a:solidFill>
                          <a:effectLst/>
                          <a:latin typeface="+mn-lt"/>
                          <a:ea typeface="+mn-ea"/>
                          <a:cs typeface="+mn-cs"/>
                        </a:rPr>
                        <a:t>(</a:t>
                      </a:r>
                      <a:r>
                        <a:rPr lang="en-US" sz="1400" b="0" i="1" kern="1200" dirty="0">
                          <a:solidFill>
                            <a:schemeClr val="dk1"/>
                          </a:solidFill>
                          <a:effectLst/>
                          <a:latin typeface="+mn-lt"/>
                          <a:ea typeface="+mn-ea"/>
                          <a:cs typeface="+mn-cs"/>
                        </a:rPr>
                        <a:t>5</a:t>
                      </a:r>
                      <a:r>
                        <a:rPr lang="en-US" sz="1400" b="0" i="0" kern="1200" dirty="0">
                          <a:solidFill>
                            <a:schemeClr val="dk1"/>
                          </a:solidFill>
                          <a:effectLst/>
                          <a:latin typeface="+mn-lt"/>
                          <a:ea typeface="+mn-ea"/>
                          <a:cs typeface="+mn-cs"/>
                        </a:rPr>
                        <a:t>) Participating in an online discussion about academic matters; and</a:t>
                      </a:r>
                    </a:p>
                    <a:p>
                      <a:r>
                        <a:rPr lang="en-US" sz="1400" b="0" i="0" kern="1200" dirty="0">
                          <a:solidFill>
                            <a:schemeClr val="dk1"/>
                          </a:solidFill>
                          <a:effectLst/>
                          <a:latin typeface="+mn-lt"/>
                          <a:ea typeface="+mn-ea"/>
                          <a:cs typeface="+mn-cs"/>
                        </a:rPr>
                        <a:t>(</a:t>
                      </a:r>
                      <a:r>
                        <a:rPr lang="en-US" sz="1400" b="0" i="1" kern="1200" dirty="0">
                          <a:solidFill>
                            <a:schemeClr val="dk1"/>
                          </a:solidFill>
                          <a:effectLst/>
                          <a:latin typeface="+mn-lt"/>
                          <a:ea typeface="+mn-ea"/>
                          <a:cs typeface="+mn-cs"/>
                        </a:rPr>
                        <a:t>6</a:t>
                      </a:r>
                      <a:r>
                        <a:rPr lang="en-US" sz="1400" b="0" i="0" kern="1200" dirty="0">
                          <a:solidFill>
                            <a:schemeClr val="dk1"/>
                          </a:solidFill>
                          <a:effectLst/>
                          <a:latin typeface="+mn-lt"/>
                          <a:ea typeface="+mn-ea"/>
                          <a:cs typeface="+mn-cs"/>
                        </a:rPr>
                        <a:t>) Initiating contact with a faculty member to ask a question about the academic subject studied in the course; and</a:t>
                      </a:r>
                    </a:p>
                    <a:p>
                      <a:r>
                        <a:rPr lang="en-US" sz="1400" b="0" i="0" kern="1200" dirty="0">
                          <a:solidFill>
                            <a:schemeClr val="dk1"/>
                          </a:solidFill>
                          <a:effectLst/>
                          <a:latin typeface="+mn-lt"/>
                          <a:ea typeface="+mn-ea"/>
                          <a:cs typeface="+mn-cs"/>
                        </a:rPr>
                        <a:t>(B) Do not include activities where a student may be present, but not academically engaged, such as—</a:t>
                      </a:r>
                    </a:p>
                    <a:p>
                      <a:r>
                        <a:rPr lang="en-US" sz="1400" b="0" i="0" kern="1200" dirty="0">
                          <a:solidFill>
                            <a:schemeClr val="dk1"/>
                          </a:solidFill>
                          <a:effectLst/>
                          <a:latin typeface="+mn-lt"/>
                          <a:ea typeface="+mn-ea"/>
                          <a:cs typeface="+mn-cs"/>
                        </a:rPr>
                        <a:t>(</a:t>
                      </a:r>
                      <a:r>
                        <a:rPr lang="en-US" sz="1400" b="0" i="1" kern="1200" dirty="0">
                          <a:solidFill>
                            <a:schemeClr val="dk1"/>
                          </a:solidFill>
                          <a:effectLst/>
                          <a:latin typeface="+mn-lt"/>
                          <a:ea typeface="+mn-ea"/>
                          <a:cs typeface="+mn-cs"/>
                        </a:rPr>
                        <a:t>1</a:t>
                      </a:r>
                      <a:r>
                        <a:rPr lang="en-US" sz="1400" b="0" i="0" kern="1200" dirty="0">
                          <a:solidFill>
                            <a:schemeClr val="dk1"/>
                          </a:solidFill>
                          <a:effectLst/>
                          <a:latin typeface="+mn-lt"/>
                          <a:ea typeface="+mn-ea"/>
                          <a:cs typeface="+mn-cs"/>
                        </a:rPr>
                        <a:t>) Living in institutional housing;</a:t>
                      </a:r>
                    </a:p>
                    <a:p>
                      <a:r>
                        <a:rPr lang="en-US" sz="1400" b="0" i="0" kern="1200" dirty="0">
                          <a:solidFill>
                            <a:schemeClr val="dk1"/>
                          </a:solidFill>
                          <a:effectLst/>
                          <a:latin typeface="+mn-lt"/>
                          <a:ea typeface="+mn-ea"/>
                          <a:cs typeface="+mn-cs"/>
                        </a:rPr>
                        <a:t>(</a:t>
                      </a:r>
                      <a:r>
                        <a:rPr lang="en-US" sz="1400" b="0" i="1" kern="1200" dirty="0">
                          <a:solidFill>
                            <a:schemeClr val="dk1"/>
                          </a:solidFill>
                          <a:effectLst/>
                          <a:latin typeface="+mn-lt"/>
                          <a:ea typeface="+mn-ea"/>
                          <a:cs typeface="+mn-cs"/>
                        </a:rPr>
                        <a:t>2</a:t>
                      </a:r>
                      <a:r>
                        <a:rPr lang="en-US" sz="1400" b="0" i="0" kern="1200" dirty="0">
                          <a:solidFill>
                            <a:schemeClr val="dk1"/>
                          </a:solidFill>
                          <a:effectLst/>
                          <a:latin typeface="+mn-lt"/>
                          <a:ea typeface="+mn-ea"/>
                          <a:cs typeface="+mn-cs"/>
                        </a:rPr>
                        <a:t>) Participating in the institution's meal plan;</a:t>
                      </a:r>
                    </a:p>
                    <a:p>
                      <a:r>
                        <a:rPr lang="en-US" sz="1400" b="0" i="0" kern="1200" dirty="0">
                          <a:solidFill>
                            <a:schemeClr val="dk1"/>
                          </a:solidFill>
                          <a:effectLst/>
                          <a:latin typeface="+mn-lt"/>
                          <a:ea typeface="+mn-ea"/>
                          <a:cs typeface="+mn-cs"/>
                        </a:rPr>
                        <a:t>(</a:t>
                      </a:r>
                      <a:r>
                        <a:rPr lang="en-US" sz="1400" b="0" i="1" kern="1200" dirty="0">
                          <a:solidFill>
                            <a:schemeClr val="dk1"/>
                          </a:solidFill>
                          <a:effectLst/>
                          <a:latin typeface="+mn-lt"/>
                          <a:ea typeface="+mn-ea"/>
                          <a:cs typeface="+mn-cs"/>
                        </a:rPr>
                        <a:t>3</a:t>
                      </a:r>
                      <a:r>
                        <a:rPr lang="en-US" sz="1400" b="0" i="0" kern="1200" dirty="0">
                          <a:solidFill>
                            <a:schemeClr val="dk1"/>
                          </a:solidFill>
                          <a:effectLst/>
                          <a:latin typeface="+mn-lt"/>
                          <a:ea typeface="+mn-ea"/>
                          <a:cs typeface="+mn-cs"/>
                        </a:rPr>
                        <a:t>) Logging into an online class without active participation; or</a:t>
                      </a:r>
                    </a:p>
                    <a:p>
                      <a:r>
                        <a:rPr lang="en-US" sz="1400" b="0" i="0" kern="1200" dirty="0">
                          <a:solidFill>
                            <a:schemeClr val="dk1"/>
                          </a:solidFill>
                          <a:effectLst/>
                          <a:latin typeface="+mn-lt"/>
                          <a:ea typeface="+mn-ea"/>
                          <a:cs typeface="+mn-cs"/>
                        </a:rPr>
                        <a:t>(</a:t>
                      </a:r>
                      <a:r>
                        <a:rPr lang="en-US" sz="1400" b="0" i="1" kern="1200" dirty="0">
                          <a:solidFill>
                            <a:schemeClr val="dk1"/>
                          </a:solidFill>
                          <a:effectLst/>
                          <a:latin typeface="+mn-lt"/>
                          <a:ea typeface="+mn-ea"/>
                          <a:cs typeface="+mn-cs"/>
                        </a:rPr>
                        <a:t>4</a:t>
                      </a:r>
                      <a:r>
                        <a:rPr lang="en-US" sz="1400" b="0" i="0" kern="1200" dirty="0">
                          <a:solidFill>
                            <a:schemeClr val="dk1"/>
                          </a:solidFill>
                          <a:effectLst/>
                          <a:latin typeface="+mn-lt"/>
                          <a:ea typeface="+mn-ea"/>
                          <a:cs typeface="+mn-cs"/>
                        </a:rPr>
                        <a:t>) Participating in academic counseling or advisement.</a:t>
                      </a:r>
                    </a:p>
                  </a:txBody>
                  <a:tcPr/>
                </a:tc>
                <a:tc>
                  <a:txBody>
                    <a:bodyPr/>
                    <a:lstStyle/>
                    <a:p>
                      <a:pPr fontAlgn="base"/>
                      <a:r>
                        <a:rPr lang="en-US" sz="1400" b="0" i="1" kern="1200" dirty="0">
                          <a:solidFill>
                            <a:schemeClr val="dk1"/>
                          </a:solidFill>
                          <a:effectLst/>
                          <a:latin typeface="+mn-lt"/>
                          <a:ea typeface="+mn-ea"/>
                          <a:cs typeface="+mn-cs"/>
                        </a:rPr>
                        <a:t>Academic engagement:</a:t>
                      </a:r>
                      <a:r>
                        <a:rPr lang="en-US" sz="1400" b="0" i="0" kern="1200" dirty="0">
                          <a:solidFill>
                            <a:schemeClr val="dk1"/>
                          </a:solidFill>
                          <a:effectLst/>
                          <a:latin typeface="+mn-lt"/>
                          <a:ea typeface="+mn-ea"/>
                          <a:cs typeface="+mn-cs"/>
                        </a:rPr>
                        <a:t> </a:t>
                      </a:r>
                      <a:r>
                        <a:rPr lang="en-US" sz="1400" b="1" i="0" kern="1200" dirty="0">
                          <a:solidFill>
                            <a:schemeClr val="dk1"/>
                          </a:solidFill>
                          <a:effectLst/>
                          <a:latin typeface="+mn-lt"/>
                          <a:ea typeface="+mn-ea"/>
                          <a:cs typeface="+mn-cs"/>
                        </a:rPr>
                        <a:t>Active participation by a student in an instructional activity related to the student's course of study that—</a:t>
                      </a:r>
                    </a:p>
                    <a:p>
                      <a:pPr fontAlgn="base"/>
                      <a:r>
                        <a:rPr lang="en-US" sz="1400" b="1" i="0" kern="1200" dirty="0">
                          <a:solidFill>
                            <a:schemeClr val="dk1"/>
                          </a:solidFill>
                          <a:effectLst/>
                          <a:latin typeface="+mn-lt"/>
                          <a:ea typeface="+mn-ea"/>
                          <a:cs typeface="+mn-cs"/>
                        </a:rPr>
                        <a:t>(1) Is defined by the institution in accordance with any applicable requirements of its State or accrediting agency;</a:t>
                      </a:r>
                    </a:p>
                    <a:p>
                      <a:pPr fontAlgn="base"/>
                      <a:r>
                        <a:rPr lang="en-US" sz="1400" b="0" i="0" kern="1200" dirty="0">
                          <a:solidFill>
                            <a:schemeClr val="dk1"/>
                          </a:solidFill>
                          <a:effectLst/>
                          <a:latin typeface="+mn-lt"/>
                          <a:ea typeface="+mn-ea"/>
                          <a:cs typeface="+mn-cs"/>
                        </a:rPr>
                        <a:t>(2) Includes, but is not limited to—</a:t>
                      </a:r>
                    </a:p>
                    <a:p>
                      <a:pPr fontAlgn="base"/>
                      <a:r>
                        <a:rPr lang="en-US" sz="1400" b="0" i="0" kern="1200" dirty="0">
                          <a:solidFill>
                            <a:schemeClr val="dk1"/>
                          </a:solidFill>
                          <a:effectLst/>
                          <a:latin typeface="+mn-lt"/>
                          <a:ea typeface="+mn-ea"/>
                          <a:cs typeface="+mn-cs"/>
                        </a:rPr>
                        <a:t>(i) </a:t>
                      </a:r>
                      <a:r>
                        <a:rPr lang="en-US" sz="1400" b="1" i="0" kern="1200" dirty="0">
                          <a:solidFill>
                            <a:schemeClr val="dk1"/>
                          </a:solidFill>
                          <a:effectLst/>
                          <a:latin typeface="+mn-lt"/>
                          <a:ea typeface="+mn-ea"/>
                          <a:cs typeface="+mn-cs"/>
                        </a:rPr>
                        <a:t>Attending a synchronous class, lecture, recitation, or field or laboratory activity, physically or online, where there is an opportunity for interaction between the instructor and students;</a:t>
                      </a:r>
                    </a:p>
                    <a:p>
                      <a:pPr fontAlgn="base"/>
                      <a:r>
                        <a:rPr lang="en-US" sz="1400" b="0" i="0" kern="1200" dirty="0">
                          <a:solidFill>
                            <a:schemeClr val="dk1"/>
                          </a:solidFill>
                          <a:effectLst/>
                          <a:latin typeface="+mn-lt"/>
                          <a:ea typeface="+mn-ea"/>
                          <a:cs typeface="+mn-cs"/>
                        </a:rPr>
                        <a:t>(ii) Submitting an academic assignment;</a:t>
                      </a:r>
                    </a:p>
                    <a:p>
                      <a:pPr fontAlgn="base"/>
                      <a:r>
                        <a:rPr lang="en-US" sz="1400" b="0" i="0" kern="1200" dirty="0">
                          <a:solidFill>
                            <a:schemeClr val="dk1"/>
                          </a:solidFill>
                          <a:effectLst/>
                          <a:latin typeface="+mn-lt"/>
                          <a:ea typeface="+mn-ea"/>
                          <a:cs typeface="+mn-cs"/>
                        </a:rPr>
                        <a:t>(iii) </a:t>
                      </a:r>
                      <a:r>
                        <a:rPr lang="en-US" sz="1400" b="1" i="0" kern="1200" dirty="0">
                          <a:solidFill>
                            <a:schemeClr val="dk1"/>
                          </a:solidFill>
                          <a:effectLst/>
                          <a:latin typeface="+mn-lt"/>
                          <a:ea typeface="+mn-ea"/>
                          <a:cs typeface="+mn-cs"/>
                        </a:rPr>
                        <a:t>Taking an assessment </a:t>
                      </a:r>
                      <a:r>
                        <a:rPr lang="en-US" sz="1400" b="0" i="0" kern="1200" dirty="0">
                          <a:solidFill>
                            <a:schemeClr val="dk1"/>
                          </a:solidFill>
                          <a:effectLst/>
                          <a:latin typeface="+mn-lt"/>
                          <a:ea typeface="+mn-ea"/>
                          <a:cs typeface="+mn-cs"/>
                        </a:rPr>
                        <a:t>or an exam;</a:t>
                      </a:r>
                    </a:p>
                    <a:p>
                      <a:pPr fontAlgn="base"/>
                      <a:r>
                        <a:rPr lang="en-US" sz="1400" b="0" i="0" kern="1200" dirty="0">
                          <a:solidFill>
                            <a:schemeClr val="dk1"/>
                          </a:solidFill>
                          <a:effectLst/>
                          <a:latin typeface="+mn-lt"/>
                          <a:ea typeface="+mn-ea"/>
                          <a:cs typeface="+mn-cs"/>
                        </a:rPr>
                        <a:t>(iv) </a:t>
                      </a:r>
                      <a:r>
                        <a:rPr lang="en-US" sz="1400" b="1" i="0" kern="1200" dirty="0">
                          <a:solidFill>
                            <a:schemeClr val="dk1"/>
                          </a:solidFill>
                          <a:effectLst/>
                          <a:latin typeface="+mn-lt"/>
                          <a:ea typeface="+mn-ea"/>
                          <a:cs typeface="+mn-cs"/>
                        </a:rPr>
                        <a:t>Participating in an interactive tutorial, webinar, or other interactive computer-assisted instruction;</a:t>
                      </a:r>
                    </a:p>
                    <a:p>
                      <a:pPr fontAlgn="base"/>
                      <a:r>
                        <a:rPr lang="en-US" sz="1400" b="0" i="0" kern="1200" dirty="0">
                          <a:solidFill>
                            <a:schemeClr val="dk1"/>
                          </a:solidFill>
                          <a:effectLst/>
                          <a:latin typeface="+mn-lt"/>
                          <a:ea typeface="+mn-ea"/>
                          <a:cs typeface="+mn-cs"/>
                        </a:rPr>
                        <a:t>(v) Participating in a study group, </a:t>
                      </a:r>
                      <a:r>
                        <a:rPr lang="en-US" sz="1400" b="1" i="0" kern="1200" dirty="0">
                          <a:solidFill>
                            <a:schemeClr val="dk1"/>
                          </a:solidFill>
                          <a:effectLst/>
                          <a:latin typeface="+mn-lt"/>
                          <a:ea typeface="+mn-ea"/>
                          <a:cs typeface="+mn-cs"/>
                        </a:rPr>
                        <a:t>group project, or an online discussion that is assigned by the institution; </a:t>
                      </a:r>
                      <a:r>
                        <a:rPr lang="en-US" sz="1400" b="0" i="0" kern="1200" dirty="0">
                          <a:solidFill>
                            <a:schemeClr val="dk1"/>
                          </a:solidFill>
                          <a:effectLst/>
                          <a:latin typeface="+mn-lt"/>
                          <a:ea typeface="+mn-ea"/>
                          <a:cs typeface="+mn-cs"/>
                        </a:rPr>
                        <a:t>or</a:t>
                      </a:r>
                    </a:p>
                    <a:p>
                      <a:pPr fontAlgn="base"/>
                      <a:r>
                        <a:rPr lang="en-US" sz="1400" b="0" i="0" kern="1200" dirty="0">
                          <a:solidFill>
                            <a:schemeClr val="dk1"/>
                          </a:solidFill>
                          <a:effectLst/>
                          <a:latin typeface="+mn-lt"/>
                          <a:ea typeface="+mn-ea"/>
                          <a:cs typeface="+mn-cs"/>
                        </a:rPr>
                        <a:t>(vi) </a:t>
                      </a:r>
                      <a:r>
                        <a:rPr lang="en-US" sz="1400" b="1" i="0" kern="1200" dirty="0">
                          <a:solidFill>
                            <a:schemeClr val="dk1"/>
                          </a:solidFill>
                          <a:effectLst/>
                          <a:latin typeface="+mn-lt"/>
                          <a:ea typeface="+mn-ea"/>
                          <a:cs typeface="+mn-cs"/>
                        </a:rPr>
                        <a:t>Interacting with an instructor about academic matters</a:t>
                      </a:r>
                      <a:r>
                        <a:rPr lang="en-US" sz="1400" b="0" i="0" kern="1200" dirty="0">
                          <a:solidFill>
                            <a:schemeClr val="dk1"/>
                          </a:solidFill>
                          <a:effectLst/>
                          <a:latin typeface="+mn-lt"/>
                          <a:ea typeface="+mn-ea"/>
                          <a:cs typeface="+mn-cs"/>
                        </a:rPr>
                        <a:t>; and</a:t>
                      </a:r>
                    </a:p>
                    <a:p>
                      <a:pPr fontAlgn="base"/>
                      <a:r>
                        <a:rPr lang="en-US" sz="1400" b="0" i="1" kern="1200" dirty="0">
                          <a:solidFill>
                            <a:schemeClr val="dk1"/>
                          </a:solidFill>
                          <a:effectLst/>
                          <a:latin typeface="+mn-lt"/>
                          <a:ea typeface="+mn-ea"/>
                          <a:cs typeface="+mn-cs"/>
                        </a:rPr>
                        <a:t>(3) Does not include, for example—</a:t>
                      </a:r>
                    </a:p>
                    <a:p>
                      <a:pPr fontAlgn="base"/>
                      <a:r>
                        <a:rPr lang="en-US" sz="1400" b="0" i="0" kern="1200" dirty="0">
                          <a:solidFill>
                            <a:schemeClr val="dk1"/>
                          </a:solidFill>
                          <a:effectLst/>
                          <a:latin typeface="+mn-lt"/>
                          <a:ea typeface="+mn-ea"/>
                          <a:cs typeface="+mn-cs"/>
                        </a:rPr>
                        <a:t>(i) Living in institutional housing;</a:t>
                      </a:r>
                    </a:p>
                    <a:p>
                      <a:pPr fontAlgn="base"/>
                      <a:r>
                        <a:rPr lang="en-US" sz="1400" dirty="0"/>
                        <a:t>(ii) Participating in the institution's meal plan;</a:t>
                      </a:r>
                      <a:r>
                        <a:rPr lang="en-US" sz="1400" b="0" i="0" kern="1200" dirty="0">
                          <a:solidFill>
                            <a:schemeClr val="dk1"/>
                          </a:solidFill>
                          <a:effectLst/>
                          <a:latin typeface="+mn-lt"/>
                          <a:ea typeface="+mn-ea"/>
                          <a:cs typeface="+mn-cs"/>
                        </a:rPr>
                        <a:t>(iii) </a:t>
                      </a:r>
                      <a:r>
                        <a:rPr lang="en-US" sz="1400" b="0" i="1" kern="1200" dirty="0">
                          <a:solidFill>
                            <a:schemeClr val="dk1"/>
                          </a:solidFill>
                          <a:effectLst/>
                          <a:latin typeface="+mn-lt"/>
                          <a:ea typeface="+mn-ea"/>
                          <a:cs typeface="+mn-cs"/>
                        </a:rPr>
                        <a:t>Logging into an online class </a:t>
                      </a:r>
                      <a:r>
                        <a:rPr lang="en-US" sz="1400" b="1" i="1" kern="1200" dirty="0">
                          <a:solidFill>
                            <a:schemeClr val="dk1"/>
                          </a:solidFill>
                          <a:effectLst/>
                          <a:latin typeface="+mn-lt"/>
                          <a:ea typeface="+mn-ea"/>
                          <a:cs typeface="+mn-cs"/>
                        </a:rPr>
                        <a:t>or tutorial without any further participation</a:t>
                      </a:r>
                      <a:r>
                        <a:rPr lang="en-US" sz="1400" b="0" i="0" kern="1200" dirty="0">
                          <a:solidFill>
                            <a:schemeClr val="dk1"/>
                          </a:solidFill>
                          <a:effectLst/>
                          <a:latin typeface="+mn-lt"/>
                          <a:ea typeface="+mn-ea"/>
                          <a:cs typeface="+mn-cs"/>
                        </a:rPr>
                        <a:t>; or</a:t>
                      </a:r>
                    </a:p>
                    <a:p>
                      <a:pPr fontAlgn="base"/>
                      <a:r>
                        <a:rPr lang="en-US" sz="1400" b="0" i="0" kern="1200" dirty="0">
                          <a:solidFill>
                            <a:schemeClr val="dk1"/>
                          </a:solidFill>
                          <a:effectLst/>
                          <a:latin typeface="+mn-lt"/>
                          <a:ea typeface="+mn-ea"/>
                          <a:cs typeface="+mn-cs"/>
                        </a:rPr>
                        <a:t>(iv) Participating in academic counseling or advisement.</a:t>
                      </a:r>
                    </a:p>
                    <a:p>
                      <a:endParaRPr lang="en-US" sz="1400" dirty="0"/>
                    </a:p>
                  </a:txBody>
                  <a:tcPr/>
                </a:tc>
                <a:extLst>
                  <a:ext uri="{0D108BD9-81ED-4DB2-BD59-A6C34878D82A}">
                    <a16:rowId xmlns:a16="http://schemas.microsoft.com/office/drawing/2014/main" val="797513144"/>
                  </a:ext>
                </a:extLst>
              </a:tr>
            </a:tbl>
          </a:graphicData>
        </a:graphic>
      </p:graphicFrame>
      <p:sp>
        <p:nvSpPr>
          <p:cNvPr id="4" name="TextBox 3">
            <a:extLst>
              <a:ext uri="{FF2B5EF4-FFF2-40B4-BE49-F238E27FC236}">
                <a16:creationId xmlns:a16="http://schemas.microsoft.com/office/drawing/2014/main" id="{52F5F487-C4A1-45AE-AD05-381645CD7EA9}"/>
              </a:ext>
            </a:extLst>
          </p:cNvPr>
          <p:cNvSpPr txBox="1"/>
          <p:nvPr/>
        </p:nvSpPr>
        <p:spPr>
          <a:xfrm>
            <a:off x="2284354" y="901461"/>
            <a:ext cx="10032447" cy="492443"/>
          </a:xfrm>
          <a:prstGeom prst="rect">
            <a:avLst/>
          </a:prstGeom>
          <a:noFill/>
        </p:spPr>
        <p:txBody>
          <a:bodyPr wrap="square" rtlCol="0">
            <a:spAutoFit/>
          </a:bodyPr>
          <a:lstStyle/>
          <a:p>
            <a:r>
              <a:rPr lang="en-US" sz="2600" dirty="0">
                <a:solidFill>
                  <a:schemeClr val="bg2"/>
                </a:solidFill>
                <a:latin typeface="Cambria" panose="02040503050406030204" pitchFamily="18" charset="0"/>
                <a:ea typeface="Cambria" panose="02040503050406030204" pitchFamily="18" charset="0"/>
              </a:rPr>
              <a:t>Academic Attendance Definition (34 CFR 668.22(l) and 600.2)</a:t>
            </a:r>
          </a:p>
        </p:txBody>
      </p:sp>
    </p:spTree>
    <p:extLst>
      <p:ext uri="{BB962C8B-B14F-4D97-AF65-F5344CB8AC3E}">
        <p14:creationId xmlns:p14="http://schemas.microsoft.com/office/powerpoint/2010/main" val="41782179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31</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modules</a:t>
            </a:r>
          </a:p>
        </p:txBody>
      </p:sp>
      <p:sp>
        <p:nvSpPr>
          <p:cNvPr id="4" name="TextBox 3">
            <a:extLst>
              <a:ext uri="{FF2B5EF4-FFF2-40B4-BE49-F238E27FC236}">
                <a16:creationId xmlns:a16="http://schemas.microsoft.com/office/drawing/2014/main" id="{CD406255-0362-4536-92AA-1DAF8A65D65B}"/>
              </a:ext>
            </a:extLst>
          </p:cNvPr>
          <p:cNvSpPr txBox="1"/>
          <p:nvPr/>
        </p:nvSpPr>
        <p:spPr>
          <a:xfrm>
            <a:off x="362465" y="1362580"/>
            <a:ext cx="11467070" cy="264687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Definition of “modules”</a:t>
            </a:r>
          </a:p>
          <a:p>
            <a:pPr lvl="1"/>
            <a:endParaRPr lang="en-US" sz="10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A program is ‘‘offered in modules’’ if the program uses a </a:t>
            </a:r>
            <a:r>
              <a:rPr lang="en-US" sz="2600" i="1" dirty="0">
                <a:solidFill>
                  <a:schemeClr val="bg1"/>
                </a:solidFill>
                <a:latin typeface="Cambria" panose="02040503050406030204" pitchFamily="18" charset="0"/>
                <a:ea typeface="Cambria" panose="02040503050406030204" pitchFamily="18" charset="0"/>
              </a:rPr>
              <a:t>standard term or nonstandard-term academic calendar, is not a subscription-based program, </a:t>
            </a:r>
            <a:r>
              <a:rPr lang="en-US" sz="2600" dirty="0">
                <a:solidFill>
                  <a:schemeClr val="bg1"/>
                </a:solidFill>
                <a:latin typeface="Cambria" panose="02040503050406030204" pitchFamily="18" charset="0"/>
                <a:ea typeface="Cambria" panose="02040503050406030204" pitchFamily="18" charset="0"/>
              </a:rPr>
              <a:t>and a course or courses in the program do not span the entire length of the payment period or period of enrollment (34 CFR 668.22(l)</a:t>
            </a:r>
          </a:p>
          <a:p>
            <a:pPr marL="742950" lvl="1" indent="-285750">
              <a:buFont typeface="Arial" panose="020B0604020202020204" pitchFamily="34" charset="0"/>
              <a:buChar char="•"/>
            </a:pPr>
            <a:endParaRPr lang="en-US" sz="2400" dirty="0">
              <a:solidFill>
                <a:schemeClr val="bg2"/>
              </a:solidFill>
              <a:latin typeface="Cambria" panose="02040503050406030204" pitchFamily="18" charset="0"/>
              <a:ea typeface="Cambria" panose="02040503050406030204" pitchFamily="18" charset="0"/>
            </a:endParaRPr>
          </a:p>
        </p:txBody>
      </p:sp>
      <p:graphicFrame>
        <p:nvGraphicFramePr>
          <p:cNvPr id="5" name="Table 5">
            <a:extLst>
              <a:ext uri="{FF2B5EF4-FFF2-40B4-BE49-F238E27FC236}">
                <a16:creationId xmlns:a16="http://schemas.microsoft.com/office/drawing/2014/main" id="{DA480F52-C56B-49DE-9D01-8E9BC5BF383E}"/>
              </a:ext>
            </a:extLst>
          </p:cNvPr>
          <p:cNvGraphicFramePr>
            <a:graphicFrameLocks noGrp="1"/>
          </p:cNvGraphicFramePr>
          <p:nvPr>
            <p:extLst>
              <p:ext uri="{D42A27DB-BD31-4B8C-83A1-F6EECF244321}">
                <p14:modId xmlns:p14="http://schemas.microsoft.com/office/powerpoint/2010/main" val="2917371550"/>
              </p:ext>
            </p:extLst>
          </p:nvPr>
        </p:nvGraphicFramePr>
        <p:xfrm>
          <a:off x="1210678" y="3991569"/>
          <a:ext cx="9770644" cy="2516925"/>
        </p:xfrm>
        <a:graphic>
          <a:graphicData uri="http://schemas.openxmlformats.org/drawingml/2006/table">
            <a:tbl>
              <a:tblPr firstRow="1" bandRow="1">
                <a:tableStyleId>{5C22544A-7EE6-4342-B048-85BDC9FD1C3A}</a:tableStyleId>
              </a:tblPr>
              <a:tblGrid>
                <a:gridCol w="4769104">
                  <a:extLst>
                    <a:ext uri="{9D8B030D-6E8A-4147-A177-3AD203B41FA5}">
                      <a16:colId xmlns:a16="http://schemas.microsoft.com/office/drawing/2014/main" val="4018549515"/>
                    </a:ext>
                  </a:extLst>
                </a:gridCol>
                <a:gridCol w="5001540">
                  <a:extLst>
                    <a:ext uri="{9D8B030D-6E8A-4147-A177-3AD203B41FA5}">
                      <a16:colId xmlns:a16="http://schemas.microsoft.com/office/drawing/2014/main" val="636624537"/>
                    </a:ext>
                  </a:extLst>
                </a:gridCol>
              </a:tblGrid>
              <a:tr h="713543">
                <a:tc>
                  <a:txBody>
                    <a:bodyPr/>
                    <a:lstStyle/>
                    <a:p>
                      <a:pPr algn="ctr"/>
                      <a:r>
                        <a:rPr lang="en-US" dirty="0"/>
                        <a:t>Current Regs</a:t>
                      </a:r>
                    </a:p>
                  </a:txBody>
                  <a:tcPr/>
                </a:tc>
                <a:tc>
                  <a:txBody>
                    <a:bodyPr/>
                    <a:lstStyle/>
                    <a:p>
                      <a:pPr algn="ctr"/>
                      <a:r>
                        <a:rPr lang="en-US" sz="1800" dirty="0"/>
                        <a:t>New Regs effective July 1, 2021                   (early implementation permitted)</a:t>
                      </a:r>
                    </a:p>
                  </a:txBody>
                  <a:tcPr/>
                </a:tc>
                <a:extLst>
                  <a:ext uri="{0D108BD9-81ED-4DB2-BD59-A6C34878D82A}">
                    <a16:rowId xmlns:a16="http://schemas.microsoft.com/office/drawing/2014/main" val="3902771855"/>
                  </a:ext>
                </a:extLst>
              </a:tr>
              <a:tr h="1803382">
                <a:tc>
                  <a:txBody>
                    <a:bodyPr/>
                    <a:lstStyle/>
                    <a:p>
                      <a:r>
                        <a:rPr lang="en-US" sz="1800" b="0" i="0" kern="1200" dirty="0">
                          <a:solidFill>
                            <a:schemeClr val="dk1"/>
                          </a:solidFill>
                          <a:effectLst/>
                          <a:latin typeface="+mn-lt"/>
                          <a:ea typeface="+mn-ea"/>
                          <a:cs typeface="+mn-cs"/>
                        </a:rPr>
                        <a:t>A program is “offered in modules” if a course or courses in the program do not span the entire length of the payment period or period of enrollment</a:t>
                      </a:r>
                      <a:endParaRPr lang="en-US" dirty="0"/>
                    </a:p>
                  </a:txBody>
                  <a:tcPr/>
                </a:tc>
                <a:tc>
                  <a:txBody>
                    <a:bodyPr/>
                    <a:lstStyle/>
                    <a:p>
                      <a:r>
                        <a:rPr lang="en-US" sz="1800" b="0" i="0" kern="1200" dirty="0">
                          <a:solidFill>
                            <a:schemeClr val="dk1"/>
                          </a:solidFill>
                          <a:effectLst/>
                          <a:latin typeface="+mn-lt"/>
                          <a:ea typeface="+mn-ea"/>
                          <a:cs typeface="+mn-cs"/>
                        </a:rPr>
                        <a:t>Except for subscription-based programs and nonterm programs, a program is “offered in modules” if a course or courses in the program do not span the entire length of the payment period or period of enrollment</a:t>
                      </a:r>
                      <a:endParaRPr lang="en-US" dirty="0"/>
                    </a:p>
                  </a:txBody>
                  <a:tcPr/>
                </a:tc>
                <a:extLst>
                  <a:ext uri="{0D108BD9-81ED-4DB2-BD59-A6C34878D82A}">
                    <a16:rowId xmlns:a16="http://schemas.microsoft.com/office/drawing/2014/main" val="1690496315"/>
                  </a:ext>
                </a:extLst>
              </a:tr>
            </a:tbl>
          </a:graphicData>
        </a:graphic>
      </p:graphicFrame>
    </p:spTree>
    <p:extLst>
      <p:ext uri="{BB962C8B-B14F-4D97-AF65-F5344CB8AC3E}">
        <p14:creationId xmlns:p14="http://schemas.microsoft.com/office/powerpoint/2010/main" val="42509969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32</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considered withdrawn </a:t>
            </a:r>
          </a:p>
        </p:txBody>
      </p:sp>
      <p:sp>
        <p:nvSpPr>
          <p:cNvPr id="4" name="TextBox 3">
            <a:extLst>
              <a:ext uri="{FF2B5EF4-FFF2-40B4-BE49-F238E27FC236}">
                <a16:creationId xmlns:a16="http://schemas.microsoft.com/office/drawing/2014/main" id="{CD406255-0362-4536-92AA-1DAF8A65D65B}"/>
              </a:ext>
            </a:extLst>
          </p:cNvPr>
          <p:cNvSpPr txBox="1"/>
          <p:nvPr/>
        </p:nvSpPr>
        <p:spPr>
          <a:xfrm>
            <a:off x="313246" y="1512197"/>
            <a:ext cx="11393905" cy="572464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Re-entry timeframe and withdrawal</a:t>
            </a:r>
          </a:p>
          <a:p>
            <a:pPr marL="285750" indent="-285750">
              <a:buFont typeface="Arial" panose="020B0604020202020204" pitchFamily="34" charset="0"/>
              <a:buChar char="•"/>
            </a:pPr>
            <a:endParaRPr lang="en-US" sz="12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For a student in a standard or nonstandard-term program, excluding a subscription-based program, the student is considered withdrawn if the student ceases attendance and is not scheduled to begin another course within a payment period or period of enrollment </a:t>
            </a:r>
            <a:r>
              <a:rPr lang="en-US" sz="2600" i="1" dirty="0">
                <a:solidFill>
                  <a:schemeClr val="bg1"/>
                </a:solidFill>
                <a:latin typeface="Cambria" panose="02040503050406030204" pitchFamily="18" charset="0"/>
                <a:ea typeface="Cambria" panose="02040503050406030204" pitchFamily="18" charset="0"/>
              </a:rPr>
              <a:t>for more than 45 calendar days after the end of the module the student ceased attending</a:t>
            </a:r>
            <a:r>
              <a:rPr lang="en-US" sz="2600" dirty="0">
                <a:solidFill>
                  <a:schemeClr val="bg1"/>
                </a:solidFill>
                <a:latin typeface="Cambria" panose="02040503050406030204" pitchFamily="18" charset="0"/>
                <a:ea typeface="Cambria" panose="02040503050406030204" pitchFamily="18" charset="0"/>
              </a:rPr>
              <a:t>, unless the student is on approved leave of absence</a:t>
            </a:r>
          </a:p>
          <a:p>
            <a:pPr marL="1200150" lvl="2" indent="-285750">
              <a:buFont typeface="Arial" panose="020B0604020202020204" pitchFamily="34" charset="0"/>
              <a:buChar char="•"/>
            </a:pPr>
            <a:endParaRPr lang="en-US" sz="26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2"/>
                </a:solidFill>
                <a:latin typeface="Cambria" panose="02040503050406030204" pitchFamily="18" charset="0"/>
                <a:ea typeface="Cambria" panose="02040503050406030204" pitchFamily="18" charset="0"/>
              </a:rPr>
              <a:t>Students in subscription-based and non-term programs are considered withdrawn if unable to resume attendance within a payment period or period of enrollment </a:t>
            </a:r>
            <a:r>
              <a:rPr lang="en-US" sz="2600" i="1" dirty="0">
                <a:solidFill>
                  <a:schemeClr val="bg2"/>
                </a:solidFill>
                <a:latin typeface="Cambria" panose="02040503050406030204" pitchFamily="18" charset="0"/>
                <a:ea typeface="Cambria" panose="02040503050406030204" pitchFamily="18" charset="0"/>
              </a:rPr>
              <a:t>for more than 60 days after ceasing attendance</a:t>
            </a:r>
            <a:r>
              <a:rPr lang="en-US" sz="2600" dirty="0">
                <a:solidFill>
                  <a:schemeClr val="bg1"/>
                </a:solidFill>
                <a:latin typeface="Cambria" panose="02040503050406030204" pitchFamily="18" charset="0"/>
                <a:ea typeface="Cambria" panose="02040503050406030204" pitchFamily="18" charset="0"/>
              </a:rPr>
              <a:t>, unless the student is on approved leave of absence</a:t>
            </a:r>
            <a:endParaRPr lang="en-US" sz="26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12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831756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33</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474369960"/>
              </p:ext>
            </p:extLst>
          </p:nvPr>
        </p:nvGraphicFramePr>
        <p:xfrm>
          <a:off x="675774" y="1946685"/>
          <a:ext cx="10840452" cy="4765022"/>
        </p:xfrm>
        <a:graphic>
          <a:graphicData uri="http://schemas.openxmlformats.org/drawingml/2006/table">
            <a:tbl>
              <a:tblPr firstRow="1" bandRow="1">
                <a:tableStyleId>{5C22544A-7EE6-4342-B048-85BDC9FD1C3A}</a:tableStyleId>
              </a:tblPr>
              <a:tblGrid>
                <a:gridCol w="5420226">
                  <a:extLst>
                    <a:ext uri="{9D8B030D-6E8A-4147-A177-3AD203B41FA5}">
                      <a16:colId xmlns:a16="http://schemas.microsoft.com/office/drawing/2014/main" val="4018549515"/>
                    </a:ext>
                  </a:extLst>
                </a:gridCol>
                <a:gridCol w="5420226">
                  <a:extLst>
                    <a:ext uri="{9D8B030D-6E8A-4147-A177-3AD203B41FA5}">
                      <a16:colId xmlns:a16="http://schemas.microsoft.com/office/drawing/2014/main" val="636624537"/>
                    </a:ext>
                  </a:extLst>
                </a:gridCol>
              </a:tblGrid>
              <a:tr h="698265">
                <a:tc>
                  <a:txBody>
                    <a:bodyPr/>
                    <a:lstStyle/>
                    <a:p>
                      <a:pPr algn="ctr"/>
                      <a:r>
                        <a:rPr lang="en-US" dirty="0"/>
                        <a:t>Current Regs</a:t>
                      </a:r>
                    </a:p>
                  </a:txBody>
                  <a:tcPr/>
                </a:tc>
                <a:tc>
                  <a:txBody>
                    <a:bodyPr/>
                    <a:lstStyle/>
                    <a:p>
                      <a:pPr algn="ctr"/>
                      <a:r>
                        <a:rPr lang="en-US" sz="1800" dirty="0"/>
                        <a:t>New Regs effective July 1, 2021                   (early implementation permitted)</a:t>
                      </a:r>
                    </a:p>
                  </a:txBody>
                  <a:tcPr/>
                </a:tc>
                <a:extLst>
                  <a:ext uri="{0D108BD9-81ED-4DB2-BD59-A6C34878D82A}">
                    <a16:rowId xmlns:a16="http://schemas.microsoft.com/office/drawing/2014/main" val="3902771855"/>
                  </a:ext>
                </a:extLst>
              </a:tr>
              <a:tr h="1808467">
                <a:tc>
                  <a:txBody>
                    <a:bodyPr/>
                    <a:lstStyle/>
                    <a:p>
                      <a:r>
                        <a:rPr lang="en-US" dirty="0">
                          <a:latin typeface="+mn-lt"/>
                        </a:rPr>
                        <a:t>No time requirement to start additional modules within same payment period in </a:t>
                      </a:r>
                      <a:r>
                        <a:rPr lang="en-US" b="1" dirty="0">
                          <a:latin typeface="+mn-lt"/>
                        </a:rPr>
                        <a:t>standard term programs</a:t>
                      </a:r>
                    </a:p>
                  </a:txBody>
                  <a:tcPr/>
                </a:tc>
                <a:tc>
                  <a:txBody>
                    <a:bodyPr/>
                    <a:lstStyle/>
                    <a:p>
                      <a:r>
                        <a:rPr lang="en-US" sz="1800" dirty="0">
                          <a:solidFill>
                            <a:schemeClr val="tx1"/>
                          </a:solidFill>
                          <a:latin typeface="+mn-lt"/>
                          <a:ea typeface="Cambria" panose="02040503050406030204" pitchFamily="18" charset="0"/>
                        </a:rPr>
                        <a:t>Students in </a:t>
                      </a:r>
                      <a:r>
                        <a:rPr lang="en-US" sz="1800" b="0" i="1" dirty="0">
                          <a:solidFill>
                            <a:schemeClr val="tx1"/>
                          </a:solidFill>
                          <a:latin typeface="+mn-lt"/>
                          <a:ea typeface="Cambria" panose="02040503050406030204" pitchFamily="18" charset="0"/>
                        </a:rPr>
                        <a:t>a</a:t>
                      </a:r>
                      <a:r>
                        <a:rPr lang="en-US" sz="1800" b="0" i="0" dirty="0">
                          <a:solidFill>
                            <a:schemeClr val="tx1"/>
                          </a:solidFill>
                          <a:latin typeface="+mn-lt"/>
                          <a:ea typeface="Cambria" panose="02040503050406030204" pitchFamily="18" charset="0"/>
                        </a:rPr>
                        <a:t> </a:t>
                      </a:r>
                      <a:r>
                        <a:rPr lang="en-US" sz="1800" b="1" i="0" dirty="0">
                          <a:solidFill>
                            <a:schemeClr val="tx1"/>
                          </a:solidFill>
                          <a:latin typeface="+mn-lt"/>
                          <a:ea typeface="Cambria" panose="02040503050406030204" pitchFamily="18" charset="0"/>
                        </a:rPr>
                        <a:t>standard or nonstandard-term program, excluding subscription-based programs, </a:t>
                      </a:r>
                      <a:r>
                        <a:rPr lang="en-US" sz="1800" dirty="0">
                          <a:solidFill>
                            <a:schemeClr val="tx1"/>
                          </a:solidFill>
                          <a:latin typeface="+mn-lt"/>
                          <a:ea typeface="Cambria" panose="02040503050406030204" pitchFamily="18" charset="0"/>
                        </a:rPr>
                        <a:t>considered withdrawn if not scheduled to begin another course within a payment period or period of enrollment </a:t>
                      </a:r>
                      <a:r>
                        <a:rPr lang="en-US" sz="1800" i="1" dirty="0">
                          <a:solidFill>
                            <a:schemeClr val="tx1"/>
                          </a:solidFill>
                          <a:latin typeface="+mn-lt"/>
                          <a:ea typeface="Cambria" panose="02040503050406030204" pitchFamily="18" charset="0"/>
                        </a:rPr>
                        <a:t>for more than 45 calendar days after the end of the module the student ceased attending</a:t>
                      </a:r>
                      <a:endParaRPr lang="en-US" dirty="0">
                        <a:solidFill>
                          <a:schemeClr val="tx1"/>
                        </a:solidFill>
                        <a:latin typeface="+mn-lt"/>
                      </a:endParaRPr>
                    </a:p>
                  </a:txBody>
                  <a:tcPr/>
                </a:tc>
                <a:extLst>
                  <a:ext uri="{0D108BD9-81ED-4DB2-BD59-A6C34878D82A}">
                    <a16:rowId xmlns:a16="http://schemas.microsoft.com/office/drawing/2014/main" val="1690496315"/>
                  </a:ext>
                </a:extLst>
              </a:tr>
              <a:tr h="2055077">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dirty="0">
                          <a:latin typeface="+mn-lt"/>
                        </a:rPr>
                        <a:t>Students in </a:t>
                      </a:r>
                      <a:r>
                        <a:rPr lang="en-US" b="1" i="0" dirty="0">
                          <a:latin typeface="+mn-lt"/>
                        </a:rPr>
                        <a:t>nonterm or nonstandard-term programs </a:t>
                      </a:r>
                      <a:r>
                        <a:rPr lang="en-US" dirty="0">
                          <a:latin typeface="+mn-lt"/>
                        </a:rPr>
                        <a:t>considered withdrawn if they ceased attendance and are not scheduled to begin another course within a payment period or period of enrollment </a:t>
                      </a:r>
                      <a:r>
                        <a:rPr lang="en-US" i="1" dirty="0">
                          <a:latin typeface="+mn-lt"/>
                        </a:rPr>
                        <a:t>for more than 45 days after the end of the module they ceased attending </a:t>
                      </a:r>
                    </a:p>
                    <a:p>
                      <a:endParaRPr lang="en-US" dirty="0">
                        <a:latin typeface="+mn-lt"/>
                      </a:endParaRPr>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800" dirty="0">
                          <a:latin typeface="+mn-lt"/>
                        </a:rPr>
                        <a:t>Students in a </a:t>
                      </a:r>
                      <a:r>
                        <a:rPr lang="en-US" sz="1800" b="1" i="0" dirty="0">
                          <a:latin typeface="+mn-lt"/>
                        </a:rPr>
                        <a:t>nonterm program or a subscription-based program </a:t>
                      </a:r>
                      <a:r>
                        <a:rPr lang="en-US" sz="1800" i="1" dirty="0">
                          <a:latin typeface="+mn-lt"/>
                        </a:rPr>
                        <a:t>are</a:t>
                      </a:r>
                      <a:r>
                        <a:rPr lang="en-US" sz="1800" dirty="0">
                          <a:latin typeface="+mn-lt"/>
                        </a:rPr>
                        <a:t> considered withdrawn if he/she is unable to resume attendance within a payment period or period of enrollment </a:t>
                      </a:r>
                      <a:r>
                        <a:rPr lang="en-US" sz="1800" i="1" dirty="0">
                          <a:latin typeface="+mn-lt"/>
                        </a:rPr>
                        <a:t>for more than 60 calendar days after ceasing attendance </a:t>
                      </a:r>
                    </a:p>
                    <a:p>
                      <a:endParaRPr lang="en-US" sz="1200" dirty="0">
                        <a:latin typeface="+mn-lt"/>
                      </a:endParaRPr>
                    </a:p>
                  </a:txBody>
                  <a:tcPr/>
                </a:tc>
                <a:extLst>
                  <a:ext uri="{0D108BD9-81ED-4DB2-BD59-A6C34878D82A}">
                    <a16:rowId xmlns:a16="http://schemas.microsoft.com/office/drawing/2014/main" val="797513144"/>
                  </a:ext>
                </a:extLst>
              </a:tr>
            </a:tbl>
          </a:graphicData>
        </a:graphic>
      </p:graphicFrame>
      <p:sp>
        <p:nvSpPr>
          <p:cNvPr id="4" name="TextBox 3">
            <a:extLst>
              <a:ext uri="{FF2B5EF4-FFF2-40B4-BE49-F238E27FC236}">
                <a16:creationId xmlns:a16="http://schemas.microsoft.com/office/drawing/2014/main" id="{52F5F487-C4A1-45AE-AD05-381645CD7EA9}"/>
              </a:ext>
            </a:extLst>
          </p:cNvPr>
          <p:cNvSpPr txBox="1"/>
          <p:nvPr/>
        </p:nvSpPr>
        <p:spPr>
          <a:xfrm>
            <a:off x="1818298" y="1285574"/>
            <a:ext cx="9386461" cy="523220"/>
          </a:xfrm>
          <a:prstGeom prst="rect">
            <a:avLst/>
          </a:prstGeom>
          <a:noFill/>
        </p:spPr>
        <p:txBody>
          <a:bodyPr wrap="square" rtlCol="0">
            <a:spAutoFit/>
          </a:bodyPr>
          <a:lstStyle/>
          <a:p>
            <a:r>
              <a:rPr lang="en-US" sz="2800" dirty="0">
                <a:solidFill>
                  <a:schemeClr val="bg2"/>
                </a:solidFill>
                <a:latin typeface="Cambria" panose="02040503050406030204" pitchFamily="18" charset="0"/>
                <a:ea typeface="Cambria" panose="02040503050406030204" pitchFamily="18" charset="0"/>
              </a:rPr>
              <a:t>Overview of Re-Entry Considerations (34 CFR 668.22(a)) </a:t>
            </a:r>
          </a:p>
        </p:txBody>
      </p:sp>
    </p:spTree>
    <p:extLst>
      <p:ext uri="{BB962C8B-B14F-4D97-AF65-F5344CB8AC3E}">
        <p14:creationId xmlns:p14="http://schemas.microsoft.com/office/powerpoint/2010/main" val="7824145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34</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written confirmation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0" y="1379850"/>
            <a:ext cx="11707151" cy="59093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Written confirmation</a:t>
            </a:r>
          </a:p>
          <a:p>
            <a:pPr marL="285750" indent="-285750">
              <a:buFont typeface="Arial" panose="020B0604020202020204" pitchFamily="34" charset="0"/>
              <a:buChar char="•"/>
            </a:pPr>
            <a:endParaRPr lang="en-US" sz="12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A student is not considered to have withdrawn if the institution obtains written confirmation from the student at the time of withdrawal that he or she will attend a later module in the same payment period/period of enrollment; and</a:t>
            </a:r>
          </a:p>
          <a:p>
            <a:pPr marL="1200150" lvl="2"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For </a:t>
            </a:r>
            <a:r>
              <a:rPr lang="en-US" sz="2300" i="1" dirty="0">
                <a:solidFill>
                  <a:schemeClr val="bg1"/>
                </a:solidFill>
                <a:latin typeface="Cambria" panose="02040503050406030204" pitchFamily="18" charset="0"/>
                <a:ea typeface="Cambria" panose="02040503050406030204" pitchFamily="18" charset="0"/>
              </a:rPr>
              <a:t>standard and nonstandard term programs</a:t>
            </a:r>
            <a:r>
              <a:rPr lang="en-US" sz="2300" dirty="0">
                <a:solidFill>
                  <a:schemeClr val="bg1"/>
                </a:solidFill>
                <a:latin typeface="Cambria" panose="02040503050406030204" pitchFamily="18" charset="0"/>
                <a:ea typeface="Cambria" panose="02040503050406030204" pitchFamily="18" charset="0"/>
              </a:rPr>
              <a:t>, excluding subscription-based programs, that module begins </a:t>
            </a:r>
            <a:r>
              <a:rPr lang="en-US" sz="2300" i="1" dirty="0">
                <a:solidFill>
                  <a:schemeClr val="bg1"/>
                </a:solidFill>
                <a:latin typeface="Cambria" panose="02040503050406030204" pitchFamily="18" charset="0"/>
                <a:ea typeface="Cambria" panose="02040503050406030204" pitchFamily="18" charset="0"/>
              </a:rPr>
              <a:t>no later than 45 calendar days after the end of the module the student ceased attending</a:t>
            </a:r>
          </a:p>
          <a:p>
            <a:pPr marL="1657350" lvl="3"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For a </a:t>
            </a:r>
            <a:r>
              <a:rPr lang="en-US" sz="2300" i="1" dirty="0">
                <a:solidFill>
                  <a:schemeClr val="bg1"/>
                </a:solidFill>
                <a:latin typeface="Cambria" panose="02040503050406030204" pitchFamily="18" charset="0"/>
                <a:ea typeface="Cambria" panose="02040503050406030204" pitchFamily="18" charset="0"/>
              </a:rPr>
              <a:t>subscription-based program</a:t>
            </a:r>
            <a:r>
              <a:rPr lang="en-US" sz="2300" dirty="0">
                <a:solidFill>
                  <a:schemeClr val="bg1"/>
                </a:solidFill>
                <a:latin typeface="Cambria" panose="02040503050406030204" pitchFamily="18" charset="0"/>
                <a:ea typeface="Cambria" panose="02040503050406030204" pitchFamily="18" charset="0"/>
              </a:rPr>
              <a:t>, a student is not considered to have withdrawn if the institution obtains written confirmation from the student at the time that would have been a withdrawal of the date that he or she will resume attendance, and that date occurs within the same payment period or period of enrollment and </a:t>
            </a:r>
            <a:r>
              <a:rPr lang="en-US" sz="2300" i="1" dirty="0">
                <a:solidFill>
                  <a:schemeClr val="bg1"/>
                </a:solidFill>
                <a:latin typeface="Cambria" panose="02040503050406030204" pitchFamily="18" charset="0"/>
                <a:ea typeface="Cambria" panose="02040503050406030204" pitchFamily="18" charset="0"/>
              </a:rPr>
              <a:t>is no later than 60 calendar days after the student ceased attendance</a:t>
            </a:r>
          </a:p>
          <a:p>
            <a:pPr marL="742950" lvl="1" indent="-285750">
              <a:buFont typeface="Arial" panose="020B0604020202020204" pitchFamily="34" charset="0"/>
              <a:buChar char="•"/>
            </a:pPr>
            <a:endParaRPr lang="en-US" sz="28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07296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written confirmation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0" y="1572355"/>
            <a:ext cx="11624441" cy="430887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Written confirmation continued…</a:t>
            </a:r>
          </a:p>
          <a:p>
            <a:pPr marL="285750" indent="-285750">
              <a:buFont typeface="Arial" panose="020B0604020202020204" pitchFamily="34" charset="0"/>
              <a:buChar char="•"/>
            </a:pPr>
            <a:endParaRPr lang="en-US" sz="12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A student is not considered to have withdrawn if the institution obtains written confirmation from the student at the time of withdrawal that he or she will attend a later module in the same payment period/period of enrollment; and</a:t>
            </a:r>
          </a:p>
          <a:p>
            <a:pPr marL="1200150" lvl="2"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For a </a:t>
            </a:r>
            <a:r>
              <a:rPr lang="en-US" sz="2400" i="1" dirty="0">
                <a:solidFill>
                  <a:schemeClr val="bg1"/>
                </a:solidFill>
                <a:latin typeface="Cambria" panose="02040503050406030204" pitchFamily="18" charset="0"/>
                <a:ea typeface="Cambria" panose="02040503050406030204" pitchFamily="18" charset="0"/>
              </a:rPr>
              <a:t>non-term program</a:t>
            </a:r>
            <a:r>
              <a:rPr lang="en-US" sz="2400" dirty="0">
                <a:solidFill>
                  <a:schemeClr val="bg1"/>
                </a:solidFill>
                <a:latin typeface="Cambria" panose="02040503050406030204" pitchFamily="18" charset="0"/>
                <a:ea typeface="Cambria" panose="02040503050406030204" pitchFamily="18" charset="0"/>
              </a:rPr>
              <a:t>, a student is not considered to have withdrawn if the institution obtains written confirmation from the student at the time that would have been a withdrawal of the date that he or she will resume attendance, and that date is </a:t>
            </a:r>
            <a:r>
              <a:rPr lang="en-US" sz="2400" i="1" dirty="0">
                <a:solidFill>
                  <a:schemeClr val="bg1"/>
                </a:solidFill>
                <a:latin typeface="Cambria" panose="02040503050406030204" pitchFamily="18" charset="0"/>
                <a:ea typeface="Cambria" panose="02040503050406030204" pitchFamily="18" charset="0"/>
              </a:rPr>
              <a:t>no later than 60 calendar days after the student ceased attendance</a:t>
            </a:r>
          </a:p>
        </p:txBody>
      </p:sp>
    </p:spTree>
    <p:extLst>
      <p:ext uri="{BB962C8B-B14F-4D97-AF65-F5344CB8AC3E}">
        <p14:creationId xmlns:p14="http://schemas.microsoft.com/office/powerpoint/2010/main" val="4871912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36</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written confirmation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0" y="1429815"/>
            <a:ext cx="11707151" cy="483209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Written confirmation continued…</a:t>
            </a:r>
          </a:p>
          <a:p>
            <a:pPr marL="285750" indent="-285750">
              <a:buFont typeface="Arial" panose="020B0604020202020204" pitchFamily="34" charset="0"/>
              <a:buChar char="•"/>
            </a:pPr>
            <a:endParaRPr lang="en-US" sz="12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A student </a:t>
            </a:r>
            <a:r>
              <a:rPr lang="en-US" sz="2600" i="1" dirty="0">
                <a:solidFill>
                  <a:schemeClr val="bg1"/>
                </a:solidFill>
                <a:latin typeface="Cambria" panose="02040503050406030204" pitchFamily="18" charset="0"/>
                <a:ea typeface="Cambria" panose="02040503050406030204" pitchFamily="18" charset="0"/>
              </a:rPr>
              <a:t>may change the date of return </a:t>
            </a:r>
            <a:r>
              <a:rPr lang="en-US" sz="2600" dirty="0">
                <a:solidFill>
                  <a:schemeClr val="bg1"/>
                </a:solidFill>
                <a:latin typeface="Cambria" panose="02040503050406030204" pitchFamily="18" charset="0"/>
                <a:ea typeface="Cambria" panose="02040503050406030204" pitchFamily="18" charset="0"/>
              </a:rPr>
              <a:t>that begins later in the same payment period or period of enrollment, provided that the student does so in writing prior to the return date that he or she had previously confirmed</a:t>
            </a:r>
          </a:p>
          <a:p>
            <a:pPr marL="1200150" lvl="2"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For </a:t>
            </a:r>
            <a:r>
              <a:rPr lang="en-US" sz="2400" i="1" dirty="0">
                <a:solidFill>
                  <a:schemeClr val="bg1"/>
                </a:solidFill>
                <a:latin typeface="Cambria" panose="02040503050406030204" pitchFamily="18" charset="0"/>
                <a:ea typeface="Cambria" panose="02040503050406030204" pitchFamily="18" charset="0"/>
              </a:rPr>
              <a:t>standard and nonstandard term programs</a:t>
            </a:r>
            <a:r>
              <a:rPr lang="en-US" sz="2400" dirty="0">
                <a:solidFill>
                  <a:schemeClr val="bg1"/>
                </a:solidFill>
                <a:latin typeface="Cambria" panose="02040503050406030204" pitchFamily="18" charset="0"/>
                <a:ea typeface="Cambria" panose="02040503050406030204" pitchFamily="18" charset="0"/>
              </a:rPr>
              <a:t>, excluding subscription-based programs the later module that he or she will attend begins </a:t>
            </a:r>
            <a:r>
              <a:rPr lang="en-US" sz="2400" i="1" dirty="0">
                <a:solidFill>
                  <a:schemeClr val="bg1"/>
                </a:solidFill>
                <a:latin typeface="Cambria" panose="02040503050406030204" pitchFamily="18" charset="0"/>
                <a:ea typeface="Cambria" panose="02040503050406030204" pitchFamily="18" charset="0"/>
              </a:rPr>
              <a:t>no later than 45 calendar days after the end of the module the student ceased attending</a:t>
            </a:r>
            <a:r>
              <a:rPr lang="en-US" sz="2400" dirty="0">
                <a:solidFill>
                  <a:schemeClr val="bg1"/>
                </a:solidFill>
                <a:latin typeface="Cambria" panose="02040503050406030204" pitchFamily="18" charset="0"/>
                <a:ea typeface="Cambria" panose="02040503050406030204" pitchFamily="18" charset="0"/>
              </a:rPr>
              <a:t>; and</a:t>
            </a:r>
          </a:p>
          <a:p>
            <a:pPr marL="1657350" lvl="3"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For </a:t>
            </a:r>
            <a:r>
              <a:rPr lang="en-US" sz="2400" i="1" dirty="0">
                <a:solidFill>
                  <a:schemeClr val="bg1"/>
                </a:solidFill>
                <a:latin typeface="Cambria" panose="02040503050406030204" pitchFamily="18" charset="0"/>
                <a:ea typeface="Cambria" panose="02040503050406030204" pitchFamily="18" charset="0"/>
              </a:rPr>
              <a:t>non-term and subscription-based programs</a:t>
            </a:r>
            <a:r>
              <a:rPr lang="en-US" sz="2400" dirty="0">
                <a:solidFill>
                  <a:schemeClr val="bg1"/>
                </a:solidFill>
                <a:latin typeface="Cambria" panose="02040503050406030204" pitchFamily="18" charset="0"/>
                <a:ea typeface="Cambria" panose="02040503050406030204" pitchFamily="18" charset="0"/>
              </a:rPr>
              <a:t>, the student’s program permits the student to resume attendance </a:t>
            </a:r>
            <a:r>
              <a:rPr lang="en-US" sz="2400" i="1" dirty="0">
                <a:solidFill>
                  <a:schemeClr val="bg1"/>
                </a:solidFill>
                <a:latin typeface="Cambria" panose="02040503050406030204" pitchFamily="18" charset="0"/>
                <a:ea typeface="Cambria" panose="02040503050406030204" pitchFamily="18" charset="0"/>
              </a:rPr>
              <a:t>no later than 60 calendar days after the student ceased attendance</a:t>
            </a:r>
          </a:p>
        </p:txBody>
      </p:sp>
    </p:spTree>
    <p:extLst>
      <p:ext uri="{BB962C8B-B14F-4D97-AF65-F5344CB8AC3E}">
        <p14:creationId xmlns:p14="http://schemas.microsoft.com/office/powerpoint/2010/main" val="25457826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37</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1787919841"/>
              </p:ext>
            </p:extLst>
          </p:nvPr>
        </p:nvGraphicFramePr>
        <p:xfrm>
          <a:off x="361371" y="1677499"/>
          <a:ext cx="11225464" cy="4988839"/>
        </p:xfrm>
        <a:graphic>
          <a:graphicData uri="http://schemas.openxmlformats.org/drawingml/2006/table">
            <a:tbl>
              <a:tblPr firstRow="1" bandRow="1">
                <a:tableStyleId>{5C22544A-7EE6-4342-B048-85BDC9FD1C3A}</a:tableStyleId>
              </a:tblPr>
              <a:tblGrid>
                <a:gridCol w="5612732">
                  <a:extLst>
                    <a:ext uri="{9D8B030D-6E8A-4147-A177-3AD203B41FA5}">
                      <a16:colId xmlns:a16="http://schemas.microsoft.com/office/drawing/2014/main" val="4018549515"/>
                    </a:ext>
                  </a:extLst>
                </a:gridCol>
                <a:gridCol w="5612732">
                  <a:extLst>
                    <a:ext uri="{9D8B030D-6E8A-4147-A177-3AD203B41FA5}">
                      <a16:colId xmlns:a16="http://schemas.microsoft.com/office/drawing/2014/main" val="636624537"/>
                    </a:ext>
                  </a:extLst>
                </a:gridCol>
              </a:tblGrid>
              <a:tr h="661497">
                <a:tc>
                  <a:txBody>
                    <a:bodyPr/>
                    <a:lstStyle/>
                    <a:p>
                      <a:pPr algn="ctr"/>
                      <a:r>
                        <a:rPr lang="en-US" dirty="0"/>
                        <a:t>Current Regs</a:t>
                      </a:r>
                    </a:p>
                  </a:txBody>
                  <a:tcPr/>
                </a:tc>
                <a:tc>
                  <a:txBody>
                    <a:bodyPr/>
                    <a:lstStyle/>
                    <a:p>
                      <a:pPr algn="ctr"/>
                      <a:r>
                        <a:rPr lang="en-US" sz="1800" dirty="0"/>
                        <a:t>New Regs effective July 1, 2021                       (early implementation permitted)</a:t>
                      </a:r>
                    </a:p>
                  </a:txBody>
                  <a:tcPr/>
                </a:tc>
                <a:extLst>
                  <a:ext uri="{0D108BD9-81ED-4DB2-BD59-A6C34878D82A}">
                    <a16:rowId xmlns:a16="http://schemas.microsoft.com/office/drawing/2014/main" val="3902771855"/>
                  </a:ext>
                </a:extLst>
              </a:tr>
              <a:tr h="1196995">
                <a:tc>
                  <a:txBody>
                    <a:bodyPr/>
                    <a:lstStyle/>
                    <a:p>
                      <a:r>
                        <a:rPr lang="en-US" sz="1600" dirty="0">
                          <a:latin typeface="+mn-lt"/>
                        </a:rPr>
                        <a:t>For </a:t>
                      </a:r>
                      <a:r>
                        <a:rPr lang="en-US" sz="1600" b="1" dirty="0">
                          <a:latin typeface="+mn-lt"/>
                        </a:rPr>
                        <a:t>standard term programs, </a:t>
                      </a:r>
                      <a:r>
                        <a:rPr lang="en-US" sz="1600" b="0" dirty="0">
                          <a:latin typeface="+mn-lt"/>
                        </a:rPr>
                        <a:t>written confirmation supports attendance in a later module that begins in the same payment period (no time restriction)</a:t>
                      </a:r>
                    </a:p>
                  </a:txBody>
                  <a:tcPr/>
                </a:tc>
                <a:tc>
                  <a:txBody>
                    <a:bodyPr/>
                    <a:lstStyle/>
                    <a:p>
                      <a:pPr marL="340" lvl="0" indent="0">
                        <a:buFont typeface="Arial" panose="020B0604020202020204" pitchFamily="34" charset="0"/>
                        <a:buNone/>
                      </a:pPr>
                      <a:r>
                        <a:rPr lang="en-US" sz="1600" dirty="0">
                          <a:solidFill>
                            <a:schemeClr val="tx1"/>
                          </a:solidFill>
                          <a:latin typeface="+mn-lt"/>
                          <a:ea typeface="Cambria" panose="02040503050406030204" pitchFamily="18" charset="0"/>
                        </a:rPr>
                        <a:t>For </a:t>
                      </a:r>
                      <a:r>
                        <a:rPr lang="en-US" sz="1600" b="1" i="0" dirty="0">
                          <a:solidFill>
                            <a:schemeClr val="tx1"/>
                          </a:solidFill>
                          <a:latin typeface="+mn-lt"/>
                          <a:ea typeface="Cambria" panose="02040503050406030204" pitchFamily="18" charset="0"/>
                        </a:rPr>
                        <a:t>standard and nonstandard term programs</a:t>
                      </a:r>
                      <a:r>
                        <a:rPr lang="en-US" sz="1600" dirty="0">
                          <a:solidFill>
                            <a:schemeClr val="tx1"/>
                          </a:solidFill>
                          <a:latin typeface="+mn-lt"/>
                          <a:ea typeface="Cambria" panose="02040503050406030204" pitchFamily="18" charset="0"/>
                        </a:rPr>
                        <a:t>, excluding subscription-based programs, written confirmation is for a  module in same payment period/period of enrollment that begins </a:t>
                      </a:r>
                      <a:r>
                        <a:rPr lang="en-US" sz="1600" i="1" dirty="0">
                          <a:solidFill>
                            <a:schemeClr val="tx1"/>
                          </a:solidFill>
                          <a:latin typeface="+mn-lt"/>
                          <a:ea typeface="Cambria" panose="02040503050406030204" pitchFamily="18" charset="0"/>
                        </a:rPr>
                        <a:t>no later than 45 calendar days after the end of the module the student ceased attending</a:t>
                      </a:r>
                    </a:p>
                  </a:txBody>
                  <a:tcPr/>
                </a:tc>
                <a:extLst>
                  <a:ext uri="{0D108BD9-81ED-4DB2-BD59-A6C34878D82A}">
                    <a16:rowId xmlns:a16="http://schemas.microsoft.com/office/drawing/2014/main" val="1690496315"/>
                  </a:ext>
                </a:extLst>
              </a:tr>
              <a:tr h="1508351">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600" dirty="0">
                          <a:latin typeface="+mn-lt"/>
                        </a:rPr>
                        <a:t>Subscription-based programs not addressed</a:t>
                      </a:r>
                      <a:endParaRPr lang="en-US" sz="1600" i="1" dirty="0">
                        <a:latin typeface="+mn-lt"/>
                      </a:endParaRPr>
                    </a:p>
                    <a:p>
                      <a:endParaRPr lang="en-US" sz="1600" dirty="0">
                        <a:latin typeface="+mn-lt"/>
                      </a:endParaRPr>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600" dirty="0">
                          <a:latin typeface="+mn-lt"/>
                        </a:rPr>
                        <a:t>For </a:t>
                      </a:r>
                      <a:r>
                        <a:rPr lang="en-US" sz="1600" b="1" i="0" dirty="0">
                          <a:latin typeface="+mn-lt"/>
                        </a:rPr>
                        <a:t>a subscription-based program </a:t>
                      </a:r>
                      <a:r>
                        <a:rPr lang="en-US" sz="1600" i="0" dirty="0">
                          <a:latin typeface="+mn-lt"/>
                        </a:rPr>
                        <a:t>written confirmation </a:t>
                      </a:r>
                      <a:r>
                        <a:rPr lang="en-US" sz="1600" dirty="0">
                          <a:solidFill>
                            <a:schemeClr val="tx1"/>
                          </a:solidFill>
                          <a:latin typeface="+mn-lt"/>
                          <a:ea typeface="Cambria" panose="02040503050406030204" pitchFamily="18" charset="0"/>
                        </a:rPr>
                        <a:t>is for a date that occurs within the same payment period or period of enrollment and </a:t>
                      </a:r>
                      <a:r>
                        <a:rPr lang="en-US" sz="1600" i="1" dirty="0">
                          <a:solidFill>
                            <a:schemeClr val="tx1"/>
                          </a:solidFill>
                          <a:latin typeface="+mn-lt"/>
                          <a:ea typeface="Cambria" panose="02040503050406030204" pitchFamily="18" charset="0"/>
                        </a:rPr>
                        <a:t>is no later than 60 calendar days after the student ceased attendance</a:t>
                      </a:r>
                      <a:endParaRPr lang="en-US" sz="1600" dirty="0">
                        <a:solidFill>
                          <a:schemeClr val="tx1"/>
                        </a:solidFill>
                        <a:latin typeface="+mn-lt"/>
                      </a:endParaRPr>
                    </a:p>
                  </a:txBody>
                  <a:tcPr/>
                </a:tc>
                <a:extLst>
                  <a:ext uri="{0D108BD9-81ED-4DB2-BD59-A6C34878D82A}">
                    <a16:rowId xmlns:a16="http://schemas.microsoft.com/office/drawing/2014/main" val="797513144"/>
                  </a:ext>
                </a:extLst>
              </a:tr>
              <a:tr h="1508351">
                <a:tc>
                  <a:txBody>
                    <a:bodyPr/>
                    <a:lstStyle/>
                    <a:p>
                      <a:r>
                        <a:rPr lang="en-US" sz="1600" b="0" i="0" kern="1200" dirty="0">
                          <a:solidFill>
                            <a:schemeClr val="tx1"/>
                          </a:solidFill>
                          <a:effectLst/>
                          <a:latin typeface="+mn-lt"/>
                          <a:ea typeface="+mn-ea"/>
                          <a:cs typeface="+mn-cs"/>
                        </a:rPr>
                        <a:t>For</a:t>
                      </a:r>
                      <a:r>
                        <a:rPr lang="en-US" sz="1600" b="1" i="0" kern="1200" dirty="0">
                          <a:solidFill>
                            <a:schemeClr val="tx1"/>
                          </a:solidFill>
                          <a:effectLst/>
                          <a:latin typeface="+mn-lt"/>
                          <a:ea typeface="+mn-ea"/>
                          <a:cs typeface="+mn-cs"/>
                        </a:rPr>
                        <a:t> nonterm and nonstandard-term programs</a:t>
                      </a:r>
                      <a:r>
                        <a:rPr lang="en-US" sz="1600" b="0" i="0" kern="1200" dirty="0">
                          <a:solidFill>
                            <a:schemeClr val="tx1"/>
                          </a:solidFill>
                          <a:effectLst/>
                          <a:latin typeface="+mn-lt"/>
                          <a:ea typeface="+mn-ea"/>
                          <a:cs typeface="+mn-cs"/>
                        </a:rPr>
                        <a:t>, written confirmation supports attendance in a future  module that begins no later than 45 calendar days after the end of the module the student ceased attending</a:t>
                      </a:r>
                      <a:endParaRPr lang="en-US" sz="1600" dirty="0">
                        <a:solidFill>
                          <a:schemeClr val="tx1"/>
                        </a:solidFill>
                        <a:latin typeface="+mn-lt"/>
                      </a:endParaRPr>
                    </a:p>
                  </a:txBody>
                  <a:tcPr>
                    <a:solidFill>
                      <a:schemeClr val="accent4">
                        <a:lumMod val="20000"/>
                        <a:lumOff val="80000"/>
                      </a:schemeClr>
                    </a:solidFill>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mn-lt"/>
                          <a:ea typeface="Cambria" panose="02040503050406030204" pitchFamily="18" charset="0"/>
                        </a:rPr>
                        <a:t>For a </a:t>
                      </a:r>
                      <a:r>
                        <a:rPr lang="en-US" sz="1600" b="1" i="0" dirty="0">
                          <a:solidFill>
                            <a:schemeClr val="tx1"/>
                          </a:solidFill>
                          <a:latin typeface="+mn-lt"/>
                          <a:ea typeface="Cambria" panose="02040503050406030204" pitchFamily="18" charset="0"/>
                        </a:rPr>
                        <a:t>non-term program</a:t>
                      </a:r>
                      <a:r>
                        <a:rPr lang="en-US" sz="1600" dirty="0">
                          <a:solidFill>
                            <a:schemeClr val="tx1"/>
                          </a:solidFill>
                          <a:latin typeface="+mn-lt"/>
                          <a:ea typeface="Cambria" panose="02040503050406030204" pitchFamily="18" charset="0"/>
                        </a:rPr>
                        <a:t>, written confirmation is  for a date that is </a:t>
                      </a:r>
                      <a:r>
                        <a:rPr lang="en-US" sz="1600" i="1" dirty="0">
                          <a:solidFill>
                            <a:schemeClr val="tx1"/>
                          </a:solidFill>
                          <a:latin typeface="+mn-lt"/>
                          <a:ea typeface="Cambria" panose="02040503050406030204" pitchFamily="18" charset="0"/>
                        </a:rPr>
                        <a:t>no later than 60 calendar days after the student ceased attendance</a:t>
                      </a:r>
                    </a:p>
                    <a:p>
                      <a:endParaRPr lang="en-US" sz="1600" dirty="0">
                        <a:solidFill>
                          <a:schemeClr val="tx1"/>
                        </a:solidFill>
                        <a:latin typeface="+mn-lt"/>
                      </a:endParaRPr>
                    </a:p>
                  </a:txBody>
                  <a:tcPr>
                    <a:solidFill>
                      <a:schemeClr val="accent4">
                        <a:lumMod val="20000"/>
                        <a:lumOff val="80000"/>
                      </a:schemeClr>
                    </a:solidFill>
                  </a:tcPr>
                </a:tc>
                <a:extLst>
                  <a:ext uri="{0D108BD9-81ED-4DB2-BD59-A6C34878D82A}">
                    <a16:rowId xmlns:a16="http://schemas.microsoft.com/office/drawing/2014/main" val="4224918841"/>
                  </a:ext>
                </a:extLst>
              </a:tr>
            </a:tbl>
          </a:graphicData>
        </a:graphic>
      </p:graphicFrame>
      <p:sp>
        <p:nvSpPr>
          <p:cNvPr id="4" name="TextBox 3">
            <a:extLst>
              <a:ext uri="{FF2B5EF4-FFF2-40B4-BE49-F238E27FC236}">
                <a16:creationId xmlns:a16="http://schemas.microsoft.com/office/drawing/2014/main" id="{52F5F487-C4A1-45AE-AD05-381645CD7EA9}"/>
              </a:ext>
            </a:extLst>
          </p:cNvPr>
          <p:cNvSpPr txBox="1"/>
          <p:nvPr/>
        </p:nvSpPr>
        <p:spPr>
          <a:xfrm>
            <a:off x="2200374" y="990297"/>
            <a:ext cx="9386461" cy="523220"/>
          </a:xfrm>
          <a:prstGeom prst="rect">
            <a:avLst/>
          </a:prstGeom>
          <a:noFill/>
        </p:spPr>
        <p:txBody>
          <a:bodyPr wrap="square" rtlCol="0">
            <a:spAutoFit/>
          </a:bodyPr>
          <a:lstStyle/>
          <a:p>
            <a:r>
              <a:rPr lang="en-US" sz="2800" dirty="0">
                <a:solidFill>
                  <a:schemeClr val="bg2"/>
                </a:solidFill>
                <a:latin typeface="Cambria" panose="02040503050406030204" pitchFamily="18" charset="0"/>
                <a:ea typeface="Cambria" panose="02040503050406030204" pitchFamily="18" charset="0"/>
              </a:rPr>
              <a:t>Overview of Written Confirmation (34 CFR 668.22(a))</a:t>
            </a:r>
          </a:p>
        </p:txBody>
      </p:sp>
    </p:spTree>
    <p:extLst>
      <p:ext uri="{BB962C8B-B14F-4D97-AF65-F5344CB8AC3E}">
        <p14:creationId xmlns:p14="http://schemas.microsoft.com/office/powerpoint/2010/main" val="21690547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38</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withdrawal exemptions</a:t>
            </a:r>
          </a:p>
        </p:txBody>
      </p:sp>
      <p:sp>
        <p:nvSpPr>
          <p:cNvPr id="4" name="TextBox 3">
            <a:extLst>
              <a:ext uri="{FF2B5EF4-FFF2-40B4-BE49-F238E27FC236}">
                <a16:creationId xmlns:a16="http://schemas.microsoft.com/office/drawing/2014/main" id="{CD406255-0362-4536-92AA-1DAF8A65D65B}"/>
              </a:ext>
            </a:extLst>
          </p:cNvPr>
          <p:cNvSpPr txBox="1"/>
          <p:nvPr/>
        </p:nvSpPr>
        <p:spPr>
          <a:xfrm>
            <a:off x="-105576" y="1605280"/>
            <a:ext cx="6821686" cy="470898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Withdrawal exemptions for </a:t>
            </a:r>
            <a:r>
              <a:rPr lang="en-US" sz="2800" i="1" dirty="0">
                <a:solidFill>
                  <a:schemeClr val="bg2"/>
                </a:solidFill>
                <a:latin typeface="Cambria" panose="02040503050406030204" pitchFamily="18" charset="0"/>
                <a:ea typeface="Cambria" panose="02040503050406030204" pitchFamily="18" charset="0"/>
              </a:rPr>
              <a:t>all programs</a:t>
            </a:r>
          </a:p>
          <a:p>
            <a:pPr marL="742950" lvl="1" indent="-285750">
              <a:buFont typeface="Arial" panose="020B0604020202020204" pitchFamily="34" charset="0"/>
              <a:buChar char="•"/>
            </a:pPr>
            <a:endParaRPr lang="en-US" sz="26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A student who completes all the requirements for graduation from his or her program before completing the days or hours in the period that he or she was scheduled to complete is not considered to have withdrawn</a:t>
            </a:r>
          </a:p>
          <a:p>
            <a:pPr marL="1200150" lvl="2"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This applies to all programs (with or without modules)</a:t>
            </a:r>
          </a:p>
        </p:txBody>
      </p:sp>
      <p:pic>
        <p:nvPicPr>
          <p:cNvPr id="6" name="Picture 5" descr="Students during a graduation ceremony">
            <a:extLst>
              <a:ext uri="{FF2B5EF4-FFF2-40B4-BE49-F238E27FC236}">
                <a16:creationId xmlns:a16="http://schemas.microsoft.com/office/drawing/2014/main" id="{8C41C613-CC3D-434A-93AF-F13F4CB7A5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3076" y="2469930"/>
            <a:ext cx="4464075" cy="29796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613875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39</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withdrawal exemptions</a:t>
            </a:r>
          </a:p>
        </p:txBody>
      </p:sp>
      <p:sp>
        <p:nvSpPr>
          <p:cNvPr id="4" name="TextBox 3">
            <a:extLst>
              <a:ext uri="{FF2B5EF4-FFF2-40B4-BE49-F238E27FC236}">
                <a16:creationId xmlns:a16="http://schemas.microsoft.com/office/drawing/2014/main" id="{CD406255-0362-4536-92AA-1DAF8A65D65B}"/>
              </a:ext>
            </a:extLst>
          </p:cNvPr>
          <p:cNvSpPr txBox="1"/>
          <p:nvPr/>
        </p:nvSpPr>
        <p:spPr>
          <a:xfrm>
            <a:off x="0" y="1421798"/>
            <a:ext cx="12191999" cy="467820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Withdrawal exemption for </a:t>
            </a:r>
            <a:r>
              <a:rPr lang="en-US" sz="2800" i="1" dirty="0">
                <a:solidFill>
                  <a:schemeClr val="bg2"/>
                </a:solidFill>
                <a:latin typeface="Cambria" panose="02040503050406030204" pitchFamily="18" charset="0"/>
                <a:ea typeface="Cambria" panose="02040503050406030204" pitchFamily="18" charset="0"/>
              </a:rPr>
              <a:t>programs with modules</a:t>
            </a:r>
          </a:p>
          <a:p>
            <a:pPr marL="742950" lvl="1" indent="-285750">
              <a:buFont typeface="Arial" panose="020B0604020202020204" pitchFamily="34" charset="0"/>
              <a:buChar char="•"/>
            </a:pPr>
            <a:endParaRPr lang="en-US" sz="10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In a program offered in modules, a student is not considered to have withdrawn if the student </a:t>
            </a:r>
            <a:r>
              <a:rPr lang="en-US" sz="2600" i="1" dirty="0">
                <a:solidFill>
                  <a:schemeClr val="bg1"/>
                </a:solidFill>
                <a:latin typeface="Cambria" panose="02040503050406030204" pitchFamily="18" charset="0"/>
                <a:ea typeface="Cambria" panose="02040503050406030204" pitchFamily="18" charset="0"/>
              </a:rPr>
              <a:t>successfully completes</a:t>
            </a:r>
            <a:r>
              <a:rPr lang="en-US" sz="2600" dirty="0">
                <a:solidFill>
                  <a:schemeClr val="bg1"/>
                </a:solidFill>
                <a:latin typeface="Cambria" panose="02040503050406030204" pitchFamily="18" charset="0"/>
                <a:ea typeface="Cambria" panose="02040503050406030204" pitchFamily="18" charset="0"/>
              </a:rPr>
              <a:t>—</a:t>
            </a:r>
          </a:p>
          <a:p>
            <a:pPr marL="1200150" lvl="2"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400" i="1" dirty="0">
                <a:solidFill>
                  <a:schemeClr val="bg1"/>
                </a:solidFill>
                <a:latin typeface="Cambria" panose="02040503050406030204" pitchFamily="18" charset="0"/>
                <a:ea typeface="Cambria" panose="02040503050406030204" pitchFamily="18" charset="0"/>
              </a:rPr>
              <a:t>One module that includes 49 percent or more of the number of days in the payment period</a:t>
            </a:r>
            <a:r>
              <a:rPr lang="en-US" sz="2400" dirty="0">
                <a:solidFill>
                  <a:schemeClr val="bg1"/>
                </a:solidFill>
                <a:latin typeface="Cambria" panose="02040503050406030204" pitchFamily="18" charset="0"/>
                <a:ea typeface="Cambria" panose="02040503050406030204" pitchFamily="18" charset="0"/>
              </a:rPr>
              <a:t>, excluding scheduled breaks of five or more consecutive days and all days between modules</a:t>
            </a:r>
          </a:p>
          <a:p>
            <a:pPr marL="1657350" lvl="3"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2114550" lvl="4"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49% may NOT be rounded up (i.e. 48.7% CANNOT be rounded up to 49%)</a:t>
            </a:r>
          </a:p>
          <a:p>
            <a:pPr marL="2114550" lvl="4"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49% is based on the number of days in the overall payment period, not 49% of the modules the student was enrolled in for a particular payment period</a:t>
            </a:r>
          </a:p>
          <a:p>
            <a:pPr marL="2114550" lvl="4"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Successful completion means earning a passing grade</a:t>
            </a:r>
          </a:p>
          <a:p>
            <a:pPr marL="2114550" lvl="4" indent="-28575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58384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CDCD82-D7F9-E642-AA8B-B05519002533}"/>
              </a:ext>
            </a:extLst>
          </p:cNvPr>
          <p:cNvSpPr>
            <a:spLocks noGrp="1"/>
          </p:cNvSpPr>
          <p:nvPr>
            <p:ph type="sldNum" sz="quarter" idx="10"/>
          </p:nvPr>
        </p:nvSpPr>
        <p:spPr/>
        <p:txBody>
          <a:bodyPr/>
          <a:lstStyle/>
          <a:p>
            <a:fld id="{234755BD-B4AC-9044-BCE4-27904766F8BB}" type="slidenum">
              <a:rPr lang="en-US" smtClean="0"/>
              <a:pPr/>
              <a:t>4</a:t>
            </a:fld>
            <a:endParaRPr lang="en-US" dirty="0"/>
          </a:p>
        </p:txBody>
      </p:sp>
      <p:sp>
        <p:nvSpPr>
          <p:cNvPr id="3" name="Title 2">
            <a:extLst>
              <a:ext uri="{FF2B5EF4-FFF2-40B4-BE49-F238E27FC236}">
                <a16:creationId xmlns:a16="http://schemas.microsoft.com/office/drawing/2014/main" id="{0FB25906-8771-3146-ADDA-8952D59F7E2A}"/>
              </a:ext>
            </a:extLst>
          </p:cNvPr>
          <p:cNvSpPr>
            <a:spLocks noGrp="1"/>
          </p:cNvSpPr>
          <p:nvPr>
            <p:ph type="title"/>
          </p:nvPr>
        </p:nvSpPr>
        <p:spPr/>
        <p:txBody>
          <a:bodyPr/>
          <a:lstStyle/>
          <a:p>
            <a:r>
              <a:rPr lang="en-US" dirty="0"/>
              <a:t>Agenda</a:t>
            </a:r>
          </a:p>
        </p:txBody>
      </p:sp>
      <p:sp>
        <p:nvSpPr>
          <p:cNvPr id="4" name="TextBox 3">
            <a:extLst>
              <a:ext uri="{FF2B5EF4-FFF2-40B4-BE49-F238E27FC236}">
                <a16:creationId xmlns:a16="http://schemas.microsoft.com/office/drawing/2014/main" id="{F6A8CFB9-00C1-8D4A-90CD-D7C94394A37A}"/>
              </a:ext>
            </a:extLst>
          </p:cNvPr>
          <p:cNvSpPr txBox="1"/>
          <p:nvPr/>
        </p:nvSpPr>
        <p:spPr>
          <a:xfrm>
            <a:off x="853579" y="1873046"/>
            <a:ext cx="10325700" cy="3655296"/>
          </a:xfrm>
          <a:prstGeom prst="rect">
            <a:avLst/>
          </a:prstGeom>
          <a:noFill/>
        </p:spPr>
        <p:txBody>
          <a:bodyPr wrap="square" rtlCol="0">
            <a:spAutoFit/>
          </a:bodyPr>
          <a:lstStyle/>
          <a:p>
            <a:pPr>
              <a:lnSpc>
                <a:spcPct val="170000"/>
              </a:lnSpc>
            </a:pPr>
            <a:r>
              <a:rPr lang="en-US" sz="2800" b="1" spc="150" dirty="0">
                <a:solidFill>
                  <a:schemeClr val="accent2"/>
                </a:solidFill>
                <a:latin typeface="Oswald" pitchFamily="2" charset="77"/>
              </a:rPr>
              <a:t>01</a:t>
            </a:r>
            <a:r>
              <a:rPr lang="en-US" sz="2800" dirty="0"/>
              <a:t> 	</a:t>
            </a:r>
            <a:r>
              <a:rPr lang="en-US" sz="2800" dirty="0">
                <a:solidFill>
                  <a:schemeClr val="bg1"/>
                </a:solidFill>
                <a:latin typeface="Cambria" panose="02040503050406030204" pitchFamily="18" charset="0"/>
              </a:rPr>
              <a:t>Introduction </a:t>
            </a:r>
          </a:p>
          <a:p>
            <a:pPr>
              <a:lnSpc>
                <a:spcPct val="170000"/>
              </a:lnSpc>
            </a:pPr>
            <a:r>
              <a:rPr lang="en-US" sz="2800" b="1" dirty="0">
                <a:solidFill>
                  <a:schemeClr val="accent2"/>
                </a:solidFill>
                <a:latin typeface="Oswald" pitchFamily="2" charset="77"/>
              </a:rPr>
              <a:t>02</a:t>
            </a:r>
            <a:r>
              <a:rPr lang="en-US" sz="2800" dirty="0">
                <a:solidFill>
                  <a:schemeClr val="accent2"/>
                </a:solidFill>
              </a:rPr>
              <a:t> </a:t>
            </a:r>
            <a:r>
              <a:rPr lang="en-US" sz="2800" dirty="0"/>
              <a:t>	</a:t>
            </a:r>
            <a:r>
              <a:rPr lang="en-US" sz="2800" dirty="0">
                <a:solidFill>
                  <a:schemeClr val="bg1"/>
                </a:solidFill>
                <a:latin typeface="Cambria" panose="02040503050406030204" pitchFamily="18" charset="0"/>
              </a:rPr>
              <a:t>Satisfactory Academic Progress (SAP)</a:t>
            </a:r>
          </a:p>
          <a:p>
            <a:pPr>
              <a:lnSpc>
                <a:spcPct val="170000"/>
              </a:lnSpc>
            </a:pPr>
            <a:r>
              <a:rPr lang="en-US" sz="2800" b="1" dirty="0">
                <a:solidFill>
                  <a:schemeClr val="accent2"/>
                </a:solidFill>
                <a:latin typeface="Oswald" pitchFamily="2" charset="77"/>
              </a:rPr>
              <a:t>03</a:t>
            </a:r>
            <a:r>
              <a:rPr lang="en-US" sz="2800" dirty="0"/>
              <a:t> 	</a:t>
            </a:r>
            <a:r>
              <a:rPr lang="en-US" sz="2800" dirty="0">
                <a:solidFill>
                  <a:schemeClr val="bg1"/>
                </a:solidFill>
                <a:latin typeface="Cambria" panose="02040503050406030204" pitchFamily="18" charset="0"/>
              </a:rPr>
              <a:t>Return of Title IV Aid (R2T4)</a:t>
            </a:r>
          </a:p>
          <a:p>
            <a:pPr>
              <a:lnSpc>
                <a:spcPct val="170000"/>
              </a:lnSpc>
            </a:pPr>
            <a:r>
              <a:rPr lang="en-US" sz="2800" b="1" dirty="0">
                <a:solidFill>
                  <a:schemeClr val="accent2"/>
                </a:solidFill>
                <a:latin typeface="Oswald" pitchFamily="2" charset="77"/>
              </a:rPr>
              <a:t>04</a:t>
            </a:r>
            <a:r>
              <a:rPr lang="en-US" sz="2800" dirty="0">
                <a:solidFill>
                  <a:schemeClr val="accent1"/>
                </a:solidFill>
              </a:rPr>
              <a:t> </a:t>
            </a:r>
            <a:r>
              <a:rPr lang="en-US" sz="2800" dirty="0"/>
              <a:t>	</a:t>
            </a:r>
            <a:r>
              <a:rPr lang="en-US" sz="2800" dirty="0">
                <a:solidFill>
                  <a:schemeClr val="bg1"/>
                </a:solidFill>
                <a:latin typeface="Cambria" panose="02040503050406030204" pitchFamily="18" charset="0"/>
              </a:rPr>
              <a:t>References </a:t>
            </a:r>
          </a:p>
          <a:p>
            <a:pPr>
              <a:lnSpc>
                <a:spcPct val="170000"/>
              </a:lnSpc>
            </a:pPr>
            <a:r>
              <a:rPr lang="en-US" sz="2800" b="1" dirty="0">
                <a:solidFill>
                  <a:schemeClr val="accent2"/>
                </a:solidFill>
                <a:latin typeface="Oswald" pitchFamily="2" charset="77"/>
              </a:rPr>
              <a:t>05</a:t>
            </a:r>
            <a:r>
              <a:rPr lang="en-US" sz="2800" dirty="0"/>
              <a:t> 	</a:t>
            </a:r>
            <a:r>
              <a:rPr lang="en-US" sz="2800" dirty="0">
                <a:solidFill>
                  <a:schemeClr val="bg1"/>
                </a:solidFill>
                <a:latin typeface="Cambria" panose="02040503050406030204" pitchFamily="18" charset="0"/>
              </a:rPr>
              <a:t>Contact information</a:t>
            </a:r>
          </a:p>
        </p:txBody>
      </p:sp>
      <p:pic>
        <p:nvPicPr>
          <p:cNvPr id="6" name="Graphic 5" descr="Checklist with solid fill">
            <a:extLst>
              <a:ext uri="{FF2B5EF4-FFF2-40B4-BE49-F238E27FC236}">
                <a16:creationId xmlns:a16="http://schemas.microsoft.com/office/drawing/2014/main" id="{449F7CA4-65D3-42CB-A83B-24E5F734A59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53399" y="1329658"/>
            <a:ext cx="2846801" cy="2846801"/>
          </a:xfrm>
          <a:prstGeom prst="rect">
            <a:avLst/>
          </a:prstGeom>
        </p:spPr>
      </p:pic>
    </p:spTree>
    <p:extLst>
      <p:ext uri="{BB962C8B-B14F-4D97-AF65-F5344CB8AC3E}">
        <p14:creationId xmlns:p14="http://schemas.microsoft.com/office/powerpoint/2010/main" val="23192480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40</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withdrawal exemptions</a:t>
            </a:r>
          </a:p>
        </p:txBody>
      </p:sp>
      <p:sp>
        <p:nvSpPr>
          <p:cNvPr id="4" name="TextBox 3">
            <a:extLst>
              <a:ext uri="{FF2B5EF4-FFF2-40B4-BE49-F238E27FC236}">
                <a16:creationId xmlns:a16="http://schemas.microsoft.com/office/drawing/2014/main" id="{CD406255-0362-4536-92AA-1DAF8A65D65B}"/>
              </a:ext>
            </a:extLst>
          </p:cNvPr>
          <p:cNvSpPr txBox="1"/>
          <p:nvPr/>
        </p:nvSpPr>
        <p:spPr>
          <a:xfrm>
            <a:off x="0" y="1464914"/>
            <a:ext cx="11998411" cy="467820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Withdrawal exemption for </a:t>
            </a:r>
            <a:r>
              <a:rPr lang="en-US" sz="2800" i="1" dirty="0">
                <a:solidFill>
                  <a:schemeClr val="bg2"/>
                </a:solidFill>
                <a:latin typeface="Cambria" panose="02040503050406030204" pitchFamily="18" charset="0"/>
                <a:ea typeface="Cambria" panose="02040503050406030204" pitchFamily="18" charset="0"/>
              </a:rPr>
              <a:t>programs with modules</a:t>
            </a:r>
          </a:p>
          <a:p>
            <a:pPr marL="742950" lvl="1" indent="-285750">
              <a:buFont typeface="Arial" panose="020B0604020202020204" pitchFamily="34" charset="0"/>
              <a:buChar char="•"/>
            </a:pPr>
            <a:endParaRPr lang="en-US" sz="10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In a program offered in modules, a student is not considered to have withdrawn if the student </a:t>
            </a:r>
            <a:r>
              <a:rPr lang="en-US" sz="2600" i="1" dirty="0">
                <a:solidFill>
                  <a:schemeClr val="bg1"/>
                </a:solidFill>
                <a:latin typeface="Cambria" panose="02040503050406030204" pitchFamily="18" charset="0"/>
                <a:ea typeface="Cambria" panose="02040503050406030204" pitchFamily="18" charset="0"/>
              </a:rPr>
              <a:t>successfully completes</a:t>
            </a:r>
            <a:r>
              <a:rPr lang="en-US" sz="2600" dirty="0">
                <a:solidFill>
                  <a:schemeClr val="bg1"/>
                </a:solidFill>
                <a:latin typeface="Cambria" panose="02040503050406030204" pitchFamily="18" charset="0"/>
                <a:ea typeface="Cambria" panose="02040503050406030204" pitchFamily="18" charset="0"/>
              </a:rPr>
              <a:t>—</a:t>
            </a:r>
          </a:p>
          <a:p>
            <a:pPr marL="1200150" lvl="2"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400" i="1" dirty="0">
                <a:solidFill>
                  <a:schemeClr val="bg1"/>
                </a:solidFill>
                <a:latin typeface="Cambria" panose="02040503050406030204" pitchFamily="18" charset="0"/>
                <a:ea typeface="Cambria" panose="02040503050406030204" pitchFamily="18" charset="0"/>
              </a:rPr>
              <a:t>A combination of modules that when combined contain 49 percent or more of the number of days in the payment period</a:t>
            </a:r>
            <a:r>
              <a:rPr lang="en-US" sz="2400" dirty="0">
                <a:solidFill>
                  <a:schemeClr val="bg1"/>
                </a:solidFill>
                <a:latin typeface="Cambria" panose="02040503050406030204" pitchFamily="18" charset="0"/>
                <a:ea typeface="Cambria" panose="02040503050406030204" pitchFamily="18" charset="0"/>
              </a:rPr>
              <a:t>, excluding scheduled breaks of five or more consecutive days and all days between modules</a:t>
            </a:r>
          </a:p>
          <a:p>
            <a:pPr marL="1657350" lvl="3"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2114550" lvl="4"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49% may NOT be rounded up (i.e. 48.7% CANNOT be rounded up to 49%)</a:t>
            </a:r>
          </a:p>
          <a:p>
            <a:pPr marL="2114550" lvl="4"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49% is based on the number of days in the overall payment period, not 49% of the modules the student was enrolled in for a particular payment period</a:t>
            </a:r>
          </a:p>
          <a:p>
            <a:pPr marL="2114550" lvl="4"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Successful completion means earning a passing grade</a:t>
            </a:r>
          </a:p>
          <a:p>
            <a:pPr marL="1657350" lvl="3" indent="-28575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5332680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41</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withdrawal exemptions</a:t>
            </a:r>
          </a:p>
        </p:txBody>
      </p:sp>
      <p:sp>
        <p:nvSpPr>
          <p:cNvPr id="4" name="TextBox 3">
            <a:extLst>
              <a:ext uri="{FF2B5EF4-FFF2-40B4-BE49-F238E27FC236}">
                <a16:creationId xmlns:a16="http://schemas.microsoft.com/office/drawing/2014/main" id="{CD406255-0362-4536-92AA-1DAF8A65D65B}"/>
              </a:ext>
            </a:extLst>
          </p:cNvPr>
          <p:cNvSpPr txBox="1"/>
          <p:nvPr/>
        </p:nvSpPr>
        <p:spPr>
          <a:xfrm>
            <a:off x="289508" y="1661013"/>
            <a:ext cx="11417643" cy="432426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Withdrawal exemption for </a:t>
            </a:r>
            <a:r>
              <a:rPr lang="en-US" sz="2800" i="1" dirty="0">
                <a:solidFill>
                  <a:schemeClr val="bg2"/>
                </a:solidFill>
                <a:latin typeface="Cambria" panose="02040503050406030204" pitchFamily="18" charset="0"/>
                <a:ea typeface="Cambria" panose="02040503050406030204" pitchFamily="18" charset="0"/>
              </a:rPr>
              <a:t>programs with modules</a:t>
            </a:r>
          </a:p>
          <a:p>
            <a:pPr marL="742950" lvl="1" indent="-285750">
              <a:buFont typeface="Arial" panose="020B0604020202020204" pitchFamily="34" charset="0"/>
              <a:buChar char="•"/>
            </a:pPr>
            <a:endParaRPr lang="en-US" sz="10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In a program offered in modules, a student is not considered to have withdrawn if the student </a:t>
            </a:r>
            <a:r>
              <a:rPr lang="en-US" sz="2600" i="1" dirty="0">
                <a:solidFill>
                  <a:schemeClr val="bg1"/>
                </a:solidFill>
                <a:latin typeface="Cambria" panose="02040503050406030204" pitchFamily="18" charset="0"/>
                <a:ea typeface="Cambria" panose="02040503050406030204" pitchFamily="18" charset="0"/>
              </a:rPr>
              <a:t>successfully completes</a:t>
            </a:r>
            <a:r>
              <a:rPr lang="en-US" sz="2600" dirty="0">
                <a:solidFill>
                  <a:schemeClr val="bg1"/>
                </a:solidFill>
                <a:latin typeface="Cambria" panose="02040503050406030204" pitchFamily="18" charset="0"/>
                <a:ea typeface="Cambria" panose="02040503050406030204" pitchFamily="18" charset="0"/>
              </a:rPr>
              <a:t>—</a:t>
            </a:r>
          </a:p>
          <a:p>
            <a:pPr marL="1200150" lvl="2"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400" i="1" dirty="0">
                <a:solidFill>
                  <a:schemeClr val="bg1"/>
                </a:solidFill>
                <a:latin typeface="Cambria" panose="02040503050406030204" pitchFamily="18" charset="0"/>
                <a:ea typeface="Cambria" panose="02040503050406030204" pitchFamily="18" charset="0"/>
              </a:rPr>
              <a:t>Coursework equal to or greater</a:t>
            </a:r>
            <a:r>
              <a:rPr lang="en-US" sz="2400" dirty="0">
                <a:solidFill>
                  <a:schemeClr val="bg1"/>
                </a:solidFill>
                <a:latin typeface="Cambria" panose="02040503050406030204" pitchFamily="18" charset="0"/>
                <a:ea typeface="Cambria" panose="02040503050406030204" pitchFamily="18" charset="0"/>
              </a:rPr>
              <a:t> than the coursework required for the institution’s definition </a:t>
            </a:r>
            <a:r>
              <a:rPr lang="en-US" sz="2400" i="1" dirty="0">
                <a:solidFill>
                  <a:schemeClr val="bg1"/>
                </a:solidFill>
                <a:latin typeface="Cambria" panose="02040503050406030204" pitchFamily="18" charset="0"/>
                <a:ea typeface="Cambria" panose="02040503050406030204" pitchFamily="18" charset="0"/>
              </a:rPr>
              <a:t>of a half-time student </a:t>
            </a:r>
            <a:r>
              <a:rPr lang="en-US" sz="2400" dirty="0">
                <a:solidFill>
                  <a:schemeClr val="bg1"/>
                </a:solidFill>
                <a:latin typeface="Cambria" panose="02040503050406030204" pitchFamily="18" charset="0"/>
                <a:ea typeface="Cambria" panose="02040503050406030204" pitchFamily="18" charset="0"/>
              </a:rPr>
              <a:t>under § 668.2 for the payment period</a:t>
            </a:r>
          </a:p>
          <a:p>
            <a:pPr marL="1657350" lvl="3"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2114550" lvl="4"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Successful completion means earning a passing grade</a:t>
            </a:r>
          </a:p>
          <a:p>
            <a:pPr marL="2114550" lvl="4"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½ time enrollment is at least half the workload of the applicable minimum requirements outlined in the definition of a full-time student</a:t>
            </a:r>
          </a:p>
          <a:p>
            <a:pPr marL="2114550" lvl="4" indent="-28575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517475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42</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588330705"/>
              </p:ext>
            </p:extLst>
          </p:nvPr>
        </p:nvGraphicFramePr>
        <p:xfrm>
          <a:off x="556054" y="1965547"/>
          <a:ext cx="10940364" cy="4627421"/>
        </p:xfrm>
        <a:graphic>
          <a:graphicData uri="http://schemas.openxmlformats.org/drawingml/2006/table">
            <a:tbl>
              <a:tblPr firstRow="1" bandRow="1">
                <a:tableStyleId>{5C22544A-7EE6-4342-B048-85BDC9FD1C3A}</a:tableStyleId>
              </a:tblPr>
              <a:tblGrid>
                <a:gridCol w="5470182">
                  <a:extLst>
                    <a:ext uri="{9D8B030D-6E8A-4147-A177-3AD203B41FA5}">
                      <a16:colId xmlns:a16="http://schemas.microsoft.com/office/drawing/2014/main" val="4018549515"/>
                    </a:ext>
                  </a:extLst>
                </a:gridCol>
                <a:gridCol w="5470182">
                  <a:extLst>
                    <a:ext uri="{9D8B030D-6E8A-4147-A177-3AD203B41FA5}">
                      <a16:colId xmlns:a16="http://schemas.microsoft.com/office/drawing/2014/main" val="636624537"/>
                    </a:ext>
                  </a:extLst>
                </a:gridCol>
              </a:tblGrid>
              <a:tr h="817421">
                <a:tc>
                  <a:txBody>
                    <a:bodyPr/>
                    <a:lstStyle/>
                    <a:p>
                      <a:pPr algn="ctr"/>
                      <a:r>
                        <a:rPr lang="en-US" dirty="0"/>
                        <a:t>Current Regs</a:t>
                      </a:r>
                    </a:p>
                  </a:txBody>
                  <a:tcPr/>
                </a:tc>
                <a:tc>
                  <a:txBody>
                    <a:bodyPr/>
                    <a:lstStyle/>
                    <a:p>
                      <a:pPr algn="ctr"/>
                      <a:r>
                        <a:rPr lang="en-US" sz="1800" dirty="0"/>
                        <a:t>New Regs effective July 1, 2021                     (early implementation permitted)</a:t>
                      </a:r>
                    </a:p>
                  </a:txBody>
                  <a:tcPr/>
                </a:tc>
                <a:extLst>
                  <a:ext uri="{0D108BD9-81ED-4DB2-BD59-A6C34878D82A}">
                    <a16:rowId xmlns:a16="http://schemas.microsoft.com/office/drawing/2014/main" val="3902771855"/>
                  </a:ext>
                </a:extLst>
              </a:tr>
              <a:tr h="3685662">
                <a:tc>
                  <a:txBody>
                    <a:bodyPr/>
                    <a:lstStyle/>
                    <a:p>
                      <a:r>
                        <a:rPr lang="en-US" dirty="0"/>
                        <a:t>No allowance in current regulations</a:t>
                      </a:r>
                    </a:p>
                  </a:txBody>
                  <a:tcPr/>
                </a:tc>
                <a:tc>
                  <a:txBody>
                    <a:bodyPr/>
                    <a:lstStyle/>
                    <a:p>
                      <a:r>
                        <a:rPr lang="en-US" sz="1800" dirty="0"/>
                        <a:t>Not considered withdrawn if student successfully completes:</a:t>
                      </a:r>
                    </a:p>
                    <a:p>
                      <a:endParaRPr lang="en-US" sz="1000" dirty="0"/>
                    </a:p>
                    <a:p>
                      <a:r>
                        <a:rPr lang="en-US" sz="1800" dirty="0"/>
                        <a:t>1.) All requirements for graduation from his or her program before completing the days or hours in the period that the student was scheduled to complete </a:t>
                      </a:r>
                    </a:p>
                    <a:p>
                      <a:r>
                        <a:rPr lang="en-US" sz="1800" dirty="0"/>
                        <a:t>2.) One module that includes 49% or more of the number of days in the payment period</a:t>
                      </a:r>
                    </a:p>
                    <a:p>
                      <a:r>
                        <a:rPr lang="en-US" sz="1800" dirty="0"/>
                        <a:t>3.) A combination of modules that when combined contain 49% or more of the numbers of days in the payment period; or</a:t>
                      </a:r>
                    </a:p>
                    <a:p>
                      <a:r>
                        <a:rPr lang="en-US" sz="1800" dirty="0"/>
                        <a:t>4.) Coursework equal to or greater than the coursework required for the institution’s definition of a half-time student  </a:t>
                      </a:r>
                    </a:p>
                  </a:txBody>
                  <a:tcPr/>
                </a:tc>
                <a:extLst>
                  <a:ext uri="{0D108BD9-81ED-4DB2-BD59-A6C34878D82A}">
                    <a16:rowId xmlns:a16="http://schemas.microsoft.com/office/drawing/2014/main" val="797513144"/>
                  </a:ext>
                </a:extLst>
              </a:tr>
            </a:tbl>
          </a:graphicData>
        </a:graphic>
      </p:graphicFrame>
      <p:sp>
        <p:nvSpPr>
          <p:cNvPr id="4" name="TextBox 3">
            <a:extLst>
              <a:ext uri="{FF2B5EF4-FFF2-40B4-BE49-F238E27FC236}">
                <a16:creationId xmlns:a16="http://schemas.microsoft.com/office/drawing/2014/main" id="{52F5F487-C4A1-45AE-AD05-381645CD7EA9}"/>
              </a:ext>
            </a:extLst>
          </p:cNvPr>
          <p:cNvSpPr txBox="1"/>
          <p:nvPr/>
        </p:nvSpPr>
        <p:spPr>
          <a:xfrm>
            <a:off x="1493339" y="1295005"/>
            <a:ext cx="10003080" cy="523220"/>
          </a:xfrm>
          <a:prstGeom prst="rect">
            <a:avLst/>
          </a:prstGeom>
          <a:noFill/>
        </p:spPr>
        <p:txBody>
          <a:bodyPr wrap="square" rtlCol="0">
            <a:spAutoFit/>
          </a:bodyPr>
          <a:lstStyle/>
          <a:p>
            <a:r>
              <a:rPr lang="en-US" sz="2800" dirty="0">
                <a:solidFill>
                  <a:schemeClr val="bg2"/>
                </a:solidFill>
                <a:latin typeface="Cambria" panose="02040503050406030204" pitchFamily="18" charset="0"/>
                <a:ea typeface="Cambria" panose="02040503050406030204" pitchFamily="18" charset="0"/>
              </a:rPr>
              <a:t>Overview of Withdrawal Exemptions (34 CFR 668.22(a))</a:t>
            </a:r>
          </a:p>
        </p:txBody>
      </p:sp>
    </p:spTree>
    <p:extLst>
      <p:ext uri="{BB962C8B-B14F-4D97-AF65-F5344CB8AC3E}">
        <p14:creationId xmlns:p14="http://schemas.microsoft.com/office/powerpoint/2010/main" val="16736467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43</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368251" cy="798177"/>
          </a:xfrm>
        </p:spPr>
        <p:txBody>
          <a:bodyPr/>
          <a:lstStyle/>
          <a:p>
            <a:r>
              <a:rPr lang="en-US" dirty="0"/>
              <a:t>R2T4 – module withdrawal questions</a:t>
            </a:r>
          </a:p>
        </p:txBody>
      </p:sp>
      <p:sp>
        <p:nvSpPr>
          <p:cNvPr id="4" name="TextBox 3">
            <a:extLst>
              <a:ext uri="{FF2B5EF4-FFF2-40B4-BE49-F238E27FC236}">
                <a16:creationId xmlns:a16="http://schemas.microsoft.com/office/drawing/2014/main" id="{CD406255-0362-4536-92AA-1DAF8A65D65B}"/>
              </a:ext>
            </a:extLst>
          </p:cNvPr>
          <p:cNvSpPr txBox="1"/>
          <p:nvPr/>
        </p:nvSpPr>
        <p:spPr>
          <a:xfrm>
            <a:off x="334301" y="1308415"/>
            <a:ext cx="11372850" cy="58785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spcBef>
                <a:spcPts val="0"/>
              </a:spcBef>
              <a:spcAft>
                <a:spcPts val="0"/>
              </a:spcAft>
            </a:pPr>
            <a:r>
              <a:rPr lang="en-US" sz="2600" dirty="0">
                <a:solidFill>
                  <a:schemeClr val="bg2"/>
                </a:solidFill>
                <a:effectLst/>
                <a:latin typeface="Cambria" panose="02040503050406030204" pitchFamily="18" charset="0"/>
                <a:ea typeface="Cambria" panose="02040503050406030204" pitchFamily="18" charset="0"/>
              </a:rPr>
              <a:t>Questions to help determine if a student enrolle</a:t>
            </a:r>
            <a:r>
              <a:rPr lang="en-US" sz="2600" dirty="0">
                <a:solidFill>
                  <a:schemeClr val="bg2"/>
                </a:solidFill>
                <a:latin typeface="Cambria" panose="02040503050406030204" pitchFamily="18" charset="0"/>
                <a:ea typeface="Cambria" panose="02040503050406030204" pitchFamily="18" charset="0"/>
              </a:rPr>
              <a:t>d in modules has withdrawn:</a:t>
            </a:r>
          </a:p>
          <a:p>
            <a:pPr marL="0" marR="0">
              <a:spcBef>
                <a:spcPts val="0"/>
              </a:spcBef>
              <a:spcAft>
                <a:spcPts val="0"/>
              </a:spcAft>
            </a:pPr>
            <a:endParaRPr lang="en-US" sz="1000" dirty="0">
              <a:solidFill>
                <a:schemeClr val="bg2"/>
              </a:solidFill>
              <a:effectLst/>
              <a:latin typeface="Cambria" panose="02040503050406030204" pitchFamily="18" charset="0"/>
              <a:ea typeface="Cambria" panose="02040503050406030204" pitchFamily="18" charset="0"/>
            </a:endParaRPr>
          </a:p>
          <a:p>
            <a:pPr marL="0" marR="0">
              <a:spcBef>
                <a:spcPts val="0"/>
              </a:spcBef>
              <a:spcAft>
                <a:spcPts val="0"/>
              </a:spcAft>
            </a:pPr>
            <a:r>
              <a:rPr lang="en-US" sz="2400" dirty="0">
                <a:solidFill>
                  <a:schemeClr val="bg2"/>
                </a:solidFill>
                <a:effectLst/>
                <a:latin typeface="Cambria" panose="02040503050406030204" pitchFamily="18" charset="0"/>
                <a:ea typeface="Cambria" panose="02040503050406030204" pitchFamily="18" charset="0"/>
              </a:rPr>
              <a:t>1.         	Did the student cease to attend, or fail to begin attendance in a scheduled 	course that was included in the institution’s calculation of the student’s Title IV 	awards for the payment period or period of enrollment?</a:t>
            </a:r>
          </a:p>
          <a:p>
            <a:pPr marL="1714500" lvl="3" indent="-342900">
              <a:buFont typeface="Arial" panose="020B0604020202020204" pitchFamily="34" charset="0"/>
              <a:buChar char="•"/>
            </a:pPr>
            <a:r>
              <a:rPr lang="en-US" sz="2300" dirty="0">
                <a:solidFill>
                  <a:schemeClr val="bg2"/>
                </a:solidFill>
                <a:effectLst/>
                <a:latin typeface="Cambria" panose="02040503050406030204" pitchFamily="18" charset="0"/>
                <a:ea typeface="Cambria" panose="02040503050406030204" pitchFamily="18" charset="0"/>
              </a:rPr>
              <a:t>If yes, go to question 2</a:t>
            </a:r>
          </a:p>
          <a:p>
            <a:pPr marL="1714500" lvl="3" indent="-342900">
              <a:buFont typeface="Arial" panose="020B0604020202020204" pitchFamily="34" charset="0"/>
              <a:buChar char="•"/>
            </a:pPr>
            <a:r>
              <a:rPr lang="en-US" sz="2300" dirty="0">
                <a:solidFill>
                  <a:schemeClr val="bg2"/>
                </a:solidFill>
                <a:effectLst/>
                <a:latin typeface="Cambria" panose="02040503050406030204" pitchFamily="18" charset="0"/>
                <a:ea typeface="Cambria" panose="02040503050406030204" pitchFamily="18" charset="0"/>
              </a:rPr>
              <a:t>If no, student is not a withdrawal</a:t>
            </a:r>
          </a:p>
          <a:p>
            <a:pPr marL="457200" marR="0">
              <a:spcBef>
                <a:spcPts val="0"/>
              </a:spcBef>
              <a:spcAft>
                <a:spcPts val="0"/>
              </a:spcAft>
            </a:pPr>
            <a:endParaRPr lang="en-US" sz="500" dirty="0">
              <a:solidFill>
                <a:schemeClr val="bg2"/>
              </a:solidFill>
              <a:effectLst/>
              <a:latin typeface="Cambria" panose="02040503050406030204" pitchFamily="18" charset="0"/>
              <a:ea typeface="Cambria" panose="02040503050406030204" pitchFamily="18" charset="0"/>
            </a:endParaRPr>
          </a:p>
          <a:p>
            <a:pPr marL="0" marR="0">
              <a:spcBef>
                <a:spcPts val="0"/>
              </a:spcBef>
              <a:spcAft>
                <a:spcPts val="0"/>
              </a:spcAft>
            </a:pPr>
            <a:r>
              <a:rPr lang="en-US" sz="2400" dirty="0">
                <a:solidFill>
                  <a:schemeClr val="bg2"/>
                </a:solidFill>
                <a:effectLst/>
                <a:latin typeface="Cambria" panose="02040503050406030204" pitchFamily="18" charset="0"/>
                <a:ea typeface="Cambria" panose="02040503050406030204" pitchFamily="18" charset="0"/>
              </a:rPr>
              <a:t>2.         	When the student ceased to attend or failed to begin attendance in a scheduled 	course, was the student attending other courses in the period?</a:t>
            </a:r>
          </a:p>
          <a:p>
            <a:pPr marL="1714500" lvl="3" indent="-342900">
              <a:buFont typeface="Arial" panose="020B0604020202020204" pitchFamily="34" charset="0"/>
              <a:buChar char="•"/>
            </a:pPr>
            <a:r>
              <a:rPr lang="en-US" sz="2300" dirty="0">
                <a:solidFill>
                  <a:schemeClr val="bg2"/>
                </a:solidFill>
                <a:latin typeface="Cambria" panose="02040503050406030204" pitchFamily="18" charset="0"/>
                <a:ea typeface="Cambria" panose="02040503050406030204" pitchFamily="18" charset="0"/>
              </a:rPr>
              <a:t>If yes, student is not a withdrawal, but Pell recalculations may apply</a:t>
            </a:r>
          </a:p>
          <a:p>
            <a:pPr marL="1714500" lvl="3" indent="-342900">
              <a:buFont typeface="Arial" panose="020B0604020202020204" pitchFamily="34" charset="0"/>
              <a:buChar char="•"/>
            </a:pPr>
            <a:r>
              <a:rPr lang="en-US" sz="2300" dirty="0">
                <a:solidFill>
                  <a:schemeClr val="bg2"/>
                </a:solidFill>
                <a:latin typeface="Cambria" panose="02040503050406030204" pitchFamily="18" charset="0"/>
                <a:ea typeface="Cambria" panose="02040503050406030204" pitchFamily="18" charset="0"/>
              </a:rPr>
              <a:t>If no, go to question 3</a:t>
            </a:r>
          </a:p>
          <a:p>
            <a:pPr marL="0" marR="0" indent="457200">
              <a:spcBef>
                <a:spcPts val="0"/>
              </a:spcBef>
              <a:spcAft>
                <a:spcPts val="0"/>
              </a:spcAft>
            </a:pPr>
            <a:endParaRPr lang="en-US" sz="500" dirty="0">
              <a:solidFill>
                <a:schemeClr val="bg2"/>
              </a:solidFill>
              <a:effectLst/>
              <a:latin typeface="Cambria" panose="02040503050406030204" pitchFamily="18" charset="0"/>
              <a:ea typeface="Cambria" panose="02040503050406030204" pitchFamily="18" charset="0"/>
            </a:endParaRPr>
          </a:p>
          <a:p>
            <a:pPr marL="0" marR="0">
              <a:spcBef>
                <a:spcPts val="0"/>
              </a:spcBef>
              <a:spcAft>
                <a:spcPts val="0"/>
              </a:spcAft>
            </a:pPr>
            <a:r>
              <a:rPr lang="en-US" sz="2400" dirty="0">
                <a:solidFill>
                  <a:schemeClr val="bg2"/>
                </a:solidFill>
                <a:effectLst/>
                <a:latin typeface="Cambria" panose="02040503050406030204" pitchFamily="18" charset="0"/>
                <a:ea typeface="Cambria" panose="02040503050406030204" pitchFamily="18" charset="0"/>
              </a:rPr>
              <a:t>3.        	When the student ceased to attend or failed to begin attendance in a scheduled 	course, did the student complete all the requirements for graduation?</a:t>
            </a:r>
          </a:p>
          <a:p>
            <a:pPr marL="1714500" lvl="3" indent="-342900">
              <a:buFont typeface="Arial" panose="020B0604020202020204" pitchFamily="34" charset="0"/>
              <a:buChar char="•"/>
            </a:pPr>
            <a:r>
              <a:rPr lang="en-US" sz="2300" dirty="0">
                <a:solidFill>
                  <a:schemeClr val="bg2"/>
                </a:solidFill>
                <a:latin typeface="Cambria" panose="02040503050406030204" pitchFamily="18" charset="0"/>
                <a:ea typeface="Cambria" panose="02040503050406030204" pitchFamily="18" charset="0"/>
              </a:rPr>
              <a:t>If yes, student is not a withdrawal, but Pell recalculations may apply</a:t>
            </a:r>
          </a:p>
          <a:p>
            <a:pPr marL="1714500" lvl="3" indent="-342900">
              <a:buFont typeface="Arial" panose="020B0604020202020204" pitchFamily="34" charset="0"/>
              <a:buChar char="•"/>
            </a:pPr>
            <a:r>
              <a:rPr lang="en-US" sz="2300" dirty="0">
                <a:solidFill>
                  <a:schemeClr val="bg2"/>
                </a:solidFill>
                <a:latin typeface="Cambria" panose="02040503050406030204" pitchFamily="18" charset="0"/>
                <a:ea typeface="Cambria" panose="02040503050406030204" pitchFamily="18" charset="0"/>
              </a:rPr>
              <a:t>If no, go to question 4</a:t>
            </a:r>
          </a:p>
          <a:p>
            <a:pPr marL="285750" indent="-285750">
              <a:buFont typeface="Arial" panose="020B0604020202020204" pitchFamily="34" charset="0"/>
              <a:buChar char="•"/>
            </a:pPr>
            <a:endParaRPr lang="en-US" sz="24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6527286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44</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380607" cy="798177"/>
          </a:xfrm>
        </p:spPr>
        <p:txBody>
          <a:bodyPr/>
          <a:lstStyle/>
          <a:p>
            <a:r>
              <a:rPr lang="en-US" dirty="0"/>
              <a:t>R2T4 – module withdrawal questions</a:t>
            </a:r>
          </a:p>
        </p:txBody>
      </p:sp>
      <p:sp>
        <p:nvSpPr>
          <p:cNvPr id="4" name="TextBox 3">
            <a:extLst>
              <a:ext uri="{FF2B5EF4-FFF2-40B4-BE49-F238E27FC236}">
                <a16:creationId xmlns:a16="http://schemas.microsoft.com/office/drawing/2014/main" id="{CD406255-0362-4536-92AA-1DAF8A65D65B}"/>
              </a:ext>
            </a:extLst>
          </p:cNvPr>
          <p:cNvSpPr txBox="1"/>
          <p:nvPr/>
        </p:nvSpPr>
        <p:spPr>
          <a:xfrm>
            <a:off x="170397" y="1277781"/>
            <a:ext cx="12021603" cy="557075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spcBef>
                <a:spcPts val="0"/>
              </a:spcBef>
              <a:spcAft>
                <a:spcPts val="0"/>
              </a:spcAft>
            </a:pPr>
            <a:r>
              <a:rPr lang="en-US" sz="2600" dirty="0">
                <a:solidFill>
                  <a:schemeClr val="bg2"/>
                </a:solidFill>
                <a:effectLst/>
                <a:latin typeface="Cambria" panose="02040503050406030204" pitchFamily="18" charset="0"/>
                <a:ea typeface="Cambria" panose="02040503050406030204" pitchFamily="18" charset="0"/>
              </a:rPr>
              <a:t>Withdrawal questions continued:</a:t>
            </a:r>
            <a:endParaRPr lang="en-US" sz="2600" dirty="0">
              <a:solidFill>
                <a:schemeClr val="bg2"/>
              </a:solidFill>
              <a:latin typeface="Cambria" panose="02040503050406030204" pitchFamily="18" charset="0"/>
              <a:ea typeface="Cambria" panose="02040503050406030204" pitchFamily="18" charset="0"/>
            </a:endParaRPr>
          </a:p>
          <a:p>
            <a:pPr marL="0" marR="0">
              <a:spcBef>
                <a:spcPts val="0"/>
              </a:spcBef>
              <a:spcAft>
                <a:spcPts val="0"/>
              </a:spcAft>
            </a:pPr>
            <a:endParaRPr lang="en-US" sz="1000" dirty="0">
              <a:solidFill>
                <a:schemeClr val="bg2"/>
              </a:solidFill>
              <a:effectLst/>
              <a:latin typeface="Cambria" panose="02040503050406030204" pitchFamily="18" charset="0"/>
              <a:ea typeface="Cambria" panose="02040503050406030204" pitchFamily="18" charset="0"/>
            </a:endParaRPr>
          </a:p>
          <a:p>
            <a:pPr marL="0" marR="0">
              <a:spcBef>
                <a:spcPts val="0"/>
              </a:spcBef>
              <a:spcAft>
                <a:spcPts val="0"/>
              </a:spcAft>
            </a:pPr>
            <a:r>
              <a:rPr lang="en-US" sz="2400" dirty="0">
                <a:solidFill>
                  <a:schemeClr val="bg2"/>
                </a:solidFill>
                <a:effectLst/>
                <a:latin typeface="Cambria" panose="02040503050406030204" pitchFamily="18" charset="0"/>
                <a:ea typeface="Cambria" panose="02040503050406030204" pitchFamily="18" charset="0"/>
              </a:rPr>
              <a:t>4.         	When the student ceased to attend or failed to begin attendance in a scheduled 	course, did the student successfully complete:</a:t>
            </a:r>
          </a:p>
          <a:p>
            <a:pPr marL="1371600" lvl="2" indent="-342900">
              <a:buFont typeface="Arial" panose="020B0604020202020204" pitchFamily="34" charset="0"/>
              <a:buChar char="•"/>
            </a:pPr>
            <a:r>
              <a:rPr lang="en-US" sz="2200" dirty="0">
                <a:solidFill>
                  <a:schemeClr val="bg2"/>
                </a:solidFill>
                <a:latin typeface="Cambria" panose="02040503050406030204" pitchFamily="18" charset="0"/>
                <a:ea typeface="Cambria" panose="02040503050406030204" pitchFamily="18" charset="0"/>
              </a:rPr>
              <a:t>a module or combination of modules that contain 49% or more of the number of days of the payment period (excluding scheduled breaks of 5 consecutive days or more and all days between modules); OR</a:t>
            </a:r>
          </a:p>
          <a:p>
            <a:pPr marL="1371600" lvl="2" indent="-342900">
              <a:buFont typeface="Arial" panose="020B0604020202020204" pitchFamily="34" charset="0"/>
              <a:buChar char="•"/>
            </a:pPr>
            <a:r>
              <a:rPr lang="en-US" sz="2200" dirty="0">
                <a:solidFill>
                  <a:schemeClr val="bg2"/>
                </a:solidFill>
                <a:latin typeface="Cambria" panose="02040503050406030204" pitchFamily="18" charset="0"/>
                <a:ea typeface="Cambria" panose="02040503050406030204" pitchFamily="18" charset="0"/>
              </a:rPr>
              <a:t>coursework equal to or greater than the coursework required for the institution’s definition of a half-time student for the payment period?</a:t>
            </a:r>
          </a:p>
          <a:p>
            <a:pPr marL="1828800" lvl="3" indent="-342900">
              <a:buFont typeface="Arial" panose="020B0604020202020204" pitchFamily="34" charset="0"/>
              <a:buChar char="•"/>
            </a:pPr>
            <a:r>
              <a:rPr lang="en-US" sz="2200" dirty="0">
                <a:solidFill>
                  <a:schemeClr val="bg2"/>
                </a:solidFill>
                <a:latin typeface="Cambria" panose="02040503050406030204" pitchFamily="18" charset="0"/>
                <a:ea typeface="Cambria" panose="02040503050406030204" pitchFamily="18" charset="0"/>
              </a:rPr>
              <a:t>If yes to either question, student not a withdrawal, but Pell recalculations may apply</a:t>
            </a:r>
          </a:p>
          <a:p>
            <a:pPr marL="1828800" lvl="3" indent="-342900">
              <a:buFont typeface="Arial" panose="020B0604020202020204" pitchFamily="34" charset="0"/>
              <a:buChar char="•"/>
            </a:pPr>
            <a:r>
              <a:rPr lang="en-US" sz="2200" dirty="0">
                <a:solidFill>
                  <a:schemeClr val="bg2"/>
                </a:solidFill>
                <a:latin typeface="Cambria" panose="02040503050406030204" pitchFamily="18" charset="0"/>
                <a:ea typeface="Cambria" panose="02040503050406030204" pitchFamily="18" charset="0"/>
              </a:rPr>
              <a:t>If no, go to question 5</a:t>
            </a:r>
          </a:p>
          <a:p>
            <a:pPr marL="0" marR="0">
              <a:spcBef>
                <a:spcPts val="0"/>
              </a:spcBef>
              <a:spcAft>
                <a:spcPts val="0"/>
              </a:spcAft>
            </a:pPr>
            <a:r>
              <a:rPr lang="en-US" sz="2400" dirty="0">
                <a:solidFill>
                  <a:schemeClr val="bg2"/>
                </a:solidFill>
                <a:effectLst/>
                <a:latin typeface="Cambria" panose="02040503050406030204" pitchFamily="18" charset="0"/>
                <a:ea typeface="Cambria" panose="02040503050406030204" pitchFamily="18" charset="0"/>
              </a:rPr>
              <a:t>5.	Did the student confirm attendance in a later module in the payment/enrollment 	period (45-day rule for standard or nonstandard programs; 60-days for nonterm or 	subscription-based programs, as applicable)?</a:t>
            </a:r>
          </a:p>
          <a:p>
            <a:pPr marL="1257300" lvl="2" indent="-342900">
              <a:buFont typeface="Arial" panose="020B0604020202020204" pitchFamily="34" charset="0"/>
              <a:buChar char="•"/>
            </a:pPr>
            <a:r>
              <a:rPr lang="en-US" sz="2200" dirty="0">
                <a:solidFill>
                  <a:schemeClr val="bg2"/>
                </a:solidFill>
                <a:latin typeface="Cambria" panose="02040503050406030204" pitchFamily="18" charset="0"/>
                <a:ea typeface="Cambria" panose="02040503050406030204" pitchFamily="18" charset="0"/>
              </a:rPr>
              <a:t>If yes, not a withdrawal, but Pell recalculations may apply</a:t>
            </a:r>
          </a:p>
          <a:p>
            <a:pPr marL="1257300" lvl="1" indent="-342900">
              <a:buFont typeface="Arial" panose="020B0604020202020204" pitchFamily="34" charset="0"/>
              <a:buChar char="•"/>
            </a:pPr>
            <a:r>
              <a:rPr lang="en-US" sz="2200" dirty="0">
                <a:solidFill>
                  <a:schemeClr val="bg2"/>
                </a:solidFill>
                <a:latin typeface="Cambria" panose="02040503050406030204" pitchFamily="18" charset="0"/>
                <a:ea typeface="Cambria" panose="02040503050406030204" pitchFamily="18" charset="0"/>
              </a:rPr>
              <a:t>If no, student is a withdrawal</a:t>
            </a:r>
          </a:p>
        </p:txBody>
      </p:sp>
    </p:spTree>
    <p:extLst>
      <p:ext uri="{BB962C8B-B14F-4D97-AF65-F5344CB8AC3E}">
        <p14:creationId xmlns:p14="http://schemas.microsoft.com/office/powerpoint/2010/main" val="41003529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614864" y="349506"/>
            <a:ext cx="10962272" cy="798177"/>
          </a:xfrm>
        </p:spPr>
        <p:txBody>
          <a:bodyPr/>
          <a:lstStyle/>
          <a:p>
            <a:r>
              <a:rPr lang="en-US" dirty="0"/>
              <a:t>R2T4 – Withdrawal Exemption examples</a:t>
            </a:r>
          </a:p>
        </p:txBody>
      </p:sp>
      <p:graphicFrame>
        <p:nvGraphicFramePr>
          <p:cNvPr id="5" name="Table 5">
            <a:extLst>
              <a:ext uri="{FF2B5EF4-FFF2-40B4-BE49-F238E27FC236}">
                <a16:creationId xmlns:a16="http://schemas.microsoft.com/office/drawing/2014/main" id="{0F2F9AF4-9D3A-4ECD-906E-5B82FD68C7D6}"/>
              </a:ext>
            </a:extLst>
          </p:cNvPr>
          <p:cNvGraphicFramePr>
            <a:graphicFrameLocks noGrp="1"/>
          </p:cNvGraphicFramePr>
          <p:nvPr>
            <p:extLst>
              <p:ext uri="{D42A27DB-BD31-4B8C-83A1-F6EECF244321}">
                <p14:modId xmlns:p14="http://schemas.microsoft.com/office/powerpoint/2010/main" val="2375650196"/>
              </p:ext>
            </p:extLst>
          </p:nvPr>
        </p:nvGraphicFramePr>
        <p:xfrm>
          <a:off x="540268" y="1634647"/>
          <a:ext cx="10825937" cy="4636056"/>
        </p:xfrm>
        <a:graphic>
          <a:graphicData uri="http://schemas.openxmlformats.org/drawingml/2006/table">
            <a:tbl>
              <a:tblPr firstRow="1" bandRow="1">
                <a:tableStyleId>{5C22544A-7EE6-4342-B048-85BDC9FD1C3A}</a:tableStyleId>
              </a:tblPr>
              <a:tblGrid>
                <a:gridCol w="10825937">
                  <a:extLst>
                    <a:ext uri="{9D8B030D-6E8A-4147-A177-3AD203B41FA5}">
                      <a16:colId xmlns:a16="http://schemas.microsoft.com/office/drawing/2014/main" val="446595190"/>
                    </a:ext>
                  </a:extLst>
                </a:gridCol>
              </a:tblGrid>
              <a:tr h="978456">
                <a:tc>
                  <a:txBody>
                    <a:bodyPr/>
                    <a:lstStyle/>
                    <a:p>
                      <a:pPr algn="ctr"/>
                      <a:r>
                        <a:rPr lang="en-US" sz="2800" dirty="0">
                          <a:solidFill>
                            <a:schemeClr val="bg1"/>
                          </a:solidFill>
                          <a:latin typeface="Cambria" panose="02040503050406030204" pitchFamily="18" charset="0"/>
                          <a:ea typeface="Cambria" panose="02040503050406030204" pitchFamily="18" charset="0"/>
                        </a:rPr>
                        <a:t>Student completes all requirements for graduation </a:t>
                      </a:r>
                      <a:endParaRPr lang="en-US" sz="2800" dirty="0"/>
                    </a:p>
                  </a:txBody>
                  <a:tcPr/>
                </a:tc>
                <a:extLst>
                  <a:ext uri="{0D108BD9-81ED-4DB2-BD59-A6C34878D82A}">
                    <a16:rowId xmlns:a16="http://schemas.microsoft.com/office/drawing/2014/main" val="2133946485"/>
                  </a:ext>
                </a:extLst>
              </a:tr>
              <a:tr h="3617575">
                <a:tc>
                  <a:txBody>
                    <a:bodyPr/>
                    <a:lstStyle/>
                    <a:p>
                      <a:pPr marL="286090" lvl="0" indent="-285750">
                        <a:buFont typeface="Arial" panose="020B0604020202020204" pitchFamily="34" charset="0"/>
                        <a:buChar char="•"/>
                      </a:pPr>
                      <a:r>
                        <a:rPr lang="en-US" sz="2600" i="0" dirty="0">
                          <a:solidFill>
                            <a:schemeClr val="tx1"/>
                          </a:solidFill>
                          <a:latin typeface="Cambria" panose="02040503050406030204" pitchFamily="18" charset="0"/>
                          <a:ea typeface="Cambria" panose="02040503050406030204" pitchFamily="18" charset="0"/>
                        </a:rPr>
                        <a:t>Student enrolled in a 900-clock hour program with two 450-hour payment periods</a:t>
                      </a:r>
                    </a:p>
                    <a:p>
                      <a:pPr marL="286090" lvl="0" indent="-285750">
                        <a:buFont typeface="Arial" panose="020B0604020202020204" pitchFamily="34" charset="0"/>
                        <a:buChar char="•"/>
                      </a:pPr>
                      <a:r>
                        <a:rPr lang="en-US" sz="2600" i="0" dirty="0">
                          <a:solidFill>
                            <a:schemeClr val="tx1"/>
                          </a:solidFill>
                          <a:latin typeface="Cambria" panose="02040503050406030204" pitchFamily="18" charset="0"/>
                          <a:ea typeface="Cambria" panose="02040503050406030204" pitchFamily="18" charset="0"/>
                        </a:rPr>
                        <a:t>Part way through the 2</a:t>
                      </a:r>
                      <a:r>
                        <a:rPr lang="en-US" sz="2600" i="0" baseline="30000" dirty="0">
                          <a:solidFill>
                            <a:schemeClr val="tx1"/>
                          </a:solidFill>
                          <a:latin typeface="Cambria" panose="02040503050406030204" pitchFamily="18" charset="0"/>
                          <a:ea typeface="Cambria" panose="02040503050406030204" pitchFamily="18" charset="0"/>
                        </a:rPr>
                        <a:t>nd</a:t>
                      </a:r>
                      <a:r>
                        <a:rPr lang="en-US" sz="2600" i="0" dirty="0">
                          <a:solidFill>
                            <a:schemeClr val="tx1"/>
                          </a:solidFill>
                          <a:latin typeface="Cambria" panose="02040503050406030204" pitchFamily="18" charset="0"/>
                          <a:ea typeface="Cambria" panose="02040503050406030204" pitchFamily="18" charset="0"/>
                        </a:rPr>
                        <a:t> 450-hour payment period (hour 300), the student completes all of the academic requirements to graduate (competencies, coursework, etc.) and graduated the program only completing a total of 750 hours in the program</a:t>
                      </a:r>
                    </a:p>
                    <a:p>
                      <a:pPr marL="286090" lvl="0" indent="-285750">
                        <a:buFont typeface="Arial" panose="020B0604020202020204" pitchFamily="34" charset="0"/>
                        <a:buChar char="•"/>
                      </a:pPr>
                      <a:r>
                        <a:rPr lang="en-US" sz="2600" i="0" dirty="0">
                          <a:solidFill>
                            <a:schemeClr val="tx1"/>
                          </a:solidFill>
                          <a:latin typeface="Cambria" panose="02040503050406030204" pitchFamily="18" charset="0"/>
                          <a:ea typeface="Cambria" panose="02040503050406030204" pitchFamily="18" charset="0"/>
                        </a:rPr>
                        <a:t>Even though the student has not completed all of the hours in the payment period, since the student has graduated/completed the program, the student </a:t>
                      </a:r>
                      <a:r>
                        <a:rPr lang="en-US" sz="2600" i="1" dirty="0">
                          <a:solidFill>
                            <a:srgbClr val="FF0000"/>
                          </a:solidFill>
                          <a:latin typeface="Cambria" panose="02040503050406030204" pitchFamily="18" charset="0"/>
                          <a:ea typeface="Cambria" panose="02040503050406030204" pitchFamily="18" charset="0"/>
                        </a:rPr>
                        <a:t>is NOT considered withdrawn for R2T4 purposes</a:t>
                      </a: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8560041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46</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614864" y="349506"/>
            <a:ext cx="10962272" cy="798177"/>
          </a:xfrm>
        </p:spPr>
        <p:txBody>
          <a:bodyPr/>
          <a:lstStyle/>
          <a:p>
            <a:r>
              <a:rPr lang="en-US" dirty="0"/>
              <a:t>R2T4 – Withdrawal Exemption examples</a:t>
            </a:r>
          </a:p>
        </p:txBody>
      </p:sp>
      <p:sp>
        <p:nvSpPr>
          <p:cNvPr id="4" name="TextBox 3">
            <a:extLst>
              <a:ext uri="{FF2B5EF4-FFF2-40B4-BE49-F238E27FC236}">
                <a16:creationId xmlns:a16="http://schemas.microsoft.com/office/drawing/2014/main" id="{0C418511-88C0-44C8-84E3-39F5F5B079F2}"/>
              </a:ext>
            </a:extLst>
          </p:cNvPr>
          <p:cNvSpPr txBox="1"/>
          <p:nvPr/>
        </p:nvSpPr>
        <p:spPr>
          <a:xfrm>
            <a:off x="191386" y="1491370"/>
            <a:ext cx="11791507" cy="5478423"/>
          </a:xfrm>
          <a:prstGeom prst="rect">
            <a:avLst/>
          </a:prstGeom>
          <a:noFill/>
        </p:spPr>
        <p:txBody>
          <a:bodyPr wrap="square" rtlCol="0">
            <a:spAutoFit/>
          </a:bodyPr>
          <a:lstStyle/>
          <a:p>
            <a:pPr marL="457200" indent="-45720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Student completes all requirements for graduation</a:t>
            </a:r>
          </a:p>
          <a:p>
            <a:pPr marL="457200" indent="-457200">
              <a:buFont typeface="Arial" panose="020B0604020202020204" pitchFamily="34" charset="0"/>
              <a:buChar char="•"/>
            </a:pPr>
            <a:endParaRPr lang="en-US" sz="600" dirty="0">
              <a:solidFill>
                <a:schemeClr val="bg1"/>
              </a:solidFill>
              <a:latin typeface="Cambria" panose="02040503050406030204" pitchFamily="18" charset="0"/>
              <a:ea typeface="Cambria" panose="02040503050406030204" pitchFamily="18" charset="0"/>
            </a:endParaRPr>
          </a:p>
          <a:p>
            <a:pPr marL="914400" lvl="1" indent="-457200">
              <a:buFont typeface="Arial" panose="020B0604020202020204" pitchFamily="34" charset="0"/>
              <a:buChar char="•"/>
            </a:pPr>
            <a:r>
              <a:rPr lang="en-US" sz="2600" b="1" dirty="0">
                <a:solidFill>
                  <a:schemeClr val="bg1"/>
                </a:solidFill>
                <a:latin typeface="Cambria" panose="02040503050406030204" pitchFamily="18" charset="0"/>
                <a:ea typeface="Cambria" panose="02040503050406030204" pitchFamily="18" charset="0"/>
              </a:rPr>
              <a:t>For clock-hour programs only </a:t>
            </a:r>
          </a:p>
          <a:p>
            <a:pPr marL="1371600" lvl="2" indent="-45720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If a student graduates without successfully completing all of the established hours in the program, a school must re-prorate the amount of TIV aid and only pay the student for the hours successfully completed </a:t>
            </a:r>
          </a:p>
          <a:p>
            <a:pPr marL="1828800" lvl="3" indent="-45720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In our example, since the student left after 300 hours in the 2</a:t>
            </a:r>
            <a:r>
              <a:rPr lang="en-US" sz="2400" baseline="30000" dirty="0">
                <a:solidFill>
                  <a:schemeClr val="bg1"/>
                </a:solidFill>
                <a:latin typeface="Cambria" panose="02040503050406030204" pitchFamily="18" charset="0"/>
                <a:ea typeface="Cambria" panose="02040503050406030204" pitchFamily="18" charset="0"/>
              </a:rPr>
              <a:t>nd</a:t>
            </a:r>
            <a:r>
              <a:rPr lang="en-US" sz="2400" dirty="0">
                <a:solidFill>
                  <a:schemeClr val="bg1"/>
                </a:solidFill>
                <a:latin typeface="Cambria" panose="02040503050406030204" pitchFamily="18" charset="0"/>
                <a:ea typeface="Cambria" panose="02040503050406030204" pitchFamily="18" charset="0"/>
              </a:rPr>
              <a:t> payment period, the school would have to prorate </a:t>
            </a:r>
            <a:r>
              <a:rPr lang="en-US" sz="2400" i="1" dirty="0">
                <a:solidFill>
                  <a:schemeClr val="bg1"/>
                </a:solidFill>
                <a:latin typeface="Cambria" panose="02040503050406030204" pitchFamily="18" charset="0"/>
                <a:ea typeface="Cambria" panose="02040503050406030204" pitchFamily="18" charset="0"/>
              </a:rPr>
              <a:t>all</a:t>
            </a:r>
            <a:r>
              <a:rPr lang="en-US" sz="2400" dirty="0">
                <a:solidFill>
                  <a:schemeClr val="bg1"/>
                </a:solidFill>
                <a:latin typeface="Cambria" panose="02040503050406030204" pitchFamily="18" charset="0"/>
                <a:ea typeface="Cambria" panose="02040503050406030204" pitchFamily="18" charset="0"/>
              </a:rPr>
              <a:t> TIV funds and only pay the student for a total of 750 hours, instead of paying for 900 hours</a:t>
            </a:r>
          </a:p>
          <a:p>
            <a:pPr marL="1371600" lvl="2" indent="-45720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This proration adjustment does not apply to credit-hour programs</a:t>
            </a:r>
          </a:p>
          <a:p>
            <a:pPr algn="ctr"/>
            <a:endParaRPr lang="en-US" sz="1000" i="1" u="sng" dirty="0">
              <a:solidFill>
                <a:schemeClr val="bg1"/>
              </a:solidFill>
              <a:latin typeface="Cambria" panose="02040503050406030204" pitchFamily="18" charset="0"/>
              <a:ea typeface="Cambria" panose="02040503050406030204" pitchFamily="18" charset="0"/>
            </a:endParaRPr>
          </a:p>
          <a:p>
            <a:pPr algn="ctr"/>
            <a:r>
              <a:rPr lang="en-US" sz="2400" b="1" i="1" u="sng" dirty="0">
                <a:solidFill>
                  <a:schemeClr val="bg1"/>
                </a:solidFill>
                <a:latin typeface="Cambria" panose="02040503050406030204" pitchFamily="18" charset="0"/>
                <a:ea typeface="Cambria" panose="02040503050406030204" pitchFamily="18" charset="0"/>
              </a:rPr>
              <a:t>Note</a:t>
            </a:r>
            <a:r>
              <a:rPr lang="en-US" sz="2400" b="1" i="1" dirty="0">
                <a:solidFill>
                  <a:schemeClr val="bg1"/>
                </a:solidFill>
                <a:latin typeface="Cambria" panose="02040503050406030204" pitchFamily="18" charset="0"/>
                <a:ea typeface="Cambria" panose="02040503050406030204" pitchFamily="18" charset="0"/>
              </a:rPr>
              <a:t>: </a:t>
            </a:r>
            <a:r>
              <a:rPr lang="en-US" sz="2400" dirty="0">
                <a:solidFill>
                  <a:schemeClr val="bg1"/>
                </a:solidFill>
                <a:latin typeface="Cambria" panose="02040503050406030204" pitchFamily="18" charset="0"/>
                <a:ea typeface="Cambria" panose="02040503050406030204" pitchFamily="18" charset="0"/>
              </a:rPr>
              <a:t>Graduating early from a program without completing </a:t>
            </a:r>
          </a:p>
          <a:p>
            <a:pPr algn="ctr"/>
            <a:r>
              <a:rPr lang="en-US" sz="2400" dirty="0">
                <a:solidFill>
                  <a:schemeClr val="bg1"/>
                </a:solidFill>
                <a:latin typeface="Cambria" panose="02040503050406030204" pitchFamily="18" charset="0"/>
                <a:ea typeface="Cambria" panose="02040503050406030204" pitchFamily="18" charset="0"/>
              </a:rPr>
              <a:t>all the days or hours should not be a common occurrence.  If a significant</a:t>
            </a:r>
          </a:p>
          <a:p>
            <a:pPr algn="ctr"/>
            <a:r>
              <a:rPr lang="en-US" sz="2400" dirty="0">
                <a:solidFill>
                  <a:schemeClr val="bg1"/>
                </a:solidFill>
                <a:latin typeface="Cambria" panose="02040503050406030204" pitchFamily="18" charset="0"/>
                <a:ea typeface="Cambria" panose="02040503050406030204" pitchFamily="18" charset="0"/>
              </a:rPr>
              <a:t>number of students are graduating early, it may call into question</a:t>
            </a:r>
          </a:p>
          <a:p>
            <a:pPr algn="ctr"/>
            <a:r>
              <a:rPr lang="en-US" sz="2400" dirty="0">
                <a:solidFill>
                  <a:schemeClr val="bg1"/>
                </a:solidFill>
                <a:latin typeface="Cambria" panose="02040503050406030204" pitchFamily="18" charset="0"/>
                <a:ea typeface="Cambria" panose="02040503050406030204" pitchFamily="18" charset="0"/>
              </a:rPr>
              <a:t>the true length of the program for Title IV purposes. </a:t>
            </a:r>
          </a:p>
        </p:txBody>
      </p:sp>
    </p:spTree>
    <p:extLst>
      <p:ext uri="{BB962C8B-B14F-4D97-AF65-F5344CB8AC3E}">
        <p14:creationId xmlns:p14="http://schemas.microsoft.com/office/powerpoint/2010/main" val="19035251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47</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183797" cy="798177"/>
          </a:xfrm>
        </p:spPr>
        <p:txBody>
          <a:bodyPr/>
          <a:lstStyle/>
          <a:p>
            <a:r>
              <a:rPr lang="en-US" dirty="0"/>
              <a:t>R2T4 – Withdrawal Exemption examples</a:t>
            </a:r>
          </a:p>
        </p:txBody>
      </p:sp>
      <p:graphicFrame>
        <p:nvGraphicFramePr>
          <p:cNvPr id="5" name="Table 5">
            <a:extLst>
              <a:ext uri="{FF2B5EF4-FFF2-40B4-BE49-F238E27FC236}">
                <a16:creationId xmlns:a16="http://schemas.microsoft.com/office/drawing/2014/main" id="{EEE2988B-56C4-470C-A1CD-5C6743423B52}"/>
              </a:ext>
            </a:extLst>
          </p:cNvPr>
          <p:cNvGraphicFramePr>
            <a:graphicFrameLocks noGrp="1"/>
          </p:cNvGraphicFramePr>
          <p:nvPr/>
        </p:nvGraphicFramePr>
        <p:xfrm>
          <a:off x="122142" y="1444102"/>
          <a:ext cx="11454488" cy="2558739"/>
        </p:xfrm>
        <a:graphic>
          <a:graphicData uri="http://schemas.openxmlformats.org/drawingml/2006/table">
            <a:tbl>
              <a:tblPr firstRow="1" bandRow="1">
                <a:tableStyleId>{5C22544A-7EE6-4342-B048-85BDC9FD1C3A}</a:tableStyleId>
              </a:tblPr>
              <a:tblGrid>
                <a:gridCol w="11454488">
                  <a:extLst>
                    <a:ext uri="{9D8B030D-6E8A-4147-A177-3AD203B41FA5}">
                      <a16:colId xmlns:a16="http://schemas.microsoft.com/office/drawing/2014/main" val="446595190"/>
                    </a:ext>
                  </a:extLst>
                </a:gridCol>
              </a:tblGrid>
              <a:tr h="791426">
                <a:tc>
                  <a:txBody>
                    <a:bodyPr/>
                    <a:lstStyle/>
                    <a:p>
                      <a:pPr algn="ctr"/>
                      <a:r>
                        <a:rPr lang="en-US" sz="2000" dirty="0">
                          <a:solidFill>
                            <a:schemeClr val="bg2"/>
                          </a:solidFill>
                          <a:latin typeface="+mn-lt"/>
                          <a:ea typeface="Cambria" panose="02040503050406030204" pitchFamily="18" charset="0"/>
                        </a:rPr>
                        <a:t>One module that includes 49% or more of the days in the payment period </a:t>
                      </a:r>
                      <a:endParaRPr lang="en-US" sz="2000" dirty="0">
                        <a:latin typeface="+mn-lt"/>
                      </a:endParaRPr>
                    </a:p>
                  </a:txBody>
                  <a:tcPr/>
                </a:tc>
                <a:extLst>
                  <a:ext uri="{0D108BD9-81ED-4DB2-BD59-A6C34878D82A}">
                    <a16:rowId xmlns:a16="http://schemas.microsoft.com/office/drawing/2014/main" val="2133946485"/>
                  </a:ext>
                </a:extLst>
              </a:tr>
              <a:tr h="1767313">
                <a:tc>
                  <a:txBody>
                    <a:bodyPr/>
                    <a:lstStyle/>
                    <a:p>
                      <a:pPr marL="285750" indent="-285750">
                        <a:buFont typeface="Arial" panose="020B0604020202020204" pitchFamily="34" charset="0"/>
                        <a:buChar char="•"/>
                      </a:pPr>
                      <a:r>
                        <a:rPr lang="en-US" dirty="0">
                          <a:latin typeface="+mn-lt"/>
                        </a:rPr>
                        <a:t>Student enrolls in 9 credit hours of semester long coursework and 3 credit hours in module 1</a:t>
                      </a:r>
                    </a:p>
                    <a:p>
                      <a:pPr marL="285750" indent="-285750">
                        <a:buFont typeface="Arial" panose="020B0604020202020204" pitchFamily="34" charset="0"/>
                        <a:buChar char="•"/>
                      </a:pPr>
                      <a:r>
                        <a:rPr lang="en-US" dirty="0">
                          <a:latin typeface="+mn-lt"/>
                        </a:rPr>
                        <a:t>Overall semester consists of 105 days (minus any</a:t>
                      </a:r>
                      <a:r>
                        <a:rPr lang="en-US" dirty="0">
                          <a:solidFill>
                            <a:schemeClr val="tx1"/>
                          </a:solidFill>
                          <a:latin typeface="+mn-lt"/>
                        </a:rPr>
                        <a:t> </a:t>
                      </a:r>
                      <a:r>
                        <a:rPr lang="en-US" sz="1800" dirty="0">
                          <a:solidFill>
                            <a:schemeClr val="tx1"/>
                          </a:solidFill>
                          <a:latin typeface="+mn-lt"/>
                          <a:ea typeface="Cambria" panose="02040503050406030204" pitchFamily="18" charset="0"/>
                        </a:rPr>
                        <a:t>scheduled breaks of five or more consecutive days and all days between modules) and module 1 consists of </a:t>
                      </a:r>
                      <a:r>
                        <a:rPr lang="en-US" sz="1800" i="1" u="sng" dirty="0">
                          <a:solidFill>
                            <a:schemeClr val="tx1"/>
                          </a:solidFill>
                          <a:latin typeface="+mn-lt"/>
                          <a:ea typeface="Cambria" panose="02040503050406030204" pitchFamily="18" charset="0"/>
                        </a:rPr>
                        <a:t>52 days</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After earning a B in module 1, the student withdraws from the entire semester – is R2T4 required?</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52 divided by 105 equals 49.5%.  Since the student successfully completed a module that includes 49% or more of the number of days in the overall payment period, </a:t>
                      </a:r>
                      <a:r>
                        <a:rPr lang="en-US" i="1" dirty="0">
                          <a:solidFill>
                            <a:srgbClr val="FF0000"/>
                          </a:solidFill>
                          <a:latin typeface="+mn-lt"/>
                        </a:rPr>
                        <a:t>R2T4 is not required </a:t>
                      </a:r>
                    </a:p>
                  </a:txBody>
                  <a:tcPr/>
                </a:tc>
                <a:extLst>
                  <a:ext uri="{0D108BD9-81ED-4DB2-BD59-A6C34878D82A}">
                    <a16:rowId xmlns:a16="http://schemas.microsoft.com/office/drawing/2014/main" val="4063275591"/>
                  </a:ext>
                </a:extLst>
              </a:tr>
            </a:tbl>
          </a:graphicData>
        </a:graphic>
      </p:graphicFrame>
      <p:graphicFrame>
        <p:nvGraphicFramePr>
          <p:cNvPr id="6" name="Table 5">
            <a:extLst>
              <a:ext uri="{FF2B5EF4-FFF2-40B4-BE49-F238E27FC236}">
                <a16:creationId xmlns:a16="http://schemas.microsoft.com/office/drawing/2014/main" id="{49817B55-123D-45D8-BEA4-A67549B80D0B}"/>
              </a:ext>
            </a:extLst>
          </p:cNvPr>
          <p:cNvGraphicFramePr>
            <a:graphicFrameLocks noGrp="1"/>
          </p:cNvGraphicFramePr>
          <p:nvPr/>
        </p:nvGraphicFramePr>
        <p:xfrm>
          <a:off x="109686" y="4134528"/>
          <a:ext cx="11454488" cy="2558739"/>
        </p:xfrm>
        <a:graphic>
          <a:graphicData uri="http://schemas.openxmlformats.org/drawingml/2006/table">
            <a:tbl>
              <a:tblPr firstRow="1" bandRow="1">
                <a:tableStyleId>{5C22544A-7EE6-4342-B048-85BDC9FD1C3A}</a:tableStyleId>
              </a:tblPr>
              <a:tblGrid>
                <a:gridCol w="11454488">
                  <a:extLst>
                    <a:ext uri="{9D8B030D-6E8A-4147-A177-3AD203B41FA5}">
                      <a16:colId xmlns:a16="http://schemas.microsoft.com/office/drawing/2014/main" val="446595190"/>
                    </a:ext>
                  </a:extLst>
                </a:gridCol>
              </a:tblGrid>
              <a:tr h="791426">
                <a:tc>
                  <a:txBody>
                    <a:bodyPr/>
                    <a:lstStyle/>
                    <a:p>
                      <a:pPr algn="ctr"/>
                      <a:r>
                        <a:rPr lang="en-US" sz="2000" dirty="0">
                          <a:solidFill>
                            <a:schemeClr val="bg2"/>
                          </a:solidFill>
                          <a:latin typeface="+mn-lt"/>
                          <a:ea typeface="Cambria" panose="02040503050406030204" pitchFamily="18" charset="0"/>
                        </a:rPr>
                        <a:t>One module that includes 49% or more of the days in the payment period </a:t>
                      </a:r>
                      <a:endParaRPr lang="en-US" sz="2000" dirty="0">
                        <a:latin typeface="+mn-lt"/>
                      </a:endParaRPr>
                    </a:p>
                  </a:txBody>
                  <a:tcPr/>
                </a:tc>
                <a:extLst>
                  <a:ext uri="{0D108BD9-81ED-4DB2-BD59-A6C34878D82A}">
                    <a16:rowId xmlns:a16="http://schemas.microsoft.com/office/drawing/2014/main" val="2133946485"/>
                  </a:ext>
                </a:extLst>
              </a:tr>
              <a:tr h="1767313">
                <a:tc>
                  <a:txBody>
                    <a:bodyPr/>
                    <a:lstStyle/>
                    <a:p>
                      <a:pPr marL="285750" indent="-285750">
                        <a:buFont typeface="Arial" panose="020B0604020202020204" pitchFamily="34" charset="0"/>
                        <a:buChar char="•"/>
                      </a:pPr>
                      <a:r>
                        <a:rPr lang="en-US" dirty="0">
                          <a:latin typeface="+mn-lt"/>
                        </a:rPr>
                        <a:t>Student enrolls in 9 credit hours of semester long coursework and 3 credit hours in module 1</a:t>
                      </a:r>
                    </a:p>
                    <a:p>
                      <a:pPr marL="285750" indent="-285750">
                        <a:buFont typeface="Arial" panose="020B0604020202020204" pitchFamily="34" charset="0"/>
                        <a:buChar char="•"/>
                      </a:pPr>
                      <a:r>
                        <a:rPr lang="en-US" dirty="0">
                          <a:latin typeface="+mn-lt"/>
                        </a:rPr>
                        <a:t>Overall semester consists of 105 days (minus any</a:t>
                      </a:r>
                      <a:r>
                        <a:rPr lang="en-US" dirty="0">
                          <a:solidFill>
                            <a:schemeClr val="tx1"/>
                          </a:solidFill>
                          <a:latin typeface="+mn-lt"/>
                        </a:rPr>
                        <a:t> </a:t>
                      </a:r>
                      <a:r>
                        <a:rPr lang="en-US" sz="1800" dirty="0">
                          <a:solidFill>
                            <a:schemeClr val="tx1"/>
                          </a:solidFill>
                          <a:latin typeface="+mn-lt"/>
                          <a:ea typeface="Cambria" panose="02040503050406030204" pitchFamily="18" charset="0"/>
                        </a:rPr>
                        <a:t>scheduled breaks of five or more consecutive days and all days between modules) and module 1 consists of </a:t>
                      </a:r>
                      <a:r>
                        <a:rPr lang="en-US" sz="1800" i="1" u="sng" dirty="0">
                          <a:solidFill>
                            <a:schemeClr val="tx1"/>
                          </a:solidFill>
                          <a:latin typeface="+mn-lt"/>
                          <a:ea typeface="Cambria" panose="02040503050406030204" pitchFamily="18" charset="0"/>
                        </a:rPr>
                        <a:t>51 days</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After earning a B in module 1, the student withdraws from the entire semester – is R2T4 required?</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51 divided by 105 equals 48.5%.  Since the student did not successfully complete a module that includes 49% or more of the number of days in the overall payment period (CANNOT ROUND), </a:t>
                      </a:r>
                      <a:r>
                        <a:rPr lang="en-US" i="1" dirty="0">
                          <a:solidFill>
                            <a:srgbClr val="FF0000"/>
                          </a:solidFill>
                          <a:latin typeface="+mn-lt"/>
                        </a:rPr>
                        <a:t>R2T4 is required </a:t>
                      </a: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41767331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48</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183797" cy="798177"/>
          </a:xfrm>
        </p:spPr>
        <p:txBody>
          <a:bodyPr/>
          <a:lstStyle/>
          <a:p>
            <a:r>
              <a:rPr lang="en-US" dirty="0"/>
              <a:t>R2T4 – Withdrawal Exemption examples</a:t>
            </a:r>
          </a:p>
        </p:txBody>
      </p:sp>
      <p:graphicFrame>
        <p:nvGraphicFramePr>
          <p:cNvPr id="5" name="Table 5">
            <a:extLst>
              <a:ext uri="{FF2B5EF4-FFF2-40B4-BE49-F238E27FC236}">
                <a16:creationId xmlns:a16="http://schemas.microsoft.com/office/drawing/2014/main" id="{EEE2988B-56C4-470C-A1CD-5C6743423B52}"/>
              </a:ext>
            </a:extLst>
          </p:cNvPr>
          <p:cNvGraphicFramePr>
            <a:graphicFrameLocks noGrp="1"/>
          </p:cNvGraphicFramePr>
          <p:nvPr/>
        </p:nvGraphicFramePr>
        <p:xfrm>
          <a:off x="445168" y="1753127"/>
          <a:ext cx="10840453" cy="4906226"/>
        </p:xfrm>
        <a:graphic>
          <a:graphicData uri="http://schemas.openxmlformats.org/drawingml/2006/table">
            <a:tbl>
              <a:tblPr firstRow="1" bandRow="1">
                <a:tableStyleId>{5C22544A-7EE6-4342-B048-85BDC9FD1C3A}</a:tableStyleId>
              </a:tblPr>
              <a:tblGrid>
                <a:gridCol w="10840453">
                  <a:extLst>
                    <a:ext uri="{9D8B030D-6E8A-4147-A177-3AD203B41FA5}">
                      <a16:colId xmlns:a16="http://schemas.microsoft.com/office/drawing/2014/main" val="446595190"/>
                    </a:ext>
                  </a:extLst>
                </a:gridCol>
              </a:tblGrid>
              <a:tr h="791426">
                <a:tc>
                  <a:txBody>
                    <a:bodyPr/>
                    <a:lstStyle/>
                    <a:p>
                      <a:pPr algn="ctr"/>
                      <a:r>
                        <a:rPr lang="en-US" sz="2400" dirty="0">
                          <a:solidFill>
                            <a:schemeClr val="bg2"/>
                          </a:solidFill>
                          <a:latin typeface="+mn-lt"/>
                          <a:ea typeface="Cambria" panose="02040503050406030204" pitchFamily="18" charset="0"/>
                        </a:rPr>
                        <a:t>One module that includes 49% or more of the days in the payment period </a:t>
                      </a:r>
                      <a:endParaRPr lang="en-US" sz="2400" dirty="0">
                        <a:latin typeface="+mn-lt"/>
                      </a:endParaRPr>
                    </a:p>
                  </a:txBody>
                  <a:tcPr/>
                </a:tc>
                <a:extLst>
                  <a:ext uri="{0D108BD9-81ED-4DB2-BD59-A6C34878D82A}">
                    <a16:rowId xmlns:a16="http://schemas.microsoft.com/office/drawing/2014/main" val="2133946485"/>
                  </a:ext>
                </a:extLst>
              </a:tr>
              <a:tr h="1767313">
                <a:tc>
                  <a:txBody>
                    <a:bodyPr/>
                    <a:lstStyle/>
                    <a:p>
                      <a:pPr marL="285750" indent="-285750">
                        <a:buFont typeface="Arial" panose="020B0604020202020204" pitchFamily="34" charset="0"/>
                        <a:buChar char="•"/>
                      </a:pPr>
                      <a:r>
                        <a:rPr lang="en-US" sz="2400" dirty="0">
                          <a:latin typeface="+mn-lt"/>
                        </a:rPr>
                        <a:t>Student enrolls in 9 credit hours of semester long coursework and 3 credit hours in module 1</a:t>
                      </a:r>
                    </a:p>
                    <a:p>
                      <a:pPr marL="285750" indent="-285750">
                        <a:buFont typeface="Arial" panose="020B0604020202020204" pitchFamily="34" charset="0"/>
                        <a:buChar char="•"/>
                      </a:pPr>
                      <a:r>
                        <a:rPr lang="en-US" sz="2400" dirty="0">
                          <a:latin typeface="+mn-lt"/>
                        </a:rPr>
                        <a:t>Overall semester consists of 105 days (minus any</a:t>
                      </a:r>
                      <a:r>
                        <a:rPr lang="en-US" sz="2400" dirty="0">
                          <a:solidFill>
                            <a:schemeClr val="tx1"/>
                          </a:solidFill>
                          <a:latin typeface="+mn-lt"/>
                        </a:rPr>
                        <a:t> </a:t>
                      </a:r>
                      <a:r>
                        <a:rPr lang="en-US" sz="2400" dirty="0">
                          <a:solidFill>
                            <a:schemeClr val="tx1"/>
                          </a:solidFill>
                          <a:latin typeface="+mn-lt"/>
                          <a:ea typeface="Cambria" panose="02040503050406030204" pitchFamily="18" charset="0"/>
                        </a:rPr>
                        <a:t>scheduled breaks of five or more consecutive days and all days between modules) and module 1 consists of </a:t>
                      </a:r>
                      <a:r>
                        <a:rPr lang="en-US" sz="2400" i="1" u="sng" dirty="0">
                          <a:solidFill>
                            <a:schemeClr val="tx1"/>
                          </a:solidFill>
                          <a:latin typeface="+mn-lt"/>
                          <a:ea typeface="Cambria" panose="02040503050406030204" pitchFamily="18" charset="0"/>
                        </a:rPr>
                        <a:t>52 days</a:t>
                      </a:r>
                    </a:p>
                    <a:p>
                      <a:pPr marL="285750" indent="-285750">
                        <a:buFont typeface="Arial" panose="020B0604020202020204" pitchFamily="34" charset="0"/>
                        <a:buChar char="•"/>
                      </a:pPr>
                      <a:r>
                        <a:rPr lang="en-US" sz="2400" dirty="0">
                          <a:solidFill>
                            <a:schemeClr val="tx1"/>
                          </a:solidFill>
                          <a:latin typeface="+mn-lt"/>
                          <a:ea typeface="Cambria" panose="02040503050406030204" pitchFamily="18" charset="0"/>
                        </a:rPr>
                        <a:t>After completing module 1 and earning an F, the student withdraws from the entire semester – is R2T4 required?</a:t>
                      </a:r>
                    </a:p>
                    <a:p>
                      <a:pPr marL="285750" indent="-285750">
                        <a:buFont typeface="Arial" panose="020B0604020202020204" pitchFamily="34" charset="0"/>
                        <a:buChar char="•"/>
                      </a:pPr>
                      <a:r>
                        <a:rPr lang="en-US" sz="2400" dirty="0">
                          <a:solidFill>
                            <a:schemeClr val="tx1"/>
                          </a:solidFill>
                          <a:latin typeface="+mn-lt"/>
                          <a:ea typeface="Cambria" panose="02040503050406030204" pitchFamily="18" charset="0"/>
                        </a:rPr>
                        <a:t>52 divided by 105 equals 49.5%.  However, since the student did NOT successfully complete a module that includes 49% or more of the number of days in the overall payment period (did not earn a passing grade),          </a:t>
                      </a:r>
                      <a:r>
                        <a:rPr lang="en-US" sz="2400" i="1" dirty="0">
                          <a:solidFill>
                            <a:srgbClr val="FF0000"/>
                          </a:solidFill>
                          <a:latin typeface="+mn-lt"/>
                        </a:rPr>
                        <a:t>R2T4 is required </a:t>
                      </a: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17642265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49</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108355" cy="798177"/>
          </a:xfrm>
        </p:spPr>
        <p:txBody>
          <a:bodyPr/>
          <a:lstStyle/>
          <a:p>
            <a:r>
              <a:rPr lang="en-US" dirty="0"/>
              <a:t>R2T4 - Withdrawal Exemption examples</a:t>
            </a:r>
          </a:p>
        </p:txBody>
      </p:sp>
      <p:graphicFrame>
        <p:nvGraphicFramePr>
          <p:cNvPr id="5" name="Table 5">
            <a:extLst>
              <a:ext uri="{FF2B5EF4-FFF2-40B4-BE49-F238E27FC236}">
                <a16:creationId xmlns:a16="http://schemas.microsoft.com/office/drawing/2014/main" id="{EEE2988B-56C4-470C-A1CD-5C6743423B52}"/>
              </a:ext>
            </a:extLst>
          </p:cNvPr>
          <p:cNvGraphicFramePr>
            <a:graphicFrameLocks noGrp="1"/>
          </p:cNvGraphicFramePr>
          <p:nvPr>
            <p:extLst>
              <p:ext uri="{D42A27DB-BD31-4B8C-83A1-F6EECF244321}">
                <p14:modId xmlns:p14="http://schemas.microsoft.com/office/powerpoint/2010/main" val="4190022488"/>
              </p:ext>
            </p:extLst>
          </p:nvPr>
        </p:nvGraphicFramePr>
        <p:xfrm>
          <a:off x="96253" y="1365337"/>
          <a:ext cx="11844109" cy="2475080"/>
        </p:xfrm>
        <a:graphic>
          <a:graphicData uri="http://schemas.openxmlformats.org/drawingml/2006/table">
            <a:tbl>
              <a:tblPr firstRow="1" bandRow="1">
                <a:tableStyleId>{5C22544A-7EE6-4342-B048-85BDC9FD1C3A}</a:tableStyleId>
              </a:tblPr>
              <a:tblGrid>
                <a:gridCol w="11844109">
                  <a:extLst>
                    <a:ext uri="{9D8B030D-6E8A-4147-A177-3AD203B41FA5}">
                      <a16:colId xmlns:a16="http://schemas.microsoft.com/office/drawing/2014/main" val="446595190"/>
                    </a:ext>
                  </a:extLst>
                </a:gridCol>
              </a:tblGrid>
              <a:tr h="463400">
                <a:tc>
                  <a:txBody>
                    <a:bodyPr/>
                    <a:lstStyle/>
                    <a:p>
                      <a:pPr algn="ctr"/>
                      <a:r>
                        <a:rPr lang="en-US" sz="2000" dirty="0">
                          <a:solidFill>
                            <a:schemeClr val="bg2"/>
                          </a:solidFill>
                          <a:latin typeface="Cambria" panose="02040503050406030204" pitchFamily="18" charset="0"/>
                          <a:ea typeface="Cambria" panose="02040503050406030204" pitchFamily="18" charset="0"/>
                        </a:rPr>
                        <a:t>A combination of modules that contain 49% or more of the days in the payment period </a:t>
                      </a:r>
                      <a:endParaRPr lang="en-US" sz="2000" dirty="0"/>
                    </a:p>
                  </a:txBody>
                  <a:tcPr/>
                </a:tc>
                <a:extLst>
                  <a:ext uri="{0D108BD9-81ED-4DB2-BD59-A6C34878D82A}">
                    <a16:rowId xmlns:a16="http://schemas.microsoft.com/office/drawing/2014/main" val="2133946485"/>
                  </a:ext>
                </a:extLst>
              </a:tr>
              <a:tr h="1938268">
                <a:tc>
                  <a:txBody>
                    <a:bodyPr/>
                    <a:lstStyle/>
                    <a:p>
                      <a:pPr marL="285750" indent="-285750">
                        <a:buFont typeface="Arial" panose="020B0604020202020204" pitchFamily="34" charset="0"/>
                        <a:buChar char="•"/>
                      </a:pPr>
                      <a:r>
                        <a:rPr lang="en-US" dirty="0">
                          <a:latin typeface="+mn-lt"/>
                        </a:rPr>
                        <a:t>Student enrolls in 4 modules taking 3 credits in modules 1 and 3, and 2 credits in modules 2 and 4</a:t>
                      </a:r>
                    </a:p>
                    <a:p>
                      <a:pPr marL="285750" indent="-285750">
                        <a:buFont typeface="Arial" panose="020B0604020202020204" pitchFamily="34" charset="0"/>
                        <a:buChar char="•"/>
                      </a:pPr>
                      <a:r>
                        <a:rPr lang="en-US" dirty="0">
                          <a:latin typeface="+mn-lt"/>
                        </a:rPr>
                        <a:t>Overall term consists of 80 days (minus any</a:t>
                      </a:r>
                      <a:r>
                        <a:rPr lang="en-US" dirty="0">
                          <a:solidFill>
                            <a:schemeClr val="tx1"/>
                          </a:solidFill>
                          <a:latin typeface="+mn-lt"/>
                        </a:rPr>
                        <a:t> </a:t>
                      </a:r>
                      <a:r>
                        <a:rPr lang="en-US" sz="1800" dirty="0">
                          <a:solidFill>
                            <a:schemeClr val="tx1"/>
                          </a:solidFill>
                          <a:latin typeface="+mn-lt"/>
                          <a:ea typeface="Cambria" panose="02040503050406030204" pitchFamily="18" charset="0"/>
                        </a:rPr>
                        <a:t>scheduled breaks of five or more consecutive days and all days between modules) with each module consisting of 20 days</a:t>
                      </a:r>
                      <a:endParaRPr lang="en-US" sz="1800" i="1" u="sng" dirty="0">
                        <a:solidFill>
                          <a:schemeClr val="tx1"/>
                        </a:solidFill>
                        <a:latin typeface="+mn-lt"/>
                        <a:ea typeface="Cambria" panose="02040503050406030204" pitchFamily="18" charset="0"/>
                      </a:endParaRP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After earning a D in module 1, and a C in module 2, the student withdraws from the entire term – is R2T4 required?</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40 divided by 80 equals 50%.  Since the student successfully completed a combination of modules that include 49% or more of the number of days in the overall payment period, </a:t>
                      </a:r>
                      <a:r>
                        <a:rPr lang="en-US" dirty="0">
                          <a:solidFill>
                            <a:srgbClr val="FF0000"/>
                          </a:solidFill>
                          <a:latin typeface="+mn-lt"/>
                        </a:rPr>
                        <a:t>R2T4 is not required </a:t>
                      </a:r>
                      <a:endParaRPr lang="en-US" dirty="0">
                        <a:solidFill>
                          <a:srgbClr val="FF0000"/>
                        </a:solidFill>
                      </a:endParaRPr>
                    </a:p>
                  </a:txBody>
                  <a:tcPr/>
                </a:tc>
                <a:extLst>
                  <a:ext uri="{0D108BD9-81ED-4DB2-BD59-A6C34878D82A}">
                    <a16:rowId xmlns:a16="http://schemas.microsoft.com/office/drawing/2014/main" val="4063275591"/>
                  </a:ext>
                </a:extLst>
              </a:tr>
            </a:tbl>
          </a:graphicData>
        </a:graphic>
      </p:graphicFrame>
      <p:graphicFrame>
        <p:nvGraphicFramePr>
          <p:cNvPr id="8" name="Table 5">
            <a:extLst>
              <a:ext uri="{FF2B5EF4-FFF2-40B4-BE49-F238E27FC236}">
                <a16:creationId xmlns:a16="http://schemas.microsoft.com/office/drawing/2014/main" id="{92B62738-C6B0-4F93-970F-0AE7B7CFB3F9}"/>
              </a:ext>
            </a:extLst>
          </p:cNvPr>
          <p:cNvGraphicFramePr>
            <a:graphicFrameLocks noGrp="1"/>
          </p:cNvGraphicFramePr>
          <p:nvPr>
            <p:extLst>
              <p:ext uri="{D42A27DB-BD31-4B8C-83A1-F6EECF244321}">
                <p14:modId xmlns:p14="http://schemas.microsoft.com/office/powerpoint/2010/main" val="3829332857"/>
              </p:ext>
            </p:extLst>
          </p:nvPr>
        </p:nvGraphicFramePr>
        <p:xfrm>
          <a:off x="96255" y="3918554"/>
          <a:ext cx="11844107" cy="2825921"/>
        </p:xfrm>
        <a:graphic>
          <a:graphicData uri="http://schemas.openxmlformats.org/drawingml/2006/table">
            <a:tbl>
              <a:tblPr firstRow="1" bandRow="1">
                <a:tableStyleId>{5C22544A-7EE6-4342-B048-85BDC9FD1C3A}</a:tableStyleId>
              </a:tblPr>
              <a:tblGrid>
                <a:gridCol w="11844107">
                  <a:extLst>
                    <a:ext uri="{9D8B030D-6E8A-4147-A177-3AD203B41FA5}">
                      <a16:colId xmlns:a16="http://schemas.microsoft.com/office/drawing/2014/main" val="446595190"/>
                    </a:ext>
                  </a:extLst>
                </a:gridCol>
              </a:tblGrid>
              <a:tr h="539921">
                <a:tc>
                  <a:txBody>
                    <a:bodyPr/>
                    <a:lstStyle/>
                    <a:p>
                      <a:pPr algn="ctr"/>
                      <a:r>
                        <a:rPr lang="en-US" sz="2000" dirty="0">
                          <a:solidFill>
                            <a:schemeClr val="bg2"/>
                          </a:solidFill>
                          <a:latin typeface="Cambria" panose="02040503050406030204" pitchFamily="18" charset="0"/>
                          <a:ea typeface="Cambria" panose="02040503050406030204" pitchFamily="18" charset="0"/>
                        </a:rPr>
                        <a:t>A combination of modules that contain 49% or more of the days in the payment period </a:t>
                      </a:r>
                      <a:endParaRPr lang="en-US" sz="2000" dirty="0"/>
                    </a:p>
                  </a:txBody>
                  <a:tcPr/>
                </a:tc>
                <a:extLst>
                  <a:ext uri="{0D108BD9-81ED-4DB2-BD59-A6C34878D82A}">
                    <a16:rowId xmlns:a16="http://schemas.microsoft.com/office/drawing/2014/main" val="2133946485"/>
                  </a:ext>
                </a:extLst>
              </a:tr>
              <a:tr h="2122803">
                <a:tc>
                  <a:txBody>
                    <a:bodyPr/>
                    <a:lstStyle/>
                    <a:p>
                      <a:pPr marL="285750" indent="-285750">
                        <a:buFont typeface="Arial" panose="020B0604020202020204" pitchFamily="34" charset="0"/>
                        <a:buChar char="•"/>
                      </a:pPr>
                      <a:r>
                        <a:rPr lang="en-US" dirty="0">
                          <a:latin typeface="+mn-lt"/>
                        </a:rPr>
                        <a:t>Student enrolls in 5 modules taking 3 credits in modules 1 and 3, and 2 credits in modules 2, 4 and 5</a:t>
                      </a:r>
                    </a:p>
                    <a:p>
                      <a:pPr marL="285750" indent="-285750">
                        <a:buFont typeface="Arial" panose="020B0604020202020204" pitchFamily="34" charset="0"/>
                        <a:buChar char="•"/>
                      </a:pPr>
                      <a:r>
                        <a:rPr lang="en-US" dirty="0">
                          <a:latin typeface="+mn-lt"/>
                        </a:rPr>
                        <a:t>Overall term consists of 100 days (minus any</a:t>
                      </a:r>
                      <a:r>
                        <a:rPr lang="en-US" dirty="0">
                          <a:solidFill>
                            <a:schemeClr val="tx1"/>
                          </a:solidFill>
                          <a:latin typeface="+mn-lt"/>
                        </a:rPr>
                        <a:t> </a:t>
                      </a:r>
                      <a:r>
                        <a:rPr lang="en-US" sz="1800" dirty="0">
                          <a:solidFill>
                            <a:schemeClr val="tx1"/>
                          </a:solidFill>
                          <a:latin typeface="+mn-lt"/>
                          <a:ea typeface="Cambria" panose="02040503050406030204" pitchFamily="18" charset="0"/>
                        </a:rPr>
                        <a:t>scheduled breaks of five or more consecutive days and all days between modules) with all modules consisting of 20 days</a:t>
                      </a:r>
                      <a:endParaRPr lang="en-US" sz="1800" i="1" u="sng" dirty="0">
                        <a:solidFill>
                          <a:schemeClr val="tx1"/>
                        </a:solidFill>
                        <a:latin typeface="+mn-lt"/>
                        <a:ea typeface="Cambria" panose="02040503050406030204" pitchFamily="18" charset="0"/>
                      </a:endParaRP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After earning a B in module 1 (3 credits) and a C in module 2 (2 credits), the student withdraws from the entire term – is R2T4 required?</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40 divided by 100 equals 40%.  Since the student did not successfully complete a combination of modules that include 49% or more of the number of days in the overall payment period, nor ½ time coursework (only 5 hours successfully completed), </a:t>
                      </a:r>
                      <a:r>
                        <a:rPr lang="en-US" dirty="0">
                          <a:solidFill>
                            <a:srgbClr val="FF0000"/>
                          </a:solidFill>
                          <a:latin typeface="+mn-lt"/>
                        </a:rPr>
                        <a:t>R2T4 is required </a:t>
                      </a: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328191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Introduction </a:t>
            </a:r>
          </a:p>
        </p:txBody>
      </p:sp>
      <p:sp>
        <p:nvSpPr>
          <p:cNvPr id="4" name="TextBox 3">
            <a:extLst>
              <a:ext uri="{FF2B5EF4-FFF2-40B4-BE49-F238E27FC236}">
                <a16:creationId xmlns:a16="http://schemas.microsoft.com/office/drawing/2014/main" id="{CD406255-0362-4536-92AA-1DAF8A65D65B}"/>
              </a:ext>
            </a:extLst>
          </p:cNvPr>
          <p:cNvSpPr txBox="1"/>
          <p:nvPr/>
        </p:nvSpPr>
        <p:spPr>
          <a:xfrm>
            <a:off x="660333" y="1568680"/>
            <a:ext cx="11046818" cy="493981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Notice of Proposed Rulemaking (NPRM) published April 2, 2020 (Distance Education and Innovation)</a:t>
            </a:r>
          </a:p>
          <a:p>
            <a:pPr marL="285750"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Comment period ended May 4, 2020</a:t>
            </a:r>
          </a:p>
          <a:p>
            <a:pPr marL="285750" indent="-285750">
              <a:spcBef>
                <a:spcPts val="600"/>
              </a:spcBef>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Final Rules published September 2, 2020</a:t>
            </a:r>
          </a:p>
          <a:p>
            <a:pPr marL="285750" indent="-285750">
              <a:spcBef>
                <a:spcPts val="600"/>
              </a:spcBef>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Effective July 1, 2021</a:t>
            </a:r>
          </a:p>
          <a:p>
            <a:pPr marL="285750" indent="-285750">
              <a:spcBef>
                <a:spcPts val="600"/>
              </a:spcBef>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Early implementation of all provisions</a:t>
            </a:r>
          </a:p>
        </p:txBody>
      </p:sp>
    </p:spTree>
    <p:extLst>
      <p:ext uri="{BB962C8B-B14F-4D97-AF65-F5344CB8AC3E}">
        <p14:creationId xmlns:p14="http://schemas.microsoft.com/office/powerpoint/2010/main" val="30685653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50</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108355" cy="798177"/>
          </a:xfrm>
        </p:spPr>
        <p:txBody>
          <a:bodyPr/>
          <a:lstStyle/>
          <a:p>
            <a:r>
              <a:rPr lang="en-US" dirty="0"/>
              <a:t>R2T4 - Withdrawal Exemption examples</a:t>
            </a:r>
          </a:p>
        </p:txBody>
      </p:sp>
      <p:graphicFrame>
        <p:nvGraphicFramePr>
          <p:cNvPr id="5" name="Table 5">
            <a:extLst>
              <a:ext uri="{FF2B5EF4-FFF2-40B4-BE49-F238E27FC236}">
                <a16:creationId xmlns:a16="http://schemas.microsoft.com/office/drawing/2014/main" id="{EEE2988B-56C4-470C-A1CD-5C6743423B52}"/>
              </a:ext>
            </a:extLst>
          </p:cNvPr>
          <p:cNvGraphicFramePr>
            <a:graphicFrameLocks noGrp="1"/>
          </p:cNvGraphicFramePr>
          <p:nvPr>
            <p:extLst>
              <p:ext uri="{D42A27DB-BD31-4B8C-83A1-F6EECF244321}">
                <p14:modId xmlns:p14="http://schemas.microsoft.com/office/powerpoint/2010/main" val="3853360303"/>
              </p:ext>
            </p:extLst>
          </p:nvPr>
        </p:nvGraphicFramePr>
        <p:xfrm>
          <a:off x="197762" y="1639265"/>
          <a:ext cx="11796475" cy="4869229"/>
        </p:xfrm>
        <a:graphic>
          <a:graphicData uri="http://schemas.openxmlformats.org/drawingml/2006/table">
            <a:tbl>
              <a:tblPr firstRow="1" bandRow="1">
                <a:tableStyleId>{5C22544A-7EE6-4342-B048-85BDC9FD1C3A}</a:tableStyleId>
              </a:tblPr>
              <a:tblGrid>
                <a:gridCol w="11796475">
                  <a:extLst>
                    <a:ext uri="{9D8B030D-6E8A-4147-A177-3AD203B41FA5}">
                      <a16:colId xmlns:a16="http://schemas.microsoft.com/office/drawing/2014/main" val="446595190"/>
                    </a:ext>
                  </a:extLst>
                </a:gridCol>
              </a:tblGrid>
              <a:tr h="922069">
                <a:tc>
                  <a:txBody>
                    <a:bodyPr/>
                    <a:lstStyle/>
                    <a:p>
                      <a:pPr algn="ctr"/>
                      <a:r>
                        <a:rPr lang="en-US" sz="2300" dirty="0">
                          <a:solidFill>
                            <a:schemeClr val="bg2"/>
                          </a:solidFill>
                          <a:latin typeface="Cambria" panose="02040503050406030204" pitchFamily="18" charset="0"/>
                          <a:ea typeface="Cambria" panose="02040503050406030204" pitchFamily="18" charset="0"/>
                        </a:rPr>
                        <a:t>A combination of modules that contain 49% or more of the days in the payment period </a:t>
                      </a:r>
                      <a:endParaRPr lang="en-US" sz="2300" dirty="0"/>
                    </a:p>
                  </a:txBody>
                  <a:tcPr/>
                </a:tc>
                <a:extLst>
                  <a:ext uri="{0D108BD9-81ED-4DB2-BD59-A6C34878D82A}">
                    <a16:rowId xmlns:a16="http://schemas.microsoft.com/office/drawing/2014/main" val="2133946485"/>
                  </a:ext>
                </a:extLst>
              </a:tr>
              <a:tr h="3781967">
                <a:tc>
                  <a:txBody>
                    <a:bodyPr/>
                    <a:lstStyle/>
                    <a:p>
                      <a:pPr marL="285750" indent="-285750">
                        <a:buFont typeface="Arial" panose="020B0604020202020204" pitchFamily="34" charset="0"/>
                        <a:buChar char="•"/>
                      </a:pPr>
                      <a:r>
                        <a:rPr lang="en-US" sz="2300" dirty="0">
                          <a:latin typeface="+mn-lt"/>
                        </a:rPr>
                        <a:t>Student enrolls in 3 modules taking 6 credits in module 1, and 3 credits in             modules 2 and 3</a:t>
                      </a:r>
                    </a:p>
                    <a:p>
                      <a:pPr marL="285750" indent="-285750">
                        <a:buFont typeface="Arial" panose="020B0604020202020204" pitchFamily="34" charset="0"/>
                        <a:buChar char="•"/>
                      </a:pPr>
                      <a:r>
                        <a:rPr lang="en-US" sz="2300" dirty="0">
                          <a:latin typeface="+mn-lt"/>
                        </a:rPr>
                        <a:t>Overall term consists of 100 days (minus any</a:t>
                      </a:r>
                      <a:r>
                        <a:rPr lang="en-US" sz="2300" dirty="0">
                          <a:solidFill>
                            <a:schemeClr val="tx1"/>
                          </a:solidFill>
                          <a:latin typeface="+mn-lt"/>
                        </a:rPr>
                        <a:t> </a:t>
                      </a:r>
                      <a:r>
                        <a:rPr lang="en-US" sz="2300" dirty="0">
                          <a:solidFill>
                            <a:schemeClr val="tx1"/>
                          </a:solidFill>
                          <a:latin typeface="+mn-lt"/>
                          <a:ea typeface="Cambria" panose="02040503050406030204" pitchFamily="18" charset="0"/>
                        </a:rPr>
                        <a:t>scheduled breaks of five or more consecutive days and all days between modules) with module 1 having 40 days, module 2 having 25 days and module 3 having 35 days</a:t>
                      </a:r>
                      <a:endParaRPr lang="en-US" sz="2300" i="1" u="sng" dirty="0">
                        <a:solidFill>
                          <a:schemeClr val="tx1"/>
                        </a:solidFill>
                        <a:latin typeface="+mn-lt"/>
                        <a:ea typeface="Cambria" panose="02040503050406030204" pitchFamily="18" charset="0"/>
                      </a:endParaRPr>
                    </a:p>
                    <a:p>
                      <a:pPr marL="285750" indent="-285750">
                        <a:buFont typeface="Arial" panose="020B0604020202020204" pitchFamily="34" charset="0"/>
                        <a:buChar char="•"/>
                      </a:pPr>
                      <a:r>
                        <a:rPr lang="en-US" sz="2300" dirty="0">
                          <a:solidFill>
                            <a:schemeClr val="tx1"/>
                          </a:solidFill>
                          <a:latin typeface="+mn-lt"/>
                          <a:ea typeface="Cambria" panose="02040503050406030204" pitchFamily="18" charset="0"/>
                        </a:rPr>
                        <a:t>After earning a C and an F in module 1, and earning an F in module 2, the student withdraws from the entire term – is R2T4 required?</a:t>
                      </a:r>
                    </a:p>
                    <a:p>
                      <a:pPr marL="285750" indent="-285750">
                        <a:buFont typeface="Arial" panose="020B0604020202020204" pitchFamily="34" charset="0"/>
                        <a:buChar char="•"/>
                      </a:pPr>
                      <a:r>
                        <a:rPr lang="en-US" sz="2300" dirty="0">
                          <a:solidFill>
                            <a:schemeClr val="tx1"/>
                          </a:solidFill>
                          <a:latin typeface="+mn-lt"/>
                          <a:ea typeface="Cambria" panose="02040503050406030204" pitchFamily="18" charset="0"/>
                        </a:rPr>
                        <a:t>Since the student did not successfully complete a combination of modules that include 49% or more of the number of days in the overall payment period (module 2 was not successfully completed - 40 divided by 100 equals 40%), nor ½ time coursework (only 3 hours successfully completed), </a:t>
                      </a:r>
                      <a:r>
                        <a:rPr lang="en-US" sz="2300" dirty="0">
                          <a:solidFill>
                            <a:srgbClr val="FF0000"/>
                          </a:solidFill>
                          <a:latin typeface="+mn-lt"/>
                        </a:rPr>
                        <a:t>R2T4 is required </a:t>
                      </a:r>
                      <a:endParaRPr lang="en-US" sz="2300" dirty="0">
                        <a:solidFill>
                          <a:srgbClr val="FF0000"/>
                        </a:solidFill>
                      </a:endParaRP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16034910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51</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183797" cy="798177"/>
          </a:xfrm>
        </p:spPr>
        <p:txBody>
          <a:bodyPr/>
          <a:lstStyle/>
          <a:p>
            <a:r>
              <a:rPr lang="en-US" dirty="0"/>
              <a:t>R2T4 – Withdrawal Exemption examples</a:t>
            </a:r>
          </a:p>
        </p:txBody>
      </p:sp>
      <p:graphicFrame>
        <p:nvGraphicFramePr>
          <p:cNvPr id="5" name="Table 5">
            <a:extLst>
              <a:ext uri="{FF2B5EF4-FFF2-40B4-BE49-F238E27FC236}">
                <a16:creationId xmlns:a16="http://schemas.microsoft.com/office/drawing/2014/main" id="{EEE2988B-56C4-470C-A1CD-5C6743423B52}"/>
              </a:ext>
            </a:extLst>
          </p:cNvPr>
          <p:cNvGraphicFramePr>
            <a:graphicFrameLocks noGrp="1"/>
          </p:cNvGraphicFramePr>
          <p:nvPr>
            <p:extLst>
              <p:ext uri="{D42A27DB-BD31-4B8C-83A1-F6EECF244321}">
                <p14:modId xmlns:p14="http://schemas.microsoft.com/office/powerpoint/2010/main" val="2243593622"/>
              </p:ext>
            </p:extLst>
          </p:nvPr>
        </p:nvGraphicFramePr>
        <p:xfrm>
          <a:off x="122142" y="1424330"/>
          <a:ext cx="11947716" cy="2481813"/>
        </p:xfrm>
        <a:graphic>
          <a:graphicData uri="http://schemas.openxmlformats.org/drawingml/2006/table">
            <a:tbl>
              <a:tblPr firstRow="1" bandRow="1">
                <a:tableStyleId>{5C22544A-7EE6-4342-B048-85BDC9FD1C3A}</a:tableStyleId>
              </a:tblPr>
              <a:tblGrid>
                <a:gridCol w="11947716">
                  <a:extLst>
                    <a:ext uri="{9D8B030D-6E8A-4147-A177-3AD203B41FA5}">
                      <a16:colId xmlns:a16="http://schemas.microsoft.com/office/drawing/2014/main" val="446595190"/>
                    </a:ext>
                  </a:extLst>
                </a:gridCol>
              </a:tblGrid>
              <a:tr h="470133">
                <a:tc>
                  <a:txBody>
                    <a:bodyPr/>
                    <a:lstStyle/>
                    <a:p>
                      <a:pPr algn="ctr"/>
                      <a:r>
                        <a:rPr lang="en-US" sz="2000" dirty="0">
                          <a:solidFill>
                            <a:schemeClr val="bg2"/>
                          </a:solidFill>
                          <a:latin typeface="+mn-lt"/>
                          <a:ea typeface="Cambria" panose="02040503050406030204" pitchFamily="18" charset="0"/>
                        </a:rPr>
                        <a:t>Student successfully completed coursework equal to or greater than half-time</a:t>
                      </a:r>
                      <a:endParaRPr lang="en-US" sz="2000" dirty="0">
                        <a:latin typeface="+mn-lt"/>
                      </a:endParaRPr>
                    </a:p>
                  </a:txBody>
                  <a:tcPr/>
                </a:tc>
                <a:extLst>
                  <a:ext uri="{0D108BD9-81ED-4DB2-BD59-A6C34878D82A}">
                    <a16:rowId xmlns:a16="http://schemas.microsoft.com/office/drawing/2014/main" val="2133946485"/>
                  </a:ext>
                </a:extLst>
              </a:tr>
              <a:tr h="1767313">
                <a:tc>
                  <a:txBody>
                    <a:bodyPr/>
                    <a:lstStyle/>
                    <a:p>
                      <a:pPr marL="285750" indent="-285750">
                        <a:buFont typeface="Arial" panose="020B0604020202020204" pitchFamily="34" charset="0"/>
                        <a:buChar char="•"/>
                      </a:pPr>
                      <a:r>
                        <a:rPr lang="en-US" dirty="0">
                          <a:latin typeface="+mn-lt"/>
                        </a:rPr>
                        <a:t>Student enrolls in 6 credit hours of semester long coursework and 6 credit hours in module 1</a:t>
                      </a:r>
                    </a:p>
                    <a:p>
                      <a:pPr marL="285750" indent="-285750">
                        <a:buFont typeface="Arial" panose="020B0604020202020204" pitchFamily="34" charset="0"/>
                        <a:buChar char="•"/>
                      </a:pPr>
                      <a:r>
                        <a:rPr lang="en-US" dirty="0">
                          <a:latin typeface="+mn-lt"/>
                        </a:rPr>
                        <a:t>Overall semester consists of 105 days (minus any</a:t>
                      </a:r>
                      <a:r>
                        <a:rPr lang="en-US" dirty="0">
                          <a:solidFill>
                            <a:schemeClr val="tx1"/>
                          </a:solidFill>
                          <a:latin typeface="+mn-lt"/>
                        </a:rPr>
                        <a:t> </a:t>
                      </a:r>
                      <a:r>
                        <a:rPr lang="en-US" sz="1800" dirty="0">
                          <a:solidFill>
                            <a:schemeClr val="tx1"/>
                          </a:solidFill>
                          <a:latin typeface="+mn-lt"/>
                          <a:ea typeface="Cambria" panose="02040503050406030204" pitchFamily="18" charset="0"/>
                        </a:rPr>
                        <a:t>scheduled breaks of five or more consecutive days and all days between modules) and module 1 consists of </a:t>
                      </a:r>
                      <a:r>
                        <a:rPr lang="en-US" sz="1800" i="1" u="sng" dirty="0">
                          <a:solidFill>
                            <a:schemeClr val="tx1"/>
                          </a:solidFill>
                          <a:latin typeface="+mn-lt"/>
                          <a:ea typeface="Cambria" panose="02040503050406030204" pitchFamily="18" charset="0"/>
                        </a:rPr>
                        <a:t>45 days</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After earning a B and an A in module 1 courses, the student withdraws from the entire semester – is R2T4 required?</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Even though the number of days completed in module 1 is below 49% (42%), since the student successfully completed ½ time coursework in module 1 (6 hours), </a:t>
                      </a:r>
                      <a:r>
                        <a:rPr lang="en-US" i="1" dirty="0">
                          <a:solidFill>
                            <a:srgbClr val="FF0000"/>
                          </a:solidFill>
                          <a:latin typeface="+mn-lt"/>
                        </a:rPr>
                        <a:t>R2T4 is not required </a:t>
                      </a:r>
                    </a:p>
                  </a:txBody>
                  <a:tcPr/>
                </a:tc>
                <a:extLst>
                  <a:ext uri="{0D108BD9-81ED-4DB2-BD59-A6C34878D82A}">
                    <a16:rowId xmlns:a16="http://schemas.microsoft.com/office/drawing/2014/main" val="4063275591"/>
                  </a:ext>
                </a:extLst>
              </a:tr>
            </a:tbl>
          </a:graphicData>
        </a:graphic>
      </p:graphicFrame>
      <p:graphicFrame>
        <p:nvGraphicFramePr>
          <p:cNvPr id="6" name="Table 5">
            <a:extLst>
              <a:ext uri="{FF2B5EF4-FFF2-40B4-BE49-F238E27FC236}">
                <a16:creationId xmlns:a16="http://schemas.microsoft.com/office/drawing/2014/main" id="{49817B55-123D-45D8-BEA4-A67549B80D0B}"/>
              </a:ext>
            </a:extLst>
          </p:cNvPr>
          <p:cNvGraphicFramePr>
            <a:graphicFrameLocks noGrp="1"/>
          </p:cNvGraphicFramePr>
          <p:nvPr>
            <p:extLst>
              <p:ext uri="{D42A27DB-BD31-4B8C-83A1-F6EECF244321}">
                <p14:modId xmlns:p14="http://schemas.microsoft.com/office/powerpoint/2010/main" val="2156152442"/>
              </p:ext>
            </p:extLst>
          </p:nvPr>
        </p:nvGraphicFramePr>
        <p:xfrm>
          <a:off x="122142" y="4053573"/>
          <a:ext cx="11947715" cy="2734867"/>
        </p:xfrm>
        <a:graphic>
          <a:graphicData uri="http://schemas.openxmlformats.org/drawingml/2006/table">
            <a:tbl>
              <a:tblPr firstRow="1" bandRow="1">
                <a:tableStyleId>{5C22544A-7EE6-4342-B048-85BDC9FD1C3A}</a:tableStyleId>
              </a:tblPr>
              <a:tblGrid>
                <a:gridCol w="11947715">
                  <a:extLst>
                    <a:ext uri="{9D8B030D-6E8A-4147-A177-3AD203B41FA5}">
                      <a16:colId xmlns:a16="http://schemas.microsoft.com/office/drawing/2014/main" val="446595190"/>
                    </a:ext>
                  </a:extLst>
                </a:gridCol>
              </a:tblGrid>
              <a:tr h="448867">
                <a:tc>
                  <a:txBody>
                    <a:bodyPr/>
                    <a:lstStyle/>
                    <a:p>
                      <a:pPr algn="ctr"/>
                      <a:r>
                        <a:rPr lang="en-US" sz="2000" dirty="0">
                          <a:solidFill>
                            <a:schemeClr val="bg2"/>
                          </a:solidFill>
                          <a:latin typeface="+mn-lt"/>
                          <a:ea typeface="Cambria" panose="02040503050406030204" pitchFamily="18" charset="0"/>
                        </a:rPr>
                        <a:t>Student successfully completed coursework equal to or greater than half-time</a:t>
                      </a:r>
                      <a:endParaRPr lang="en-US" sz="2000" dirty="0">
                        <a:latin typeface="+mn-lt"/>
                      </a:endParaRPr>
                    </a:p>
                  </a:txBody>
                  <a:tcPr/>
                </a:tc>
                <a:extLst>
                  <a:ext uri="{0D108BD9-81ED-4DB2-BD59-A6C34878D82A}">
                    <a16:rowId xmlns:a16="http://schemas.microsoft.com/office/drawing/2014/main" val="2133946485"/>
                  </a:ext>
                </a:extLst>
              </a:tr>
              <a:tr h="2163899">
                <a:tc>
                  <a:txBody>
                    <a:bodyPr/>
                    <a:lstStyle/>
                    <a:p>
                      <a:pPr marL="285750" indent="-285750">
                        <a:buFont typeface="Arial" panose="020B0604020202020204" pitchFamily="34" charset="0"/>
                        <a:buChar char="•"/>
                      </a:pPr>
                      <a:r>
                        <a:rPr lang="en-US" dirty="0">
                          <a:latin typeface="+mn-lt"/>
                        </a:rPr>
                        <a:t>Student enrolls in 6 credit hours of semester long coursework and 6 credit hours in module 1</a:t>
                      </a:r>
                    </a:p>
                    <a:p>
                      <a:pPr marL="285750" indent="-285750">
                        <a:buFont typeface="Arial" panose="020B0604020202020204" pitchFamily="34" charset="0"/>
                        <a:buChar char="•"/>
                      </a:pPr>
                      <a:r>
                        <a:rPr lang="en-US" dirty="0">
                          <a:latin typeface="+mn-lt"/>
                        </a:rPr>
                        <a:t>Overall semester consists of 105 days (minus any</a:t>
                      </a:r>
                      <a:r>
                        <a:rPr lang="en-US" dirty="0">
                          <a:solidFill>
                            <a:schemeClr val="tx1"/>
                          </a:solidFill>
                          <a:latin typeface="+mn-lt"/>
                        </a:rPr>
                        <a:t> </a:t>
                      </a:r>
                      <a:r>
                        <a:rPr lang="en-US" sz="1800" dirty="0">
                          <a:solidFill>
                            <a:schemeClr val="tx1"/>
                          </a:solidFill>
                          <a:latin typeface="+mn-lt"/>
                          <a:ea typeface="Cambria" panose="02040503050406030204" pitchFamily="18" charset="0"/>
                        </a:rPr>
                        <a:t>scheduled breaks of five or more consecutive days and all days between modules) and module 1 consists of </a:t>
                      </a:r>
                      <a:r>
                        <a:rPr lang="en-US" sz="1800" i="1" u="sng" dirty="0">
                          <a:solidFill>
                            <a:schemeClr val="tx1"/>
                          </a:solidFill>
                          <a:latin typeface="+mn-lt"/>
                          <a:ea typeface="Cambria" panose="02040503050406030204" pitchFamily="18" charset="0"/>
                        </a:rPr>
                        <a:t>45 days</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After earning a B and an F in module 1 courses, the student withdraws from the entire semester – is R2T4 required?</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Since the student did not successfully complete a module(s) that include 49% or more of the number of days in the overall payment period (42%), and did not successfully complete ½ time coursework in module 1 (only 3 hours successfully completed), </a:t>
                      </a:r>
                      <a:r>
                        <a:rPr lang="en-US" i="1" dirty="0">
                          <a:solidFill>
                            <a:srgbClr val="FF0000"/>
                          </a:solidFill>
                          <a:latin typeface="+mn-lt"/>
                        </a:rPr>
                        <a:t>R2T4 is required </a:t>
                      </a: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9261416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52</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108355" cy="798177"/>
          </a:xfrm>
        </p:spPr>
        <p:txBody>
          <a:bodyPr/>
          <a:lstStyle/>
          <a:p>
            <a:r>
              <a:rPr lang="en-US" dirty="0"/>
              <a:t>R2T4 - Withdrawal Exemption examples</a:t>
            </a:r>
          </a:p>
        </p:txBody>
      </p:sp>
      <p:graphicFrame>
        <p:nvGraphicFramePr>
          <p:cNvPr id="5" name="Table 5">
            <a:extLst>
              <a:ext uri="{FF2B5EF4-FFF2-40B4-BE49-F238E27FC236}">
                <a16:creationId xmlns:a16="http://schemas.microsoft.com/office/drawing/2014/main" id="{EEE2988B-56C4-470C-A1CD-5C6743423B52}"/>
              </a:ext>
            </a:extLst>
          </p:cNvPr>
          <p:cNvGraphicFramePr>
            <a:graphicFrameLocks noGrp="1"/>
          </p:cNvGraphicFramePr>
          <p:nvPr>
            <p:extLst>
              <p:ext uri="{D42A27DB-BD31-4B8C-83A1-F6EECF244321}">
                <p14:modId xmlns:p14="http://schemas.microsoft.com/office/powerpoint/2010/main" val="496659229"/>
              </p:ext>
            </p:extLst>
          </p:nvPr>
        </p:nvGraphicFramePr>
        <p:xfrm>
          <a:off x="200526" y="4015320"/>
          <a:ext cx="11790946" cy="2683192"/>
        </p:xfrm>
        <a:graphic>
          <a:graphicData uri="http://schemas.openxmlformats.org/drawingml/2006/table">
            <a:tbl>
              <a:tblPr firstRow="1" bandRow="1">
                <a:tableStyleId>{5C22544A-7EE6-4342-B048-85BDC9FD1C3A}</a:tableStyleId>
              </a:tblPr>
              <a:tblGrid>
                <a:gridCol w="11790946">
                  <a:extLst>
                    <a:ext uri="{9D8B030D-6E8A-4147-A177-3AD203B41FA5}">
                      <a16:colId xmlns:a16="http://schemas.microsoft.com/office/drawing/2014/main" val="446595190"/>
                    </a:ext>
                  </a:extLst>
                </a:gridCol>
              </a:tblGrid>
              <a:tr h="397192">
                <a:tc>
                  <a:txBody>
                    <a:bodyPr/>
                    <a:lstStyle/>
                    <a:p>
                      <a:pPr algn="ctr"/>
                      <a:r>
                        <a:rPr lang="en-US" sz="2000" dirty="0">
                          <a:solidFill>
                            <a:schemeClr val="bg2"/>
                          </a:solidFill>
                          <a:latin typeface="+mn-lt"/>
                          <a:ea typeface="Cambria" panose="02040503050406030204" pitchFamily="18" charset="0"/>
                        </a:rPr>
                        <a:t>Student successfully completed coursework equal to or greater than half-time</a:t>
                      </a:r>
                      <a:endParaRPr lang="en-US" sz="2000" dirty="0">
                        <a:latin typeface="+mn-lt"/>
                      </a:endParaRPr>
                    </a:p>
                  </a:txBody>
                  <a:tcPr/>
                </a:tc>
                <a:extLst>
                  <a:ext uri="{0D108BD9-81ED-4DB2-BD59-A6C34878D82A}">
                    <a16:rowId xmlns:a16="http://schemas.microsoft.com/office/drawing/2014/main" val="2133946485"/>
                  </a:ext>
                </a:extLst>
              </a:tr>
              <a:tr h="1767313">
                <a:tc>
                  <a:txBody>
                    <a:bodyPr/>
                    <a:lstStyle/>
                    <a:p>
                      <a:pPr marL="285750" indent="-285750">
                        <a:buFont typeface="Arial" panose="020B0604020202020204" pitchFamily="34" charset="0"/>
                        <a:buChar char="•"/>
                      </a:pPr>
                      <a:r>
                        <a:rPr lang="en-US" dirty="0">
                          <a:latin typeface="+mn-lt"/>
                        </a:rPr>
                        <a:t>Student enrolls in 5 modules taking 3 credits in each module</a:t>
                      </a:r>
                    </a:p>
                    <a:p>
                      <a:pPr marL="285750" indent="-285750">
                        <a:buFont typeface="Arial" panose="020B0604020202020204" pitchFamily="34" charset="0"/>
                        <a:buChar char="•"/>
                      </a:pPr>
                      <a:r>
                        <a:rPr lang="en-US" dirty="0">
                          <a:latin typeface="+mn-lt"/>
                        </a:rPr>
                        <a:t>Overall term consists of 100 days (minus any</a:t>
                      </a:r>
                      <a:r>
                        <a:rPr lang="en-US" dirty="0">
                          <a:solidFill>
                            <a:schemeClr val="tx1"/>
                          </a:solidFill>
                          <a:latin typeface="+mn-lt"/>
                        </a:rPr>
                        <a:t> </a:t>
                      </a:r>
                      <a:r>
                        <a:rPr lang="en-US" sz="1800" dirty="0">
                          <a:solidFill>
                            <a:schemeClr val="tx1"/>
                          </a:solidFill>
                          <a:latin typeface="+mn-lt"/>
                          <a:ea typeface="Cambria" panose="02040503050406030204" pitchFamily="18" charset="0"/>
                        </a:rPr>
                        <a:t>scheduled breaks of five or more consecutive days and all days between modules) with each module consisting of 20 days</a:t>
                      </a:r>
                      <a:endParaRPr lang="en-US" sz="1800" i="1" u="sng" dirty="0">
                        <a:solidFill>
                          <a:schemeClr val="tx1"/>
                        </a:solidFill>
                        <a:latin typeface="+mn-lt"/>
                        <a:ea typeface="Cambria" panose="02040503050406030204" pitchFamily="18" charset="0"/>
                      </a:endParaRP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After earning an F in module 1, and a C in module 2, the student withdraws from the entire term – is R2T4 required?</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Since the student did not successfully complete modules with 49% or more of the number of days in the overall payment period (20%) and did not successfully complete ½ time coursework in modules 1 and 2 (only 3 hours successfully completed), </a:t>
                      </a:r>
                      <a:r>
                        <a:rPr lang="en-US" i="1" dirty="0">
                          <a:solidFill>
                            <a:srgbClr val="FF0000"/>
                          </a:solidFill>
                          <a:latin typeface="+mn-lt"/>
                        </a:rPr>
                        <a:t>R2T4 is required </a:t>
                      </a:r>
                    </a:p>
                  </a:txBody>
                  <a:tcPr/>
                </a:tc>
                <a:extLst>
                  <a:ext uri="{0D108BD9-81ED-4DB2-BD59-A6C34878D82A}">
                    <a16:rowId xmlns:a16="http://schemas.microsoft.com/office/drawing/2014/main" val="4063275591"/>
                  </a:ext>
                </a:extLst>
              </a:tr>
            </a:tbl>
          </a:graphicData>
        </a:graphic>
      </p:graphicFrame>
      <p:graphicFrame>
        <p:nvGraphicFramePr>
          <p:cNvPr id="8" name="Table 5">
            <a:extLst>
              <a:ext uri="{FF2B5EF4-FFF2-40B4-BE49-F238E27FC236}">
                <a16:creationId xmlns:a16="http://schemas.microsoft.com/office/drawing/2014/main" id="{92B62738-C6B0-4F93-970F-0AE7B7CFB3F9}"/>
              </a:ext>
            </a:extLst>
          </p:cNvPr>
          <p:cNvGraphicFramePr>
            <a:graphicFrameLocks noGrp="1"/>
          </p:cNvGraphicFramePr>
          <p:nvPr>
            <p:extLst>
              <p:ext uri="{D42A27DB-BD31-4B8C-83A1-F6EECF244321}">
                <p14:modId xmlns:p14="http://schemas.microsoft.com/office/powerpoint/2010/main" val="2803832252"/>
              </p:ext>
            </p:extLst>
          </p:nvPr>
        </p:nvGraphicFramePr>
        <p:xfrm>
          <a:off x="200527" y="1415517"/>
          <a:ext cx="11790945" cy="2435744"/>
        </p:xfrm>
        <a:graphic>
          <a:graphicData uri="http://schemas.openxmlformats.org/drawingml/2006/table">
            <a:tbl>
              <a:tblPr firstRow="1" bandRow="1">
                <a:tableStyleId>{5C22544A-7EE6-4342-B048-85BDC9FD1C3A}</a:tableStyleId>
              </a:tblPr>
              <a:tblGrid>
                <a:gridCol w="11790945">
                  <a:extLst>
                    <a:ext uri="{9D8B030D-6E8A-4147-A177-3AD203B41FA5}">
                      <a16:colId xmlns:a16="http://schemas.microsoft.com/office/drawing/2014/main" val="446595190"/>
                    </a:ext>
                  </a:extLst>
                </a:gridCol>
              </a:tblGrid>
              <a:tr h="424064">
                <a:tc>
                  <a:txBody>
                    <a:bodyPr/>
                    <a:lstStyle/>
                    <a:p>
                      <a:pPr algn="ctr"/>
                      <a:r>
                        <a:rPr lang="en-US" sz="2000" dirty="0">
                          <a:solidFill>
                            <a:schemeClr val="bg2"/>
                          </a:solidFill>
                          <a:latin typeface="+mn-lt"/>
                          <a:ea typeface="Cambria" panose="02040503050406030204" pitchFamily="18" charset="0"/>
                        </a:rPr>
                        <a:t>Student successfully completed coursework equal to or greater than half-time</a:t>
                      </a:r>
                      <a:endParaRPr lang="en-US" sz="2000" dirty="0">
                        <a:latin typeface="+mn-lt"/>
                      </a:endParaRPr>
                    </a:p>
                  </a:txBody>
                  <a:tcPr/>
                </a:tc>
                <a:extLst>
                  <a:ext uri="{0D108BD9-81ED-4DB2-BD59-A6C34878D82A}">
                    <a16:rowId xmlns:a16="http://schemas.microsoft.com/office/drawing/2014/main" val="2133946485"/>
                  </a:ext>
                </a:extLst>
              </a:tr>
              <a:tr h="1767313">
                <a:tc>
                  <a:txBody>
                    <a:bodyPr/>
                    <a:lstStyle/>
                    <a:p>
                      <a:pPr marL="285750" indent="-285750">
                        <a:buFont typeface="Arial" panose="020B0604020202020204" pitchFamily="34" charset="0"/>
                        <a:buChar char="•"/>
                      </a:pPr>
                      <a:r>
                        <a:rPr lang="en-US" dirty="0">
                          <a:latin typeface="+mn-lt"/>
                        </a:rPr>
                        <a:t>Student enrolls in 5 modules taking 3 credits in each module</a:t>
                      </a:r>
                    </a:p>
                    <a:p>
                      <a:pPr marL="285750" indent="-285750">
                        <a:buFont typeface="Arial" panose="020B0604020202020204" pitchFamily="34" charset="0"/>
                        <a:buChar char="•"/>
                      </a:pPr>
                      <a:r>
                        <a:rPr lang="en-US" dirty="0">
                          <a:latin typeface="+mn-lt"/>
                        </a:rPr>
                        <a:t>Overall term consists of 100 days (minus any</a:t>
                      </a:r>
                      <a:r>
                        <a:rPr lang="en-US" dirty="0">
                          <a:solidFill>
                            <a:schemeClr val="tx1"/>
                          </a:solidFill>
                          <a:latin typeface="+mn-lt"/>
                        </a:rPr>
                        <a:t> </a:t>
                      </a:r>
                      <a:r>
                        <a:rPr lang="en-US" sz="1800" dirty="0">
                          <a:solidFill>
                            <a:schemeClr val="tx1"/>
                          </a:solidFill>
                          <a:latin typeface="+mn-lt"/>
                          <a:ea typeface="Cambria" panose="02040503050406030204" pitchFamily="18" charset="0"/>
                        </a:rPr>
                        <a:t>scheduled breaks of five or more consecutive days and all days between modules) with each module consisting of 20 days</a:t>
                      </a:r>
                      <a:endParaRPr lang="en-US" sz="1800" i="1" u="sng" dirty="0">
                        <a:solidFill>
                          <a:schemeClr val="tx1"/>
                        </a:solidFill>
                        <a:latin typeface="+mn-lt"/>
                        <a:ea typeface="Cambria" panose="02040503050406030204" pitchFamily="18" charset="0"/>
                      </a:endParaRP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After earning a B in module 1, an F in module 2, and a C in module 3, the student withdraws from the entire term – is R2T4 required?</a:t>
                      </a:r>
                    </a:p>
                    <a:p>
                      <a:pPr marL="285750" indent="-285750">
                        <a:buFont typeface="Arial" panose="020B0604020202020204" pitchFamily="34" charset="0"/>
                        <a:buChar char="•"/>
                      </a:pPr>
                      <a:r>
                        <a:rPr lang="en-US" sz="1800" dirty="0">
                          <a:solidFill>
                            <a:schemeClr val="tx1"/>
                          </a:solidFill>
                          <a:latin typeface="+mn-lt"/>
                          <a:ea typeface="Cambria" panose="02040503050406030204" pitchFamily="18" charset="0"/>
                        </a:rPr>
                        <a:t>Even though the number of days successfully completed in module 1 and 3 is below 49% (40%), since the student successfully completed ½ time coursework in modules 1 and 3 (6 hours), </a:t>
                      </a:r>
                      <a:r>
                        <a:rPr lang="en-US" i="1" dirty="0">
                          <a:solidFill>
                            <a:srgbClr val="FF0000"/>
                          </a:solidFill>
                          <a:latin typeface="+mn-lt"/>
                        </a:rPr>
                        <a:t>R2T4 is not required </a:t>
                      </a: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25463915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53</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Reminder</a:t>
            </a:r>
          </a:p>
        </p:txBody>
      </p:sp>
      <p:sp>
        <p:nvSpPr>
          <p:cNvPr id="4" name="TextBox 3">
            <a:extLst>
              <a:ext uri="{FF2B5EF4-FFF2-40B4-BE49-F238E27FC236}">
                <a16:creationId xmlns:a16="http://schemas.microsoft.com/office/drawing/2014/main" id="{CD406255-0362-4536-92AA-1DAF8A65D65B}"/>
              </a:ext>
            </a:extLst>
          </p:cNvPr>
          <p:cNvSpPr txBox="1"/>
          <p:nvPr/>
        </p:nvSpPr>
        <p:spPr>
          <a:xfrm>
            <a:off x="178524" y="1437562"/>
            <a:ext cx="11834952" cy="498598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600" dirty="0">
                <a:solidFill>
                  <a:schemeClr val="bg2"/>
                </a:solidFill>
                <a:latin typeface="Cambria" panose="02040503050406030204" pitchFamily="18" charset="0"/>
                <a:ea typeface="Cambria" panose="02040503050406030204" pitchFamily="18" charset="0"/>
              </a:rPr>
              <a:t>Withdrawal exemptions</a:t>
            </a:r>
          </a:p>
          <a:p>
            <a:pPr marL="285750" indent="-285750">
              <a:buFont typeface="Arial" panose="020B0604020202020204" pitchFamily="34" charset="0"/>
              <a:buChar char="•"/>
            </a:pPr>
            <a:endParaRPr lang="en-US" sz="10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The requirements for a withdrawal exemption (49%, ½ time completion, etc.) are used solely to determine if a student is considered withdrawn for R2T4 purposes</a:t>
            </a:r>
          </a:p>
          <a:p>
            <a:pPr marL="742950" lvl="1" indent="-28575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If a student does not meet the withdrawal exemptions and is considered withdrawn, all normal R2T4 requirements apply</a:t>
            </a:r>
          </a:p>
          <a:p>
            <a:pPr marL="742950" lvl="1" indent="-285750">
              <a:buFont typeface="Arial" panose="020B0604020202020204" pitchFamily="34" charset="0"/>
              <a:buChar char="•"/>
            </a:pPr>
            <a:endParaRPr lang="en-US" sz="8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Completion beyond 60% point</a:t>
            </a:r>
          </a:p>
          <a:p>
            <a:pPr marL="1200150" lvl="2"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Post-withdrawal disbursements</a:t>
            </a:r>
          </a:p>
          <a:p>
            <a:pPr marL="1200150" lvl="2"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Disbursed and could have been disbursed Title IV funds, etc.</a:t>
            </a:r>
          </a:p>
          <a:p>
            <a:pPr marL="1200150" lvl="2"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algn="ctr"/>
            <a:r>
              <a:rPr lang="en-US" sz="2400" i="1" dirty="0">
                <a:solidFill>
                  <a:schemeClr val="bg1"/>
                </a:solidFill>
                <a:latin typeface="Cambria" panose="02040503050406030204" pitchFamily="18" charset="0"/>
                <a:ea typeface="Cambria" panose="02040503050406030204" pitchFamily="18" charset="0"/>
              </a:rPr>
              <a:t>If student does not meet the new withdrawal exemptions, but completes all coursework scheduled to attend (even if only one module), no R2T4 is required since                           student was only scheduled to attend those modules/days.</a:t>
            </a:r>
          </a:p>
        </p:txBody>
      </p:sp>
    </p:spTree>
    <p:extLst>
      <p:ext uri="{BB962C8B-B14F-4D97-AF65-F5344CB8AC3E}">
        <p14:creationId xmlns:p14="http://schemas.microsoft.com/office/powerpoint/2010/main" val="13350034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54</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scheduled days in modules</a:t>
            </a:r>
          </a:p>
        </p:txBody>
      </p:sp>
      <p:sp>
        <p:nvSpPr>
          <p:cNvPr id="4" name="TextBox 3">
            <a:extLst>
              <a:ext uri="{FF2B5EF4-FFF2-40B4-BE49-F238E27FC236}">
                <a16:creationId xmlns:a16="http://schemas.microsoft.com/office/drawing/2014/main" id="{CD406255-0362-4536-92AA-1DAF8A65D65B}"/>
              </a:ext>
            </a:extLst>
          </p:cNvPr>
          <p:cNvSpPr txBox="1"/>
          <p:nvPr/>
        </p:nvSpPr>
        <p:spPr>
          <a:xfrm>
            <a:off x="-176319" y="1507125"/>
            <a:ext cx="11612945" cy="58785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600" dirty="0">
                <a:solidFill>
                  <a:schemeClr val="bg2"/>
                </a:solidFill>
                <a:latin typeface="Cambria" panose="02040503050406030204" pitchFamily="18" charset="0"/>
                <a:ea typeface="Cambria" panose="02040503050406030204" pitchFamily="18" charset="0"/>
              </a:rPr>
              <a:t>Definition of number of days scheduled to complete in modules</a:t>
            </a:r>
          </a:p>
          <a:p>
            <a:pPr lvl="1"/>
            <a:endParaRPr lang="en-US" sz="1000" dirty="0">
              <a:solidFill>
                <a:schemeClr val="bg2"/>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A student in a program offered in modules is scheduled to complete the days in a module </a:t>
            </a:r>
            <a:r>
              <a:rPr lang="en-US" sz="2400" i="1" dirty="0">
                <a:solidFill>
                  <a:schemeClr val="bg1"/>
                </a:solidFill>
                <a:latin typeface="Cambria" panose="02040503050406030204" pitchFamily="18" charset="0"/>
                <a:ea typeface="Cambria" panose="02040503050406030204" pitchFamily="18" charset="0"/>
              </a:rPr>
              <a:t>if the student’s coursework in that module was used to determine the amount of the student’s eligibility for title IV</a:t>
            </a:r>
            <a:r>
              <a:rPr lang="en-US" sz="2400" dirty="0">
                <a:solidFill>
                  <a:schemeClr val="bg1"/>
                </a:solidFill>
                <a:latin typeface="Cambria" panose="02040503050406030204" pitchFamily="18" charset="0"/>
                <a:ea typeface="Cambria" panose="02040503050406030204" pitchFamily="18" charset="0"/>
              </a:rPr>
              <a:t>, HEA funds for the payment period or period of enrollment</a:t>
            </a:r>
          </a:p>
          <a:p>
            <a:pPr marL="1200150" lvl="2"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A school includes the days in a module in the denominator of the R2T4 calculation if:</a:t>
            </a:r>
          </a:p>
          <a:p>
            <a:pPr marL="742950" lvl="1"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The student attended at least one day in the module; or</a:t>
            </a: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The student did not attend at least one day in the module, but the module was included in the institution’s determination of the student’s Title IV eligibility</a:t>
            </a:r>
          </a:p>
          <a:p>
            <a:pPr marL="1657350" lvl="3" indent="-285750">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4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6630809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scheduled days in modules</a:t>
            </a:r>
          </a:p>
        </p:txBody>
      </p:sp>
      <p:sp>
        <p:nvSpPr>
          <p:cNvPr id="4" name="TextBox 3">
            <a:extLst>
              <a:ext uri="{FF2B5EF4-FFF2-40B4-BE49-F238E27FC236}">
                <a16:creationId xmlns:a16="http://schemas.microsoft.com/office/drawing/2014/main" id="{CD406255-0362-4536-92AA-1DAF8A65D65B}"/>
              </a:ext>
            </a:extLst>
          </p:cNvPr>
          <p:cNvSpPr txBox="1"/>
          <p:nvPr/>
        </p:nvSpPr>
        <p:spPr>
          <a:xfrm>
            <a:off x="509504" y="1526469"/>
            <a:ext cx="10823513" cy="560153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600" dirty="0">
                <a:solidFill>
                  <a:schemeClr val="bg2"/>
                </a:solidFill>
                <a:latin typeface="Cambria" panose="02040503050406030204" pitchFamily="18" charset="0"/>
                <a:ea typeface="Cambria" panose="02040503050406030204" pitchFamily="18" charset="0"/>
              </a:rPr>
              <a:t>Definition of number of days scheduled to complete in modules</a:t>
            </a:r>
          </a:p>
          <a:p>
            <a:pPr marL="285750" indent="-285750">
              <a:buFont typeface="Arial" panose="020B0604020202020204" pitchFamily="34" charset="0"/>
              <a:buChar char="•"/>
            </a:pPr>
            <a:endParaRPr lang="en-US" sz="10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Two ways to determine the number of days scheduled to complete in modules (denominator in R2T4 calculation) that the student did not attend:</a:t>
            </a:r>
          </a:p>
          <a:p>
            <a:pPr marL="1200150" lvl="2" indent="-285750">
              <a:buFont typeface="Arial" panose="020B0604020202020204" pitchFamily="34" charset="0"/>
              <a:buChar char="•"/>
            </a:pPr>
            <a:endParaRPr lang="en-US" sz="1200" dirty="0">
              <a:solidFill>
                <a:schemeClr val="bg1"/>
              </a:solidFill>
              <a:latin typeface="Cambria" panose="02040503050406030204" pitchFamily="18" charset="0"/>
              <a:ea typeface="Cambria" panose="02040503050406030204" pitchFamily="18" charset="0"/>
            </a:endParaRPr>
          </a:p>
          <a:p>
            <a:pPr marL="1371600" lvl="2" indent="-457200">
              <a:buFont typeface="+mj-lt"/>
              <a:buAutoNum type="arabicPeriod"/>
            </a:pPr>
            <a:r>
              <a:rPr lang="en-US" sz="2400" dirty="0">
                <a:solidFill>
                  <a:schemeClr val="bg1"/>
                </a:solidFill>
                <a:latin typeface="Cambria" panose="02040503050406030204" pitchFamily="18" charset="0"/>
                <a:ea typeface="Cambria" panose="02040503050406030204" pitchFamily="18" charset="0"/>
              </a:rPr>
              <a:t>Using the student’s enrollment schedule at a fixed point (optional) to determine the number of days the student is scheduled to attend during the period for R2T4 purposes (“R2T4 FREEZE DATE”), or</a:t>
            </a:r>
          </a:p>
          <a:p>
            <a:pPr marL="2114550" lvl="4" indent="-285750">
              <a:buFont typeface="Arial" panose="020B0604020202020204" pitchFamily="34" charset="0"/>
              <a:buChar char="•"/>
            </a:pPr>
            <a:endParaRPr lang="en-US" sz="1200" dirty="0">
              <a:solidFill>
                <a:schemeClr val="bg1"/>
              </a:solidFill>
              <a:latin typeface="Cambria" panose="02040503050406030204" pitchFamily="18" charset="0"/>
              <a:ea typeface="Cambria" panose="02040503050406030204" pitchFamily="18" charset="0"/>
            </a:endParaRPr>
          </a:p>
          <a:p>
            <a:pPr marL="1371600" lvl="2" indent="-457200">
              <a:buFont typeface="+mj-lt"/>
              <a:buAutoNum type="arabicPeriod"/>
            </a:pPr>
            <a:r>
              <a:rPr lang="en-US" sz="2400" dirty="0">
                <a:solidFill>
                  <a:schemeClr val="bg1"/>
                </a:solidFill>
                <a:latin typeface="Cambria" panose="02040503050406030204" pitchFamily="18" charset="0"/>
                <a:ea typeface="Cambria" panose="02040503050406030204" pitchFamily="18" charset="0"/>
              </a:rPr>
              <a:t>Monitor changes in the student’s enrollment throughout the period (no R2T4 freeze date)</a:t>
            </a:r>
          </a:p>
          <a:p>
            <a:pPr marL="1828800" lvl="3" indent="-45720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fluctuations in a student’s enrollment status (adding or dropping coursework throughout the period) may cause the number of days to change</a:t>
            </a:r>
          </a:p>
          <a:p>
            <a:pPr marL="1200150" lvl="2" indent="-285750">
              <a:buFont typeface="Arial" panose="020B0604020202020204" pitchFamily="34" charset="0"/>
              <a:buChar char="•"/>
            </a:pPr>
            <a:endParaRPr lang="en-US" sz="1000" i="1" dirty="0">
              <a:solidFill>
                <a:schemeClr val="bg1"/>
              </a:solidFill>
              <a:latin typeface="Cambria" panose="02040503050406030204" pitchFamily="18" charset="0"/>
              <a:ea typeface="Cambria" panose="02040503050406030204" pitchFamily="18" charset="0"/>
            </a:endParaRPr>
          </a:p>
          <a:p>
            <a:pPr lvl="4"/>
            <a:endParaRPr lang="en-US" sz="2400" dirty="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4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929395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56</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scheduled days in modules</a:t>
            </a:r>
          </a:p>
        </p:txBody>
      </p:sp>
      <p:sp>
        <p:nvSpPr>
          <p:cNvPr id="4" name="TextBox 3">
            <a:extLst>
              <a:ext uri="{FF2B5EF4-FFF2-40B4-BE49-F238E27FC236}">
                <a16:creationId xmlns:a16="http://schemas.microsoft.com/office/drawing/2014/main" id="{CD406255-0362-4536-92AA-1DAF8A65D65B}"/>
              </a:ext>
            </a:extLst>
          </p:cNvPr>
          <p:cNvSpPr txBox="1"/>
          <p:nvPr/>
        </p:nvSpPr>
        <p:spPr>
          <a:xfrm>
            <a:off x="0" y="1317978"/>
            <a:ext cx="12192000" cy="538609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600" dirty="0">
                <a:solidFill>
                  <a:schemeClr val="bg2"/>
                </a:solidFill>
                <a:latin typeface="Cambria" panose="02040503050406030204" pitchFamily="18" charset="0"/>
                <a:ea typeface="Cambria" panose="02040503050406030204" pitchFamily="18" charset="0"/>
              </a:rPr>
              <a:t>Definition of number of days scheduled to complete in modules</a:t>
            </a:r>
          </a:p>
          <a:p>
            <a:endParaRPr lang="en-US" sz="10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Using an R2T4 freeze date</a:t>
            </a:r>
          </a:p>
          <a:p>
            <a:pPr marL="742950" lvl="1" indent="-285750">
              <a:buFont typeface="Arial" panose="020B0604020202020204" pitchFamily="34" charset="0"/>
              <a:buChar char="•"/>
            </a:pPr>
            <a:endParaRPr lang="en-US" sz="8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Subsequent enrollment fluctuations will typically not alter the number of days</a:t>
            </a: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Reminder – always include days in modules in denominator if attend module</a:t>
            </a:r>
          </a:p>
          <a:p>
            <a:pPr marL="1200150" lvl="2"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The R2T4 freeze date, can coincide with other dates (e.g. census dates, Pell recalculations dates, etc.) or be a separate date</a:t>
            </a:r>
            <a:endParaRPr lang="en-US" sz="800" dirty="0">
              <a:solidFill>
                <a:schemeClr val="bg1"/>
              </a:solidFill>
              <a:latin typeface="Cambria" panose="02040503050406030204" pitchFamily="18" charset="0"/>
              <a:ea typeface="Cambria" panose="02040503050406030204" pitchFamily="18" charset="0"/>
            </a:endParaRP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Similar to Pell recalculation dates, institutions may use multiple R2T4 Freeze Dates for multiple modules</a:t>
            </a:r>
          </a:p>
          <a:p>
            <a:pPr lvl="4"/>
            <a:endParaRPr lang="en-US" sz="800" dirty="0">
              <a:solidFill>
                <a:schemeClr val="bg1"/>
              </a:solidFill>
              <a:latin typeface="Cambria" panose="02040503050406030204" pitchFamily="18" charset="0"/>
              <a:ea typeface="Cambria" panose="02040503050406030204" pitchFamily="18" charset="0"/>
            </a:endParaRPr>
          </a:p>
          <a:p>
            <a:pPr algn="ctr"/>
            <a:r>
              <a:rPr lang="en-US" sz="2600" i="1" dirty="0">
                <a:solidFill>
                  <a:schemeClr val="bg1"/>
                </a:solidFill>
                <a:latin typeface="Cambria" panose="02040503050406030204" pitchFamily="18" charset="0"/>
                <a:ea typeface="Cambria" panose="02040503050406030204" pitchFamily="18" charset="0"/>
              </a:rPr>
              <a:t>Please note: </a:t>
            </a:r>
            <a:r>
              <a:rPr lang="en-US" sz="2300" dirty="0">
                <a:solidFill>
                  <a:schemeClr val="bg1"/>
                </a:solidFill>
                <a:latin typeface="Cambria" panose="02040503050406030204" pitchFamily="18" charset="0"/>
                <a:ea typeface="Cambria" panose="02040503050406030204" pitchFamily="18" charset="0"/>
              </a:rPr>
              <a:t>an institution must ensure that the R2T4 freeze date for a given payment period or period of enrollment will </a:t>
            </a:r>
            <a:r>
              <a:rPr lang="en-US" sz="2300" u="sng" dirty="0">
                <a:solidFill>
                  <a:schemeClr val="bg1"/>
                </a:solidFill>
                <a:latin typeface="Cambria" panose="02040503050406030204" pitchFamily="18" charset="0"/>
                <a:ea typeface="Cambria" panose="02040503050406030204" pitchFamily="18" charset="0"/>
              </a:rPr>
              <a:t>not</a:t>
            </a:r>
            <a:r>
              <a:rPr lang="en-US" sz="2300" dirty="0">
                <a:solidFill>
                  <a:schemeClr val="bg1"/>
                </a:solidFill>
                <a:latin typeface="Cambria" panose="02040503050406030204" pitchFamily="18" charset="0"/>
                <a:ea typeface="Cambria" panose="02040503050406030204" pitchFamily="18" charset="0"/>
              </a:rPr>
              <a:t> occur prior to the timeframe when most students enroll for classes for the period.  A school is not permitted to structure the timing of students’ enrollment such that students are only enrolled in a single module when the R2T4 freeze date occurs but then enrolls in other modules and receives more Title IV aid after the R2T4 freeze date. </a:t>
            </a:r>
            <a:endParaRPr lang="en-US" sz="23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8847732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57</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2323500212"/>
              </p:ext>
            </p:extLst>
          </p:nvPr>
        </p:nvGraphicFramePr>
        <p:xfrm>
          <a:off x="568410" y="1946684"/>
          <a:ext cx="10997514" cy="4580979"/>
        </p:xfrm>
        <a:graphic>
          <a:graphicData uri="http://schemas.openxmlformats.org/drawingml/2006/table">
            <a:tbl>
              <a:tblPr firstRow="1" bandRow="1">
                <a:tableStyleId>{5C22544A-7EE6-4342-B048-85BDC9FD1C3A}</a:tableStyleId>
              </a:tblPr>
              <a:tblGrid>
                <a:gridCol w="5498757">
                  <a:extLst>
                    <a:ext uri="{9D8B030D-6E8A-4147-A177-3AD203B41FA5}">
                      <a16:colId xmlns:a16="http://schemas.microsoft.com/office/drawing/2014/main" val="4018549515"/>
                    </a:ext>
                  </a:extLst>
                </a:gridCol>
                <a:gridCol w="5498757">
                  <a:extLst>
                    <a:ext uri="{9D8B030D-6E8A-4147-A177-3AD203B41FA5}">
                      <a16:colId xmlns:a16="http://schemas.microsoft.com/office/drawing/2014/main" val="636624537"/>
                    </a:ext>
                  </a:extLst>
                </a:gridCol>
              </a:tblGrid>
              <a:tr h="710019">
                <a:tc>
                  <a:txBody>
                    <a:bodyPr/>
                    <a:lstStyle/>
                    <a:p>
                      <a:pPr algn="ctr"/>
                      <a:r>
                        <a:rPr lang="en-US" dirty="0"/>
                        <a:t>Current Regs/Guidance</a:t>
                      </a:r>
                    </a:p>
                  </a:txBody>
                  <a:tcPr/>
                </a:tc>
                <a:tc>
                  <a:txBody>
                    <a:bodyPr/>
                    <a:lstStyle/>
                    <a:p>
                      <a:pPr algn="ctr"/>
                      <a:r>
                        <a:rPr lang="en-US" sz="1800" dirty="0"/>
                        <a:t>New Regs effective July 1, 2021                     (early implementation permitted)</a:t>
                      </a:r>
                    </a:p>
                  </a:txBody>
                  <a:tcPr/>
                </a:tc>
                <a:extLst>
                  <a:ext uri="{0D108BD9-81ED-4DB2-BD59-A6C34878D82A}">
                    <a16:rowId xmlns:a16="http://schemas.microsoft.com/office/drawing/2014/main" val="3902771855"/>
                  </a:ext>
                </a:extLst>
              </a:tr>
              <a:tr h="2748274">
                <a:tc>
                  <a:txBody>
                    <a:bodyPr/>
                    <a:lstStyle/>
                    <a:p>
                      <a:r>
                        <a:rPr lang="en-US" sz="2000" b="0" i="0" kern="1200" dirty="0">
                          <a:solidFill>
                            <a:schemeClr val="dk1"/>
                          </a:solidFill>
                          <a:effectLst/>
                          <a:latin typeface="+mn-lt"/>
                          <a:ea typeface="+mn-ea"/>
                          <a:cs typeface="+mn-cs"/>
                        </a:rPr>
                        <a:t>In the case of a program that is measured in credit hours, the student does not complete all the days in the payment period or period of enrollment that the student was scheduled to complete</a:t>
                      </a:r>
                    </a:p>
                    <a:p>
                      <a:pPr marL="342900" marR="0" lvl="0" indent="-342900" algn="l" defTabSz="91417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2000" dirty="0">
                          <a:solidFill>
                            <a:schemeClr val="tx1"/>
                          </a:solidFill>
                          <a:latin typeface="+mn-lt"/>
                          <a:cs typeface="Arial" charset="0"/>
                        </a:rPr>
                        <a:t>For modules – </a:t>
                      </a:r>
                    </a:p>
                    <a:p>
                      <a:pPr marL="799987" marR="0" lvl="1" indent="-342900" algn="l" defTabSz="91417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800" dirty="0">
                          <a:solidFill>
                            <a:schemeClr val="tx1"/>
                          </a:solidFill>
                          <a:latin typeface="+mn-lt"/>
                          <a:cs typeface="Arial" charset="0"/>
                        </a:rPr>
                        <a:t>If the student drops the future module(s) prior to withdrawing, the total number of calendar days in the denominator will NOT include the days in the future module(s)</a:t>
                      </a:r>
                    </a:p>
                    <a:p>
                      <a:pPr marL="342900" indent="-342900">
                        <a:buFont typeface="Arial" panose="020B0604020202020204" pitchFamily="34" charset="0"/>
                        <a:buChar char="•"/>
                      </a:pPr>
                      <a:endParaRPr lang="en-US" sz="1800" b="0" i="0" kern="1200" dirty="0">
                        <a:solidFill>
                          <a:schemeClr val="dk1"/>
                        </a:solidFill>
                        <a:effectLst/>
                        <a:latin typeface="+mn-lt"/>
                        <a:ea typeface="+mn-ea"/>
                        <a:cs typeface="+mn-cs"/>
                      </a:endParaRPr>
                    </a:p>
                    <a:p>
                      <a:endParaRPr lang="en-US" b="1" dirty="0">
                        <a:latin typeface="+mn-lt"/>
                      </a:endParaRPr>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2000" b="0" i="0" kern="1200" dirty="0">
                          <a:solidFill>
                            <a:schemeClr val="dk1"/>
                          </a:solidFill>
                          <a:effectLst/>
                          <a:latin typeface="+mn-lt"/>
                          <a:ea typeface="+mn-ea"/>
                          <a:cs typeface="+mn-cs"/>
                        </a:rPr>
                        <a:t>In the case of a program that is measured in credit hours, the student does not complete all the days in the payment period or period of enrollment that the student was scheduled to complete</a:t>
                      </a:r>
                    </a:p>
                    <a:p>
                      <a:pPr marL="342900" marR="0" lvl="0" indent="-342900" algn="l" defTabSz="91417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i="0" dirty="0">
                          <a:solidFill>
                            <a:schemeClr val="tx1"/>
                          </a:solidFill>
                          <a:latin typeface="+mn-lt"/>
                          <a:ea typeface="Cambria" panose="02040503050406030204" pitchFamily="18" charset="0"/>
                        </a:rPr>
                        <a:t>For modules- </a:t>
                      </a:r>
                    </a:p>
                    <a:p>
                      <a:pPr marL="799987" marR="0" lvl="1" indent="-342900" algn="l" defTabSz="914173"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i="0" dirty="0">
                          <a:solidFill>
                            <a:schemeClr val="tx1"/>
                          </a:solidFill>
                          <a:latin typeface="+mn-lt"/>
                          <a:ea typeface="Cambria" panose="02040503050406030204" pitchFamily="18" charset="0"/>
                        </a:rPr>
                        <a:t>A student in a program offered in modules is scheduled to complete the days in a module if the student’s coursework in that module was used to determine the amount of the student’s eligibility for title IV, HEA funds for the payment period or period of enrollment</a:t>
                      </a:r>
                    </a:p>
                    <a:p>
                      <a:endParaRPr lang="en-US" sz="2000" dirty="0">
                        <a:solidFill>
                          <a:schemeClr val="tx1"/>
                        </a:solidFill>
                        <a:latin typeface="+mn-lt"/>
                      </a:endParaRPr>
                    </a:p>
                  </a:txBody>
                  <a:tcPr/>
                </a:tc>
                <a:extLst>
                  <a:ext uri="{0D108BD9-81ED-4DB2-BD59-A6C34878D82A}">
                    <a16:rowId xmlns:a16="http://schemas.microsoft.com/office/drawing/2014/main" val="1690496315"/>
                  </a:ext>
                </a:extLst>
              </a:tr>
            </a:tbl>
          </a:graphicData>
        </a:graphic>
      </p:graphicFrame>
      <p:sp>
        <p:nvSpPr>
          <p:cNvPr id="4" name="TextBox 3">
            <a:extLst>
              <a:ext uri="{FF2B5EF4-FFF2-40B4-BE49-F238E27FC236}">
                <a16:creationId xmlns:a16="http://schemas.microsoft.com/office/drawing/2014/main" id="{52F5F487-C4A1-45AE-AD05-381645CD7EA9}"/>
              </a:ext>
            </a:extLst>
          </p:cNvPr>
          <p:cNvSpPr txBox="1"/>
          <p:nvPr/>
        </p:nvSpPr>
        <p:spPr>
          <a:xfrm>
            <a:off x="1818298" y="1285574"/>
            <a:ext cx="9386461" cy="523220"/>
          </a:xfrm>
          <a:prstGeom prst="rect">
            <a:avLst/>
          </a:prstGeom>
          <a:noFill/>
        </p:spPr>
        <p:txBody>
          <a:bodyPr wrap="square" rtlCol="0">
            <a:spAutoFit/>
          </a:bodyPr>
          <a:lstStyle/>
          <a:p>
            <a:r>
              <a:rPr lang="en-US" sz="2800" dirty="0">
                <a:solidFill>
                  <a:schemeClr val="bg2"/>
                </a:solidFill>
                <a:latin typeface="Cambria" panose="02040503050406030204" pitchFamily="18" charset="0"/>
                <a:ea typeface="Cambria" panose="02040503050406030204" pitchFamily="18" charset="0"/>
              </a:rPr>
              <a:t>Overview of Number of Days Scheduled (34 CFR 668.22(l)) </a:t>
            </a:r>
          </a:p>
        </p:txBody>
      </p:sp>
    </p:spTree>
    <p:extLst>
      <p:ext uri="{BB962C8B-B14F-4D97-AF65-F5344CB8AC3E}">
        <p14:creationId xmlns:p14="http://schemas.microsoft.com/office/powerpoint/2010/main" val="6509579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58</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614864" y="349506"/>
            <a:ext cx="10962272" cy="798177"/>
          </a:xfrm>
        </p:spPr>
        <p:txBody>
          <a:bodyPr/>
          <a:lstStyle/>
          <a:p>
            <a:r>
              <a:rPr lang="en-US" dirty="0"/>
              <a:t>R2T4 – Scheduled days in modules Example</a:t>
            </a:r>
          </a:p>
        </p:txBody>
      </p:sp>
      <p:graphicFrame>
        <p:nvGraphicFramePr>
          <p:cNvPr id="5" name="Table 5">
            <a:extLst>
              <a:ext uri="{FF2B5EF4-FFF2-40B4-BE49-F238E27FC236}">
                <a16:creationId xmlns:a16="http://schemas.microsoft.com/office/drawing/2014/main" id="{0F2F9AF4-9D3A-4ECD-906E-5B82FD68C7D6}"/>
              </a:ext>
            </a:extLst>
          </p:cNvPr>
          <p:cNvGraphicFramePr>
            <a:graphicFrameLocks noGrp="1"/>
          </p:cNvGraphicFramePr>
          <p:nvPr>
            <p:extLst>
              <p:ext uri="{D42A27DB-BD31-4B8C-83A1-F6EECF244321}">
                <p14:modId xmlns:p14="http://schemas.microsoft.com/office/powerpoint/2010/main" val="2762999682"/>
              </p:ext>
            </p:extLst>
          </p:nvPr>
        </p:nvGraphicFramePr>
        <p:xfrm>
          <a:off x="392442" y="1485792"/>
          <a:ext cx="10962272" cy="5180546"/>
        </p:xfrm>
        <a:graphic>
          <a:graphicData uri="http://schemas.openxmlformats.org/drawingml/2006/table">
            <a:tbl>
              <a:tblPr firstRow="1" bandRow="1">
                <a:tableStyleId>{5C22544A-7EE6-4342-B048-85BDC9FD1C3A}</a:tableStyleId>
              </a:tblPr>
              <a:tblGrid>
                <a:gridCol w="10962272">
                  <a:extLst>
                    <a:ext uri="{9D8B030D-6E8A-4147-A177-3AD203B41FA5}">
                      <a16:colId xmlns:a16="http://schemas.microsoft.com/office/drawing/2014/main" val="446595190"/>
                    </a:ext>
                  </a:extLst>
                </a:gridCol>
              </a:tblGrid>
              <a:tr h="791426">
                <a:tc>
                  <a:txBody>
                    <a:bodyPr/>
                    <a:lstStyle/>
                    <a:p>
                      <a:pPr algn="ctr"/>
                      <a:r>
                        <a:rPr lang="en-US" sz="2400" dirty="0">
                          <a:solidFill>
                            <a:schemeClr val="bg2"/>
                          </a:solidFill>
                          <a:latin typeface="Cambria" panose="02040503050406030204" pitchFamily="18" charset="0"/>
                          <a:ea typeface="Cambria" panose="02040503050406030204" pitchFamily="18" charset="0"/>
                        </a:rPr>
                        <a:t>Example 1 – No R2T4 freeze date (Pell only recipient)</a:t>
                      </a:r>
                      <a:endParaRPr lang="en-US" sz="2400" dirty="0"/>
                    </a:p>
                  </a:txBody>
                  <a:tcPr/>
                </a:tc>
                <a:extLst>
                  <a:ext uri="{0D108BD9-81ED-4DB2-BD59-A6C34878D82A}">
                    <a16:rowId xmlns:a16="http://schemas.microsoft.com/office/drawing/2014/main" val="2133946485"/>
                  </a:ext>
                </a:extLst>
              </a:tr>
              <a:tr h="1767313">
                <a:tc>
                  <a:txBody>
                    <a:bodyPr/>
                    <a:lstStyle/>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enrolled in a semester with two 8-week modules</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uses one Pell recalculation date (PRD) 10 days into overall term</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enrolled in 6 hours in module 1 and 6 hours in module 2</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As of PRD, student started 6 hours and was enrolled in 12 hours</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paid the student a full-time Pell</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ends up withdrawing in module 1 and never attends module 2</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must perform a mandatory Pell recalculation and pay the student a ½ time Pell amount</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Since the 6 hours in module 2 were not ultimately used to determine the student’s Title IV eligibility, </a:t>
                      </a:r>
                      <a:r>
                        <a:rPr lang="en-US" sz="2400" i="1" dirty="0">
                          <a:solidFill>
                            <a:srgbClr val="FF0000"/>
                          </a:solidFill>
                          <a:latin typeface="Cambria" panose="02040503050406030204" pitchFamily="18" charset="0"/>
                          <a:ea typeface="Cambria" panose="02040503050406030204" pitchFamily="18" charset="0"/>
                        </a:rPr>
                        <a:t>the days in module 2 are NOT factored into the R2T4 calculation</a:t>
                      </a:r>
                    </a:p>
                    <a:p>
                      <a:pPr marL="0" indent="0">
                        <a:buFont typeface="Arial" panose="020B0604020202020204" pitchFamily="34" charset="0"/>
                        <a:buNone/>
                      </a:pPr>
                      <a:endParaRPr lang="en-US" dirty="0">
                        <a:solidFill>
                          <a:schemeClr val="tx1"/>
                        </a:solidFill>
                      </a:endParaRP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42270170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59</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614864" y="349506"/>
            <a:ext cx="10962272" cy="798177"/>
          </a:xfrm>
        </p:spPr>
        <p:txBody>
          <a:bodyPr/>
          <a:lstStyle/>
          <a:p>
            <a:r>
              <a:rPr lang="en-US" dirty="0"/>
              <a:t>R2T4 – Scheduled days in modules Example</a:t>
            </a:r>
          </a:p>
        </p:txBody>
      </p:sp>
      <p:graphicFrame>
        <p:nvGraphicFramePr>
          <p:cNvPr id="5" name="Table 5">
            <a:extLst>
              <a:ext uri="{FF2B5EF4-FFF2-40B4-BE49-F238E27FC236}">
                <a16:creationId xmlns:a16="http://schemas.microsoft.com/office/drawing/2014/main" id="{0F2F9AF4-9D3A-4ECD-906E-5B82FD68C7D6}"/>
              </a:ext>
            </a:extLst>
          </p:cNvPr>
          <p:cNvGraphicFramePr>
            <a:graphicFrameLocks noGrp="1"/>
          </p:cNvGraphicFramePr>
          <p:nvPr>
            <p:extLst>
              <p:ext uri="{D42A27DB-BD31-4B8C-83A1-F6EECF244321}">
                <p14:modId xmlns:p14="http://schemas.microsoft.com/office/powerpoint/2010/main" val="3038898768"/>
              </p:ext>
            </p:extLst>
          </p:nvPr>
        </p:nvGraphicFramePr>
        <p:xfrm>
          <a:off x="441869" y="1539454"/>
          <a:ext cx="10962272" cy="4814786"/>
        </p:xfrm>
        <a:graphic>
          <a:graphicData uri="http://schemas.openxmlformats.org/drawingml/2006/table">
            <a:tbl>
              <a:tblPr firstRow="1" bandRow="1">
                <a:tableStyleId>{5C22544A-7EE6-4342-B048-85BDC9FD1C3A}</a:tableStyleId>
              </a:tblPr>
              <a:tblGrid>
                <a:gridCol w="10962272">
                  <a:extLst>
                    <a:ext uri="{9D8B030D-6E8A-4147-A177-3AD203B41FA5}">
                      <a16:colId xmlns:a16="http://schemas.microsoft.com/office/drawing/2014/main" val="446595190"/>
                    </a:ext>
                  </a:extLst>
                </a:gridCol>
              </a:tblGrid>
              <a:tr h="791426">
                <a:tc>
                  <a:txBody>
                    <a:bodyPr/>
                    <a:lstStyle/>
                    <a:p>
                      <a:pPr algn="ctr"/>
                      <a:r>
                        <a:rPr lang="en-US" sz="2400" dirty="0">
                          <a:solidFill>
                            <a:schemeClr val="bg2"/>
                          </a:solidFill>
                          <a:latin typeface="Cambria" panose="02040503050406030204" pitchFamily="18" charset="0"/>
                          <a:ea typeface="Cambria" panose="02040503050406030204" pitchFamily="18" charset="0"/>
                        </a:rPr>
                        <a:t>Example 2 – R2T4 freeze date (Pell only recipient)</a:t>
                      </a:r>
                      <a:endParaRPr lang="en-US" sz="2400" dirty="0"/>
                    </a:p>
                  </a:txBody>
                  <a:tcPr/>
                </a:tc>
                <a:extLst>
                  <a:ext uri="{0D108BD9-81ED-4DB2-BD59-A6C34878D82A}">
                    <a16:rowId xmlns:a16="http://schemas.microsoft.com/office/drawing/2014/main" val="2133946485"/>
                  </a:ext>
                </a:extLst>
              </a:tr>
              <a:tr h="1767313">
                <a:tc>
                  <a:txBody>
                    <a:bodyPr/>
                    <a:lstStyle/>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enrolled in a semester with two 8-week modules</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uses one Pell recalculation date (PRD) 10 days into overall term and uses that date as their “R2T4 freeze date” for modular days</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enrolled in 6 hours in module 1 and 6 hours in module 2</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As of the R2T4 freeze date, student was enrolled in 12 hours (modules 1 and 2)</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paid the student a full-time Pell</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ends up withdrawing in module 1 and never attends module 2</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must perform a mandatory Pell recalculation and pay a ½ time Pell </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Since the coursework enrolled in as of the school’s R2T4 freeze date was for modules 1 and 2</a:t>
                      </a:r>
                      <a:r>
                        <a:rPr lang="en-US" sz="2400" i="1" dirty="0">
                          <a:solidFill>
                            <a:schemeClr val="tx1"/>
                          </a:solidFill>
                          <a:latin typeface="Cambria" panose="02040503050406030204" pitchFamily="18" charset="0"/>
                          <a:ea typeface="Cambria" panose="02040503050406030204" pitchFamily="18" charset="0"/>
                        </a:rPr>
                        <a:t>, </a:t>
                      </a:r>
                      <a:r>
                        <a:rPr lang="en-US" sz="2400" i="1" dirty="0">
                          <a:solidFill>
                            <a:srgbClr val="FF0000"/>
                          </a:solidFill>
                          <a:latin typeface="Cambria" panose="02040503050406030204" pitchFamily="18" charset="0"/>
                          <a:ea typeface="Cambria" panose="02040503050406030204" pitchFamily="18" charset="0"/>
                        </a:rPr>
                        <a:t> the days in both modules are factored into the R2T4 calculation</a:t>
                      </a:r>
                    </a:p>
                    <a:p>
                      <a:pPr marL="0" indent="0">
                        <a:buFont typeface="Arial" panose="020B0604020202020204" pitchFamily="34" charset="0"/>
                        <a:buNone/>
                      </a:pPr>
                      <a:endParaRPr lang="en-US" dirty="0">
                        <a:solidFill>
                          <a:schemeClr val="tx1"/>
                        </a:solidFill>
                      </a:endParaRP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4105810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6</a:t>
            </a:fld>
            <a:endParaRPr lang="en-US" dirty="0"/>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187486" y="4042528"/>
            <a:ext cx="8874759" cy="798177"/>
          </a:xfrm>
        </p:spPr>
        <p:txBody>
          <a:bodyPr/>
          <a:lstStyle/>
          <a:p>
            <a:pPr algn="ctr"/>
            <a:r>
              <a:rPr lang="en-US" sz="8000" dirty="0"/>
              <a:t>Satisfactory Academic progress (SAP)</a:t>
            </a:r>
          </a:p>
        </p:txBody>
      </p:sp>
      <p:pic>
        <p:nvPicPr>
          <p:cNvPr id="5" name="Graphic 4" descr="Classroom with solid fill">
            <a:extLst>
              <a:ext uri="{FF2B5EF4-FFF2-40B4-BE49-F238E27FC236}">
                <a16:creationId xmlns:a16="http://schemas.microsoft.com/office/drawing/2014/main" id="{92AC9B6C-B67E-4157-82A4-57CC75D129C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611025" y="3414163"/>
            <a:ext cx="3096126" cy="3096126"/>
          </a:xfrm>
          <a:prstGeom prst="rect">
            <a:avLst/>
          </a:prstGeom>
        </p:spPr>
      </p:pic>
    </p:spTree>
    <p:extLst>
      <p:ext uri="{BB962C8B-B14F-4D97-AF65-F5344CB8AC3E}">
        <p14:creationId xmlns:p14="http://schemas.microsoft.com/office/powerpoint/2010/main" val="33347342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60</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962272" cy="798177"/>
          </a:xfrm>
        </p:spPr>
        <p:txBody>
          <a:bodyPr/>
          <a:lstStyle/>
          <a:p>
            <a:r>
              <a:rPr lang="en-US" dirty="0"/>
              <a:t>R2T4 – Scheduled days in modules Example</a:t>
            </a:r>
          </a:p>
        </p:txBody>
      </p:sp>
      <p:graphicFrame>
        <p:nvGraphicFramePr>
          <p:cNvPr id="5" name="Table 5">
            <a:extLst>
              <a:ext uri="{FF2B5EF4-FFF2-40B4-BE49-F238E27FC236}">
                <a16:creationId xmlns:a16="http://schemas.microsoft.com/office/drawing/2014/main" id="{694AB5B4-A028-472D-AF78-8161BFFAF21B}"/>
              </a:ext>
            </a:extLst>
          </p:cNvPr>
          <p:cNvGraphicFramePr>
            <a:graphicFrameLocks noGrp="1"/>
          </p:cNvGraphicFramePr>
          <p:nvPr>
            <p:extLst>
              <p:ext uri="{D42A27DB-BD31-4B8C-83A1-F6EECF244321}">
                <p14:modId xmlns:p14="http://schemas.microsoft.com/office/powerpoint/2010/main" val="3399715958"/>
              </p:ext>
            </p:extLst>
          </p:nvPr>
        </p:nvGraphicFramePr>
        <p:xfrm>
          <a:off x="270550" y="1510126"/>
          <a:ext cx="11208878" cy="5156212"/>
        </p:xfrm>
        <a:graphic>
          <a:graphicData uri="http://schemas.openxmlformats.org/drawingml/2006/table">
            <a:tbl>
              <a:tblPr firstRow="1" bandRow="1">
                <a:tableStyleId>{5C22544A-7EE6-4342-B048-85BDC9FD1C3A}</a:tableStyleId>
              </a:tblPr>
              <a:tblGrid>
                <a:gridCol w="11208878">
                  <a:extLst>
                    <a:ext uri="{9D8B030D-6E8A-4147-A177-3AD203B41FA5}">
                      <a16:colId xmlns:a16="http://schemas.microsoft.com/office/drawing/2014/main" val="446595190"/>
                    </a:ext>
                  </a:extLst>
                </a:gridCol>
              </a:tblGrid>
              <a:tr h="672719">
                <a:tc>
                  <a:txBody>
                    <a:bodyPr/>
                    <a:lstStyle/>
                    <a:p>
                      <a:pPr algn="ctr"/>
                      <a:r>
                        <a:rPr lang="en-US" sz="2400" dirty="0">
                          <a:solidFill>
                            <a:schemeClr val="bg2"/>
                          </a:solidFill>
                          <a:latin typeface="Cambria" panose="02040503050406030204" pitchFamily="18" charset="0"/>
                          <a:ea typeface="Cambria" panose="02040503050406030204" pitchFamily="18" charset="0"/>
                        </a:rPr>
                        <a:t>Example 3 – No R2T4 freeze date (Pell recipient later eligible for DL funds)</a:t>
                      </a:r>
                      <a:endParaRPr lang="en-US" sz="2400" dirty="0"/>
                    </a:p>
                  </a:txBody>
                  <a:tcPr/>
                </a:tc>
                <a:extLst>
                  <a:ext uri="{0D108BD9-81ED-4DB2-BD59-A6C34878D82A}">
                    <a16:rowId xmlns:a16="http://schemas.microsoft.com/office/drawing/2014/main" val="2133946485"/>
                  </a:ext>
                </a:extLst>
              </a:tr>
              <a:tr h="4483493">
                <a:tc>
                  <a:txBody>
                    <a:bodyPr/>
                    <a:lstStyle/>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enrolled in a semester with two 8-week modules</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uses one Pell recalculation date (PRD) 10 days into overall term</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only enrolled in 3 hours in module 1 as of the PRD</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A week after the PRD,  student enrolls in 3 hours in module 2 and requests a DL</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paid the student a less than ½ time Pell and provided a DL disbursement</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ends up withdrawing in module 1 and never attends module 2</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does not have to do a Pell recalculation; loan funds do not have to be adjusted since student started a class and was registered ½ time at time of disbursement</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Since the 3 hours in module 2 did impact the enrollment status required to establish the student’s Title IV eligibility for the DL funds received , </a:t>
                      </a:r>
                      <a:r>
                        <a:rPr lang="en-US" sz="2400" i="1" dirty="0">
                          <a:solidFill>
                            <a:srgbClr val="FF0000"/>
                          </a:solidFill>
                          <a:latin typeface="Cambria" panose="02040503050406030204" pitchFamily="18" charset="0"/>
                          <a:ea typeface="Cambria" panose="02040503050406030204" pitchFamily="18" charset="0"/>
                        </a:rPr>
                        <a:t>the days in module 1 and 2 ARE factored into the R2T4 calculation</a:t>
                      </a: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31851172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61</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962272" cy="798177"/>
          </a:xfrm>
        </p:spPr>
        <p:txBody>
          <a:bodyPr/>
          <a:lstStyle/>
          <a:p>
            <a:r>
              <a:rPr lang="en-US" dirty="0"/>
              <a:t>R2T4 – Scheduled days in modules Example</a:t>
            </a:r>
          </a:p>
        </p:txBody>
      </p:sp>
      <p:graphicFrame>
        <p:nvGraphicFramePr>
          <p:cNvPr id="5" name="Table 5">
            <a:extLst>
              <a:ext uri="{FF2B5EF4-FFF2-40B4-BE49-F238E27FC236}">
                <a16:creationId xmlns:a16="http://schemas.microsoft.com/office/drawing/2014/main" id="{694AB5B4-A028-472D-AF78-8161BFFAF21B}"/>
              </a:ext>
            </a:extLst>
          </p:cNvPr>
          <p:cNvGraphicFramePr>
            <a:graphicFrameLocks noGrp="1"/>
          </p:cNvGraphicFramePr>
          <p:nvPr>
            <p:extLst>
              <p:ext uri="{D42A27DB-BD31-4B8C-83A1-F6EECF244321}">
                <p14:modId xmlns:p14="http://schemas.microsoft.com/office/powerpoint/2010/main" val="394561453"/>
              </p:ext>
            </p:extLst>
          </p:nvPr>
        </p:nvGraphicFramePr>
        <p:xfrm>
          <a:off x="85198" y="1406923"/>
          <a:ext cx="11493083" cy="5156212"/>
        </p:xfrm>
        <a:graphic>
          <a:graphicData uri="http://schemas.openxmlformats.org/drawingml/2006/table">
            <a:tbl>
              <a:tblPr firstRow="1" bandRow="1">
                <a:tableStyleId>{5C22544A-7EE6-4342-B048-85BDC9FD1C3A}</a:tableStyleId>
              </a:tblPr>
              <a:tblGrid>
                <a:gridCol w="11493083">
                  <a:extLst>
                    <a:ext uri="{9D8B030D-6E8A-4147-A177-3AD203B41FA5}">
                      <a16:colId xmlns:a16="http://schemas.microsoft.com/office/drawing/2014/main" val="446595190"/>
                    </a:ext>
                  </a:extLst>
                </a:gridCol>
              </a:tblGrid>
              <a:tr h="672719">
                <a:tc>
                  <a:txBody>
                    <a:bodyPr/>
                    <a:lstStyle/>
                    <a:p>
                      <a:pPr algn="ctr"/>
                      <a:r>
                        <a:rPr lang="en-US" sz="2400" dirty="0">
                          <a:solidFill>
                            <a:schemeClr val="bg2"/>
                          </a:solidFill>
                          <a:latin typeface="Cambria" panose="02040503050406030204" pitchFamily="18" charset="0"/>
                          <a:ea typeface="Cambria" panose="02040503050406030204" pitchFamily="18" charset="0"/>
                        </a:rPr>
                        <a:t>Example 4 – R2T4 freeze date (Pell recipient later eligible for DL funds)</a:t>
                      </a:r>
                      <a:endParaRPr lang="en-US" sz="2400" dirty="0"/>
                    </a:p>
                  </a:txBody>
                  <a:tcPr/>
                </a:tc>
                <a:extLst>
                  <a:ext uri="{0D108BD9-81ED-4DB2-BD59-A6C34878D82A}">
                    <a16:rowId xmlns:a16="http://schemas.microsoft.com/office/drawing/2014/main" val="2133946485"/>
                  </a:ext>
                </a:extLst>
              </a:tr>
              <a:tr h="4483493">
                <a:tc>
                  <a:txBody>
                    <a:bodyPr/>
                    <a:lstStyle/>
                    <a:p>
                      <a:pPr marL="286090" lvl="0" indent="-285750">
                        <a:buFont typeface="Arial" panose="020B0604020202020204" pitchFamily="34" charset="0"/>
                        <a:buChar char="•"/>
                      </a:pPr>
                      <a:r>
                        <a:rPr lang="en-US" sz="2300" dirty="0">
                          <a:solidFill>
                            <a:schemeClr val="tx1"/>
                          </a:solidFill>
                          <a:latin typeface="Cambria" panose="02040503050406030204" pitchFamily="18" charset="0"/>
                          <a:ea typeface="Cambria" panose="02040503050406030204" pitchFamily="18" charset="0"/>
                        </a:rPr>
                        <a:t>Student enrolled in a semester with two 8-week modules</a:t>
                      </a:r>
                    </a:p>
                    <a:p>
                      <a:pPr marL="286090" lvl="0" indent="-285750">
                        <a:buFont typeface="Arial" panose="020B0604020202020204" pitchFamily="34" charset="0"/>
                        <a:buChar char="•"/>
                      </a:pPr>
                      <a:r>
                        <a:rPr lang="en-US" sz="2300" dirty="0">
                          <a:solidFill>
                            <a:schemeClr val="tx1"/>
                          </a:solidFill>
                          <a:latin typeface="Cambria" panose="02040503050406030204" pitchFamily="18" charset="0"/>
                          <a:ea typeface="Cambria" panose="02040503050406030204" pitchFamily="18" charset="0"/>
                        </a:rPr>
                        <a:t>School uses one Pell recalculation date (PRD) 10 days into overall term and uses that date as their “R2T4 freeze date” for modular days</a:t>
                      </a:r>
                    </a:p>
                    <a:p>
                      <a:pPr marL="286090" lvl="0" indent="-285750">
                        <a:buFont typeface="Arial" panose="020B0604020202020204" pitchFamily="34" charset="0"/>
                        <a:buChar char="•"/>
                      </a:pPr>
                      <a:r>
                        <a:rPr lang="en-US" sz="2300" dirty="0">
                          <a:solidFill>
                            <a:schemeClr val="tx1"/>
                          </a:solidFill>
                          <a:latin typeface="Cambria" panose="02040503050406030204" pitchFamily="18" charset="0"/>
                          <a:ea typeface="Cambria" panose="02040503050406030204" pitchFamily="18" charset="0"/>
                        </a:rPr>
                        <a:t>Student only enrolled in 3 hours in module 1 as of the R2T4 freeze date</a:t>
                      </a:r>
                    </a:p>
                    <a:p>
                      <a:pPr marL="286090" lvl="0" indent="-285750">
                        <a:buFont typeface="Arial" panose="020B0604020202020204" pitchFamily="34" charset="0"/>
                        <a:buChar char="•"/>
                      </a:pPr>
                      <a:r>
                        <a:rPr lang="en-US" sz="2300" dirty="0">
                          <a:solidFill>
                            <a:schemeClr val="tx1"/>
                          </a:solidFill>
                          <a:latin typeface="Cambria" panose="02040503050406030204" pitchFamily="18" charset="0"/>
                          <a:ea typeface="Cambria" panose="02040503050406030204" pitchFamily="18" charset="0"/>
                        </a:rPr>
                        <a:t>A week after R2T4 freeze date,  student enrolls in 3 hours in module 2 and requests a DL</a:t>
                      </a:r>
                    </a:p>
                    <a:p>
                      <a:pPr marL="286090" lvl="0" indent="-285750">
                        <a:buFont typeface="Arial" panose="020B0604020202020204" pitchFamily="34" charset="0"/>
                        <a:buChar char="•"/>
                      </a:pPr>
                      <a:r>
                        <a:rPr lang="en-US" sz="2300" dirty="0">
                          <a:solidFill>
                            <a:schemeClr val="tx1"/>
                          </a:solidFill>
                          <a:latin typeface="Cambria" panose="02040503050406030204" pitchFamily="18" charset="0"/>
                          <a:ea typeface="Cambria" panose="02040503050406030204" pitchFamily="18" charset="0"/>
                        </a:rPr>
                        <a:t>School paid the student a less than ½ time Pell and provided a DL disbursement</a:t>
                      </a:r>
                    </a:p>
                    <a:p>
                      <a:pPr marL="286090" lvl="0" indent="-285750">
                        <a:buFont typeface="Arial" panose="020B0604020202020204" pitchFamily="34" charset="0"/>
                        <a:buChar char="•"/>
                      </a:pPr>
                      <a:r>
                        <a:rPr lang="en-US" sz="2300" dirty="0">
                          <a:solidFill>
                            <a:schemeClr val="tx1"/>
                          </a:solidFill>
                          <a:latin typeface="Cambria" panose="02040503050406030204" pitchFamily="18" charset="0"/>
                          <a:ea typeface="Cambria" panose="02040503050406030204" pitchFamily="18" charset="0"/>
                        </a:rPr>
                        <a:t>Student ends up withdrawing in module 1 and never attends module 2</a:t>
                      </a:r>
                    </a:p>
                    <a:p>
                      <a:pPr marL="286090" lvl="0" indent="-285750">
                        <a:buFont typeface="Arial" panose="020B0604020202020204" pitchFamily="34" charset="0"/>
                        <a:buChar char="•"/>
                      </a:pPr>
                      <a:r>
                        <a:rPr lang="en-US" sz="2300" dirty="0">
                          <a:solidFill>
                            <a:schemeClr val="tx1"/>
                          </a:solidFill>
                          <a:latin typeface="Cambria" panose="02040503050406030204" pitchFamily="18" charset="0"/>
                          <a:ea typeface="Cambria" panose="02040503050406030204" pitchFamily="18" charset="0"/>
                        </a:rPr>
                        <a:t>School does not have to do a Pell recalculation; loan funds do not have to be adjusted since student started a class and registered ½ time at time of disbursement</a:t>
                      </a:r>
                    </a:p>
                    <a:p>
                      <a:pPr marL="286090" lvl="0" indent="-285750">
                        <a:buFont typeface="Arial" panose="020B0604020202020204" pitchFamily="34" charset="0"/>
                        <a:buChar char="•"/>
                      </a:pPr>
                      <a:r>
                        <a:rPr lang="en-US" sz="2300" dirty="0">
                          <a:solidFill>
                            <a:schemeClr val="tx1"/>
                          </a:solidFill>
                          <a:latin typeface="Cambria" panose="02040503050406030204" pitchFamily="18" charset="0"/>
                          <a:ea typeface="Cambria" panose="02040503050406030204" pitchFamily="18" charset="0"/>
                        </a:rPr>
                        <a:t>Since the coursework enrolled in as of the school’s R2T4 freeze date was only for module 1 AND the student never attended at least one day in module 2</a:t>
                      </a:r>
                      <a:r>
                        <a:rPr lang="en-US" sz="2300" i="1" dirty="0">
                          <a:solidFill>
                            <a:schemeClr val="tx1"/>
                          </a:solidFill>
                          <a:latin typeface="Cambria" panose="02040503050406030204" pitchFamily="18" charset="0"/>
                          <a:ea typeface="Cambria" panose="02040503050406030204" pitchFamily="18" charset="0"/>
                        </a:rPr>
                        <a:t>,  </a:t>
                      </a:r>
                      <a:r>
                        <a:rPr lang="en-US" sz="2300" i="1" dirty="0">
                          <a:solidFill>
                            <a:srgbClr val="FF0000"/>
                          </a:solidFill>
                          <a:latin typeface="Cambria" panose="02040503050406030204" pitchFamily="18" charset="0"/>
                          <a:ea typeface="Cambria" panose="02040503050406030204" pitchFamily="18" charset="0"/>
                        </a:rPr>
                        <a:t>only the days in module 1 are factored into the R2T4 calculation</a:t>
                      </a: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6585549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62</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614864" y="349506"/>
            <a:ext cx="10962272" cy="798177"/>
          </a:xfrm>
        </p:spPr>
        <p:txBody>
          <a:bodyPr/>
          <a:lstStyle/>
          <a:p>
            <a:r>
              <a:rPr lang="en-US" dirty="0"/>
              <a:t>R2T4 – Scheduled days in modules Example</a:t>
            </a:r>
          </a:p>
        </p:txBody>
      </p:sp>
      <p:graphicFrame>
        <p:nvGraphicFramePr>
          <p:cNvPr id="5" name="Table 5">
            <a:extLst>
              <a:ext uri="{FF2B5EF4-FFF2-40B4-BE49-F238E27FC236}">
                <a16:creationId xmlns:a16="http://schemas.microsoft.com/office/drawing/2014/main" id="{0F2F9AF4-9D3A-4ECD-906E-5B82FD68C7D6}"/>
              </a:ext>
            </a:extLst>
          </p:cNvPr>
          <p:cNvGraphicFramePr>
            <a:graphicFrameLocks noGrp="1"/>
          </p:cNvGraphicFramePr>
          <p:nvPr>
            <p:extLst>
              <p:ext uri="{D42A27DB-BD31-4B8C-83A1-F6EECF244321}">
                <p14:modId xmlns:p14="http://schemas.microsoft.com/office/powerpoint/2010/main" val="1722272812"/>
              </p:ext>
            </p:extLst>
          </p:nvPr>
        </p:nvGraphicFramePr>
        <p:xfrm>
          <a:off x="392442" y="1485792"/>
          <a:ext cx="10962272" cy="4906226"/>
        </p:xfrm>
        <a:graphic>
          <a:graphicData uri="http://schemas.openxmlformats.org/drawingml/2006/table">
            <a:tbl>
              <a:tblPr firstRow="1" bandRow="1">
                <a:tableStyleId>{5C22544A-7EE6-4342-B048-85BDC9FD1C3A}</a:tableStyleId>
              </a:tblPr>
              <a:tblGrid>
                <a:gridCol w="10962272">
                  <a:extLst>
                    <a:ext uri="{9D8B030D-6E8A-4147-A177-3AD203B41FA5}">
                      <a16:colId xmlns:a16="http://schemas.microsoft.com/office/drawing/2014/main" val="446595190"/>
                    </a:ext>
                  </a:extLst>
                </a:gridCol>
              </a:tblGrid>
              <a:tr h="791426">
                <a:tc>
                  <a:txBody>
                    <a:bodyPr/>
                    <a:lstStyle/>
                    <a:p>
                      <a:pPr algn="ctr"/>
                      <a:r>
                        <a:rPr lang="en-US" sz="2400" dirty="0">
                          <a:solidFill>
                            <a:schemeClr val="bg2"/>
                          </a:solidFill>
                          <a:latin typeface="Cambria" panose="02040503050406030204" pitchFamily="18" charset="0"/>
                          <a:ea typeface="Cambria" panose="02040503050406030204" pitchFamily="18" charset="0"/>
                        </a:rPr>
                        <a:t>Example 5 – No R2T4 freeze date (Pell only recipient)</a:t>
                      </a:r>
                      <a:endParaRPr lang="en-US" sz="2400" dirty="0"/>
                    </a:p>
                  </a:txBody>
                  <a:tcPr/>
                </a:tc>
                <a:extLst>
                  <a:ext uri="{0D108BD9-81ED-4DB2-BD59-A6C34878D82A}">
                    <a16:rowId xmlns:a16="http://schemas.microsoft.com/office/drawing/2014/main" val="2133946485"/>
                  </a:ext>
                </a:extLst>
              </a:tr>
              <a:tr h="1767313">
                <a:tc>
                  <a:txBody>
                    <a:bodyPr/>
                    <a:lstStyle/>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enrolled in a semester with five 4-week modules</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uses one Pell recalculation date (PRD) 10 days into overall term</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enrolled in a 2-hour course in all five modules for a total of 10 hours</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As of PRD, student started 2 hours in module 1 and was enrolled in 10 hours</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paid the student a ¾ time Pell</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Student completes module 1, starts attending module 2 and then withdraws</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School must perform a mandatory Pell recalculation and pay the student a less than ½ time Pell amount (only started 4 hours)</a:t>
                      </a:r>
                    </a:p>
                    <a:p>
                      <a:pPr marL="286090" lvl="0" indent="-285750">
                        <a:buFont typeface="Arial" panose="020B0604020202020204" pitchFamily="34" charset="0"/>
                        <a:buChar char="•"/>
                      </a:pPr>
                      <a:r>
                        <a:rPr lang="en-US" sz="2400" dirty="0">
                          <a:solidFill>
                            <a:schemeClr val="tx1"/>
                          </a:solidFill>
                          <a:latin typeface="Cambria" panose="02040503050406030204" pitchFamily="18" charset="0"/>
                          <a:ea typeface="Cambria" panose="02040503050406030204" pitchFamily="18" charset="0"/>
                        </a:rPr>
                        <a:t>Though the student was only paid a less than ½ time Pell amount, since the student attended at least one day in module 2, </a:t>
                      </a:r>
                      <a:r>
                        <a:rPr lang="en-US" sz="2400" i="1" dirty="0">
                          <a:solidFill>
                            <a:srgbClr val="FF0000"/>
                          </a:solidFill>
                          <a:latin typeface="Cambria" panose="02040503050406030204" pitchFamily="18" charset="0"/>
                          <a:ea typeface="Cambria" panose="02040503050406030204" pitchFamily="18" charset="0"/>
                        </a:rPr>
                        <a:t>the days in module 1 and 2 ARE factored into the R2T4 calculation</a:t>
                      </a:r>
                      <a:endParaRPr lang="en-US" dirty="0">
                        <a:solidFill>
                          <a:schemeClr val="tx1"/>
                        </a:solidFill>
                      </a:endParaRP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27202003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63</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614864" y="349506"/>
            <a:ext cx="10962272" cy="798177"/>
          </a:xfrm>
        </p:spPr>
        <p:txBody>
          <a:bodyPr/>
          <a:lstStyle/>
          <a:p>
            <a:r>
              <a:rPr lang="en-US" dirty="0"/>
              <a:t>R2T4 – Scheduled days in modules Example</a:t>
            </a:r>
          </a:p>
        </p:txBody>
      </p:sp>
      <p:graphicFrame>
        <p:nvGraphicFramePr>
          <p:cNvPr id="5" name="Table 5">
            <a:extLst>
              <a:ext uri="{FF2B5EF4-FFF2-40B4-BE49-F238E27FC236}">
                <a16:creationId xmlns:a16="http://schemas.microsoft.com/office/drawing/2014/main" id="{0F2F9AF4-9D3A-4ECD-906E-5B82FD68C7D6}"/>
              </a:ext>
            </a:extLst>
          </p:cNvPr>
          <p:cNvGraphicFramePr>
            <a:graphicFrameLocks noGrp="1"/>
          </p:cNvGraphicFramePr>
          <p:nvPr>
            <p:extLst>
              <p:ext uri="{D42A27DB-BD31-4B8C-83A1-F6EECF244321}">
                <p14:modId xmlns:p14="http://schemas.microsoft.com/office/powerpoint/2010/main" val="1827917644"/>
              </p:ext>
            </p:extLst>
          </p:nvPr>
        </p:nvGraphicFramePr>
        <p:xfrm>
          <a:off x="392442" y="1485792"/>
          <a:ext cx="11494758" cy="5241506"/>
        </p:xfrm>
        <a:graphic>
          <a:graphicData uri="http://schemas.openxmlformats.org/drawingml/2006/table">
            <a:tbl>
              <a:tblPr firstRow="1" bandRow="1">
                <a:tableStyleId>{5C22544A-7EE6-4342-B048-85BDC9FD1C3A}</a:tableStyleId>
              </a:tblPr>
              <a:tblGrid>
                <a:gridCol w="11494758">
                  <a:extLst>
                    <a:ext uri="{9D8B030D-6E8A-4147-A177-3AD203B41FA5}">
                      <a16:colId xmlns:a16="http://schemas.microsoft.com/office/drawing/2014/main" val="446595190"/>
                    </a:ext>
                  </a:extLst>
                </a:gridCol>
              </a:tblGrid>
              <a:tr h="791426">
                <a:tc>
                  <a:txBody>
                    <a:bodyPr/>
                    <a:lstStyle/>
                    <a:p>
                      <a:pPr algn="ctr"/>
                      <a:r>
                        <a:rPr lang="en-US" sz="2400" dirty="0">
                          <a:solidFill>
                            <a:schemeClr val="bg2"/>
                          </a:solidFill>
                          <a:latin typeface="Cambria" panose="02040503050406030204" pitchFamily="18" charset="0"/>
                          <a:ea typeface="Cambria" panose="02040503050406030204" pitchFamily="18" charset="0"/>
                        </a:rPr>
                        <a:t>Example 6 – R2T4 freeze date (Pell and DL recipient)</a:t>
                      </a:r>
                      <a:endParaRPr lang="en-US" sz="2400" dirty="0"/>
                    </a:p>
                  </a:txBody>
                  <a:tcPr/>
                </a:tc>
                <a:extLst>
                  <a:ext uri="{0D108BD9-81ED-4DB2-BD59-A6C34878D82A}">
                    <a16:rowId xmlns:a16="http://schemas.microsoft.com/office/drawing/2014/main" val="2133946485"/>
                  </a:ext>
                </a:extLst>
              </a:tr>
              <a:tr h="1767313">
                <a:tc>
                  <a:txBody>
                    <a:bodyPr/>
                    <a:lstStyle/>
                    <a:p>
                      <a:pPr marL="286090" lvl="0" indent="-285750">
                        <a:buFont typeface="Arial" panose="020B0604020202020204" pitchFamily="34" charset="0"/>
                        <a:buChar char="•"/>
                      </a:pPr>
                      <a:r>
                        <a:rPr lang="en-US" sz="2200" dirty="0">
                          <a:solidFill>
                            <a:schemeClr val="tx1"/>
                          </a:solidFill>
                          <a:latin typeface="Cambria" panose="02040503050406030204" pitchFamily="18" charset="0"/>
                          <a:ea typeface="Cambria" panose="02040503050406030204" pitchFamily="18" charset="0"/>
                        </a:rPr>
                        <a:t>Student enrolled in a semester with five 4-week modules</a:t>
                      </a:r>
                    </a:p>
                    <a:p>
                      <a:pPr marL="286090" lvl="0" indent="-285750">
                        <a:buFont typeface="Arial" panose="020B0604020202020204" pitchFamily="34" charset="0"/>
                        <a:buChar char="•"/>
                      </a:pPr>
                      <a:r>
                        <a:rPr lang="en-US" sz="2200" dirty="0">
                          <a:solidFill>
                            <a:schemeClr val="tx1"/>
                          </a:solidFill>
                          <a:latin typeface="Cambria" panose="02040503050406030204" pitchFamily="18" charset="0"/>
                          <a:ea typeface="Cambria" panose="02040503050406030204" pitchFamily="18" charset="0"/>
                        </a:rPr>
                        <a:t>School uses one Pell recalculation date (PRD) 10 days into overall term and uses that date as their “R2T4 freeze date” for modular days</a:t>
                      </a:r>
                    </a:p>
                    <a:p>
                      <a:pPr marL="286090" lvl="0" indent="-285750">
                        <a:buFont typeface="Arial" panose="020B0604020202020204" pitchFamily="34" charset="0"/>
                        <a:buChar char="•"/>
                      </a:pPr>
                      <a:r>
                        <a:rPr lang="en-US" sz="2200" dirty="0">
                          <a:solidFill>
                            <a:schemeClr val="tx1"/>
                          </a:solidFill>
                          <a:latin typeface="Cambria" panose="02040503050406030204" pitchFamily="18" charset="0"/>
                          <a:ea typeface="Cambria" panose="02040503050406030204" pitchFamily="18" charset="0"/>
                        </a:rPr>
                        <a:t>Student enrolled in two 3 credit-hour courses in module 1 as of the R2T4 freeze date</a:t>
                      </a:r>
                    </a:p>
                    <a:p>
                      <a:pPr marL="286090" lvl="0" indent="-285750">
                        <a:buFont typeface="Arial" panose="020B0604020202020204" pitchFamily="34" charset="0"/>
                        <a:buChar char="•"/>
                      </a:pPr>
                      <a:r>
                        <a:rPr lang="en-US" sz="2200" dirty="0">
                          <a:solidFill>
                            <a:schemeClr val="tx1"/>
                          </a:solidFill>
                          <a:latin typeface="Cambria" panose="02040503050406030204" pitchFamily="18" charset="0"/>
                          <a:ea typeface="Cambria" panose="02040503050406030204" pitchFamily="18" charset="0"/>
                        </a:rPr>
                        <a:t>School paid the student a ½ time Pell and provided a DL disbursement </a:t>
                      </a:r>
                    </a:p>
                    <a:p>
                      <a:pPr marL="286090" lvl="0" indent="-285750">
                        <a:buFont typeface="Arial" panose="020B0604020202020204" pitchFamily="34" charset="0"/>
                        <a:buChar char="•"/>
                      </a:pPr>
                      <a:r>
                        <a:rPr lang="en-US" sz="2200" dirty="0">
                          <a:solidFill>
                            <a:schemeClr val="tx1"/>
                          </a:solidFill>
                          <a:latin typeface="Cambria" panose="02040503050406030204" pitchFamily="18" charset="0"/>
                          <a:ea typeface="Cambria" panose="02040503050406030204" pitchFamily="18" charset="0"/>
                        </a:rPr>
                        <a:t>Towards the end of module 1, student enrolls in a 3 credit-hour course in module 2 and a 3- credit hour course in module 3; </a:t>
                      </a:r>
                    </a:p>
                    <a:p>
                      <a:pPr marL="286090" lvl="0" indent="-285750">
                        <a:buFont typeface="Arial" panose="020B0604020202020204" pitchFamily="34" charset="0"/>
                        <a:buChar char="•"/>
                      </a:pPr>
                      <a:r>
                        <a:rPr lang="en-US" sz="2200" dirty="0">
                          <a:solidFill>
                            <a:schemeClr val="tx1"/>
                          </a:solidFill>
                          <a:latin typeface="Cambria" panose="02040503050406030204" pitchFamily="18" charset="0"/>
                          <a:ea typeface="Cambria" panose="02040503050406030204" pitchFamily="18" charset="0"/>
                        </a:rPr>
                        <a:t>However, after attending a few days in module 2, the student withdraws</a:t>
                      </a:r>
                    </a:p>
                    <a:p>
                      <a:pPr marL="286090" lvl="0" indent="-285750">
                        <a:buFont typeface="Arial" panose="020B0604020202020204" pitchFamily="34" charset="0"/>
                        <a:buChar char="•"/>
                      </a:pPr>
                      <a:r>
                        <a:rPr lang="en-US" sz="2200" dirty="0">
                          <a:solidFill>
                            <a:schemeClr val="tx1"/>
                          </a:solidFill>
                          <a:latin typeface="Cambria" panose="02040503050406030204" pitchFamily="18" charset="0"/>
                          <a:ea typeface="Cambria" panose="02040503050406030204" pitchFamily="18" charset="0"/>
                        </a:rPr>
                        <a:t>School does not have to do a Pell recalculation; loan funds do not have to be adjusted since student started a class and registered ½ time at time of disbursement</a:t>
                      </a:r>
                    </a:p>
                    <a:p>
                      <a:pPr marL="286090" lvl="0" indent="-285750">
                        <a:buFont typeface="Arial" panose="020B0604020202020204" pitchFamily="34" charset="0"/>
                        <a:buChar char="•"/>
                      </a:pPr>
                      <a:r>
                        <a:rPr lang="en-US" sz="2200" dirty="0">
                          <a:solidFill>
                            <a:schemeClr val="tx1"/>
                          </a:solidFill>
                          <a:latin typeface="Cambria" panose="02040503050406030204" pitchFamily="18" charset="0"/>
                          <a:ea typeface="Cambria" panose="02040503050406030204" pitchFamily="18" charset="0"/>
                        </a:rPr>
                        <a:t>Though the student was only enrolled in coursework in module 1 as of the R2T4 freeze date, since the student attended at least one day in module 2 but never attended module 3 , </a:t>
                      </a:r>
                      <a:r>
                        <a:rPr lang="en-US" sz="2200" dirty="0">
                          <a:solidFill>
                            <a:srgbClr val="FF0000"/>
                          </a:solidFill>
                          <a:latin typeface="Cambria" panose="02040503050406030204" pitchFamily="18" charset="0"/>
                          <a:ea typeface="Cambria" panose="02040503050406030204" pitchFamily="18" charset="0"/>
                        </a:rPr>
                        <a:t>ONLY </a:t>
                      </a:r>
                      <a:r>
                        <a:rPr lang="en-US" sz="2200" i="1" dirty="0">
                          <a:solidFill>
                            <a:srgbClr val="FF0000"/>
                          </a:solidFill>
                          <a:latin typeface="Cambria" panose="02040503050406030204" pitchFamily="18" charset="0"/>
                          <a:ea typeface="Cambria" panose="02040503050406030204" pitchFamily="18" charset="0"/>
                        </a:rPr>
                        <a:t>the days in module 1 and 2 ARE factored into the R2T4 calculation</a:t>
                      </a:r>
                      <a:endParaRPr lang="en-US" sz="2200" dirty="0">
                        <a:solidFill>
                          <a:schemeClr val="tx1"/>
                        </a:solidFill>
                      </a:endParaRPr>
                    </a:p>
                  </a:txBody>
                  <a:tcPr/>
                </a:tc>
                <a:extLst>
                  <a:ext uri="{0D108BD9-81ED-4DB2-BD59-A6C34878D82A}">
                    <a16:rowId xmlns:a16="http://schemas.microsoft.com/office/drawing/2014/main" val="4063275591"/>
                  </a:ext>
                </a:extLst>
              </a:tr>
            </a:tbl>
          </a:graphicData>
        </a:graphic>
      </p:graphicFrame>
    </p:spTree>
    <p:extLst>
      <p:ext uri="{BB962C8B-B14F-4D97-AF65-F5344CB8AC3E}">
        <p14:creationId xmlns:p14="http://schemas.microsoft.com/office/powerpoint/2010/main" val="5289079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64</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R2T4 - COVID-19 flexibilities</a:t>
            </a:r>
          </a:p>
        </p:txBody>
      </p:sp>
      <p:sp>
        <p:nvSpPr>
          <p:cNvPr id="4" name="TextBox 3">
            <a:extLst>
              <a:ext uri="{FF2B5EF4-FFF2-40B4-BE49-F238E27FC236}">
                <a16:creationId xmlns:a16="http://schemas.microsoft.com/office/drawing/2014/main" id="{CD406255-0362-4536-92AA-1DAF8A65D65B}"/>
              </a:ext>
            </a:extLst>
          </p:cNvPr>
          <p:cNvSpPr txBox="1"/>
          <p:nvPr/>
        </p:nvSpPr>
        <p:spPr>
          <a:xfrm>
            <a:off x="249382" y="1365851"/>
            <a:ext cx="11707091" cy="59708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chemeClr val="bg2"/>
                </a:solidFill>
                <a:latin typeface="Cambria" panose="02040503050406030204" pitchFamily="18" charset="0"/>
                <a:ea typeface="Cambria" panose="02040503050406030204" pitchFamily="18" charset="0"/>
              </a:rPr>
              <a:t>CARES Act Section 3508 and May 15, 2020 Electronic Announcement</a:t>
            </a:r>
          </a:p>
          <a:p>
            <a:pPr marL="285750" indent="-285750">
              <a:buFont typeface="Arial" panose="020B0604020202020204" pitchFamily="34" charset="0"/>
              <a:buChar char="•"/>
            </a:pPr>
            <a:endParaRPr lang="en-US" sz="1000" dirty="0">
              <a:solidFill>
                <a:schemeClr val="bg2"/>
              </a:solidFill>
              <a:latin typeface="Cambria" panose="02040503050406030204" pitchFamily="18" charset="0"/>
              <a:ea typeface="Cambria" panose="02040503050406030204" pitchFamily="18" charset="0"/>
            </a:endParaRPr>
          </a:p>
          <a:p>
            <a:pPr marL="914400" lvl="1" indent="-457200">
              <a:spcBef>
                <a:spcPts val="600"/>
              </a:spcBef>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cs typeface="Arial"/>
              </a:rPr>
              <a:t>For students who begin attendance during a qualifying payment period or period of enrollment and subsequently withdraw due to COVID-19, the </a:t>
            </a:r>
            <a:r>
              <a:rPr lang="en-US" sz="2400" i="1" dirty="0">
                <a:solidFill>
                  <a:schemeClr val="bg1"/>
                </a:solidFill>
                <a:latin typeface="Cambria" panose="02040503050406030204" pitchFamily="18" charset="0"/>
                <a:ea typeface="Cambria" panose="02040503050406030204" pitchFamily="18" charset="0"/>
                <a:cs typeface="Arial"/>
              </a:rPr>
              <a:t>CARES Act</a:t>
            </a:r>
            <a:r>
              <a:rPr lang="en-US" sz="2400" dirty="0">
                <a:solidFill>
                  <a:schemeClr val="bg1"/>
                </a:solidFill>
                <a:latin typeface="Cambria" panose="02040503050406030204" pitchFamily="18" charset="0"/>
                <a:ea typeface="Cambria" panose="02040503050406030204" pitchFamily="18" charset="0"/>
                <a:cs typeface="Arial"/>
              </a:rPr>
              <a:t>:</a:t>
            </a:r>
          </a:p>
          <a:p>
            <a:pPr marL="914400" lvl="1" indent="-457200">
              <a:spcBef>
                <a:spcPts val="600"/>
              </a:spcBef>
              <a:buFont typeface="Arial" panose="020B0604020202020204" pitchFamily="34" charset="0"/>
              <a:buChar char="•"/>
            </a:pPr>
            <a:endParaRPr lang="en-US" sz="1000" dirty="0">
              <a:solidFill>
                <a:schemeClr val="bg1"/>
              </a:solidFill>
              <a:latin typeface="Cambria" panose="02040503050406030204" pitchFamily="18" charset="0"/>
              <a:ea typeface="Cambria" panose="02040503050406030204" pitchFamily="18" charset="0"/>
              <a:cs typeface="Arial"/>
            </a:endParaRPr>
          </a:p>
          <a:p>
            <a:pPr marL="1085850" lvl="2" indent="-1714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Waives requirements to return </a:t>
            </a:r>
            <a:r>
              <a:rPr lang="en-US" sz="2400" i="1" dirty="0">
                <a:solidFill>
                  <a:schemeClr val="bg1"/>
                </a:solidFill>
                <a:latin typeface="Cambria" panose="02040503050406030204" pitchFamily="18" charset="0"/>
                <a:ea typeface="Cambria" panose="02040503050406030204" pitchFamily="18" charset="0"/>
              </a:rPr>
              <a:t>Title IV </a:t>
            </a:r>
            <a:r>
              <a:rPr lang="en-US" sz="2400" dirty="0">
                <a:solidFill>
                  <a:schemeClr val="bg1"/>
                </a:solidFill>
                <a:latin typeface="Cambria" panose="02040503050406030204" pitchFamily="18" charset="0"/>
                <a:ea typeface="Cambria" panose="02040503050406030204" pitchFamily="18" charset="0"/>
              </a:rPr>
              <a:t>funds through Return of </a:t>
            </a:r>
            <a:r>
              <a:rPr lang="en-US" sz="2400" i="1" dirty="0">
                <a:solidFill>
                  <a:schemeClr val="bg1"/>
                </a:solidFill>
                <a:latin typeface="Cambria" panose="02040503050406030204" pitchFamily="18" charset="0"/>
                <a:ea typeface="Cambria" panose="02040503050406030204" pitchFamily="18" charset="0"/>
              </a:rPr>
              <a:t>Title IV </a:t>
            </a:r>
            <a:r>
              <a:rPr lang="en-US" sz="2400" dirty="0">
                <a:solidFill>
                  <a:schemeClr val="bg1"/>
                </a:solidFill>
                <a:latin typeface="Cambria" panose="02040503050406030204" pitchFamily="18" charset="0"/>
                <a:ea typeface="Cambria" panose="02040503050406030204" pitchFamily="18" charset="0"/>
              </a:rPr>
              <a:t>funds (R2T4) requirements;</a:t>
            </a:r>
          </a:p>
          <a:p>
            <a:pPr marL="1543050" lvl="3" indent="-1714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Excludes that period from the student’s Subsidized Loan usage;</a:t>
            </a:r>
          </a:p>
          <a:p>
            <a:pPr marL="1543050" lvl="3" indent="-1714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Excludes Pell Grant funds received from lifetime eligibility; and</a:t>
            </a:r>
          </a:p>
          <a:p>
            <a:pPr marL="1543050" lvl="3" indent="-1714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Cancels Direct Loan and TEACH Grant funds received for the period</a:t>
            </a:r>
          </a:p>
          <a:p>
            <a:pPr lvl="1"/>
            <a:endParaRPr lang="en-US" sz="12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altLang="en-US" sz="2400" dirty="0">
                <a:solidFill>
                  <a:schemeClr val="bg1"/>
                </a:solidFill>
                <a:latin typeface="Cambria" panose="02040503050406030204" pitchFamily="18" charset="0"/>
                <a:ea typeface="Cambria" panose="02040503050406030204" pitchFamily="18" charset="0"/>
              </a:rPr>
              <a:t>Applicable for any student who begins attendance in a </a:t>
            </a:r>
            <a:r>
              <a:rPr lang="en-US" altLang="en-US" sz="2400" i="1" dirty="0">
                <a:solidFill>
                  <a:schemeClr val="bg1"/>
                </a:solidFill>
                <a:latin typeface="Cambria" panose="02040503050406030204" pitchFamily="18" charset="0"/>
                <a:ea typeface="Cambria" panose="02040503050406030204" pitchFamily="18" charset="0"/>
              </a:rPr>
              <a:t>payment period or period of enrollment </a:t>
            </a:r>
            <a:r>
              <a:rPr lang="en-US" altLang="en-US" sz="2400" dirty="0">
                <a:solidFill>
                  <a:schemeClr val="bg1"/>
                </a:solidFill>
                <a:latin typeface="Cambria" panose="02040503050406030204" pitchFamily="18" charset="0"/>
                <a:ea typeface="Cambria" panose="02040503050406030204" pitchFamily="18" charset="0"/>
              </a:rPr>
              <a:t>that includes March 13, 2020, or begins between March 13 and </a:t>
            </a:r>
            <a:r>
              <a:rPr lang="en-US" altLang="en-US" sz="2400" i="1" dirty="0">
                <a:solidFill>
                  <a:schemeClr val="bg1"/>
                </a:solidFill>
                <a:latin typeface="Cambria" panose="02040503050406030204" pitchFamily="18" charset="0"/>
                <a:ea typeface="Cambria" panose="02040503050406030204" pitchFamily="18" charset="0"/>
              </a:rPr>
              <a:t>the last date that the national emergency is in effect,</a:t>
            </a:r>
            <a:r>
              <a:rPr lang="en-US" altLang="en-US" sz="2400" dirty="0">
                <a:solidFill>
                  <a:schemeClr val="bg1"/>
                </a:solidFill>
                <a:latin typeface="Cambria" panose="02040503050406030204" pitchFamily="18" charset="0"/>
                <a:ea typeface="Cambria" panose="02040503050406030204" pitchFamily="18" charset="0"/>
              </a:rPr>
              <a:t> and subsequently withdraws from the period as a result of COVID-19-related circumstances</a:t>
            </a:r>
          </a:p>
          <a:p>
            <a:pPr marL="285750" indent="-285750">
              <a:buFont typeface="Arial" panose="020B0604020202020204" pitchFamily="34" charset="0"/>
              <a:buChar char="•"/>
            </a:pPr>
            <a:endParaRPr lang="en-US" sz="2400" dirty="0">
              <a:solidFill>
                <a:schemeClr val="bg2"/>
              </a:solidFill>
              <a:latin typeface="Cambria" panose="02040503050406030204" pitchFamily="18" charset="0"/>
              <a:ea typeface="Cambria" panose="02040503050406030204" pitchFamily="18" charset="0"/>
            </a:endParaRPr>
          </a:p>
          <a:p>
            <a:pPr lvl="1"/>
            <a:endParaRPr lang="en-US" sz="24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816770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65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References</a:t>
            </a:r>
          </a:p>
        </p:txBody>
      </p:sp>
      <p:sp>
        <p:nvSpPr>
          <p:cNvPr id="4" name="TextBox 3">
            <a:extLst>
              <a:ext uri="{FF2B5EF4-FFF2-40B4-BE49-F238E27FC236}">
                <a16:creationId xmlns:a16="http://schemas.microsoft.com/office/drawing/2014/main" id="{CD406255-0362-4536-92AA-1DAF8A65D65B}"/>
              </a:ext>
            </a:extLst>
          </p:cNvPr>
          <p:cNvSpPr txBox="1"/>
          <p:nvPr/>
        </p:nvSpPr>
        <p:spPr>
          <a:xfrm>
            <a:off x="912571" y="1822535"/>
            <a:ext cx="11020928" cy="563231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SAP/R2T4 CARES Act provisions (May 15, 2020 electronic announcement)</a:t>
            </a:r>
          </a:p>
          <a:p>
            <a:pPr marL="742950" lvl="1" indent="-285750">
              <a:buFont typeface="Arial" panose="020B0604020202020204" pitchFamily="34" charset="0"/>
              <a:buChar char="•"/>
            </a:pPr>
            <a:r>
              <a:rPr lang="en-US" sz="2400" dirty="0">
                <a:solidFill>
                  <a:schemeClr val="accent1">
                    <a:lumMod val="20000"/>
                    <a:lumOff val="80000"/>
                  </a:schemeClr>
                </a:solidFill>
                <a:latin typeface="Cambria" panose="02040503050406030204" pitchFamily="18" charset="0"/>
                <a:ea typeface="Cambria" panose="02040503050406030204" pitchFamily="18" charset="0"/>
                <a:hlinkClick r:id="rId2">
                  <a:extLst>
                    <a:ext uri="{A12FA001-AC4F-418D-AE19-62706E023703}">
                      <ahyp:hlinkClr xmlns:ahyp="http://schemas.microsoft.com/office/drawing/2018/hyperlinkcolor" val="tx"/>
                    </a:ext>
                  </a:extLst>
                </a:hlinkClick>
              </a:rPr>
              <a:t>https://ifap.ed.gov/electronic-announcements/051520UPDATEDGuidanceInterruptStudyRelCOVID19May2020</a:t>
            </a:r>
            <a:endParaRPr lang="en-US" sz="2400" dirty="0">
              <a:solidFill>
                <a:schemeClr val="accent1">
                  <a:lumMod val="20000"/>
                  <a:lumOff val="80000"/>
                </a:schemeClr>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endParaRPr lang="en-US" sz="2400" dirty="0">
              <a:solidFill>
                <a:schemeClr val="bg2"/>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Distance Education and Innovation Final Rule </a:t>
            </a:r>
          </a:p>
          <a:p>
            <a:pPr marL="742950" lvl="1" indent="-285750">
              <a:buFont typeface="Arial" panose="020B0604020202020204" pitchFamily="34" charset="0"/>
              <a:buChar char="•"/>
            </a:pPr>
            <a:r>
              <a:rPr lang="en-US" sz="2400" dirty="0">
                <a:solidFill>
                  <a:schemeClr val="accent1">
                    <a:lumMod val="20000"/>
                    <a:lumOff val="80000"/>
                  </a:schemeClr>
                </a:solidFill>
                <a:latin typeface="Cambria" panose="02040503050406030204" pitchFamily="18" charset="0"/>
                <a:ea typeface="Cambria" panose="02040503050406030204" pitchFamily="18" charset="0"/>
                <a:hlinkClick r:id="rId3">
                  <a:extLst>
                    <a:ext uri="{A12FA001-AC4F-418D-AE19-62706E023703}">
                      <ahyp:hlinkClr xmlns:ahyp="http://schemas.microsoft.com/office/drawing/2018/hyperlinkcolor" val="tx"/>
                    </a:ext>
                  </a:extLst>
                </a:hlinkClick>
              </a:rPr>
              <a:t>https://www.federalregister.gov/documents/2020/09/02/2020-18636/distance-education-and-innovation</a:t>
            </a:r>
            <a:endParaRPr lang="en-US" sz="2400" dirty="0">
              <a:solidFill>
                <a:schemeClr val="accent1">
                  <a:lumMod val="20000"/>
                  <a:lumOff val="80000"/>
                </a:schemeClr>
              </a:solidFill>
              <a:latin typeface="Cambria" panose="02040503050406030204" pitchFamily="18" charset="0"/>
              <a:ea typeface="Cambria" panose="02040503050406030204" pitchFamily="18" charset="0"/>
            </a:endParaRPr>
          </a:p>
          <a:p>
            <a:pPr lvl="1"/>
            <a:endParaRPr lang="en-US" sz="2400" dirty="0">
              <a:solidFill>
                <a:schemeClr val="bg2"/>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2020 FSA Conference – Regulatory Update Distance Education and Innovation</a:t>
            </a:r>
          </a:p>
          <a:p>
            <a:pPr marL="742950" lvl="1" indent="-285750">
              <a:buFont typeface="Arial" panose="020B0604020202020204" pitchFamily="34" charset="0"/>
              <a:buChar char="•"/>
            </a:pPr>
            <a:r>
              <a:rPr lang="en-US" sz="2400" dirty="0">
                <a:solidFill>
                  <a:schemeClr val="accent1">
                    <a:lumMod val="20000"/>
                    <a:lumOff val="80000"/>
                  </a:schemeClr>
                </a:solidFill>
                <a:latin typeface="Cambria" panose="02040503050406030204" pitchFamily="18" charset="0"/>
                <a:ea typeface="Cambria" panose="02040503050406030204" pitchFamily="18" charset="0"/>
                <a:hlinkClick r:id="rId4">
                  <a:extLst>
                    <a:ext uri="{A12FA001-AC4F-418D-AE19-62706E023703}">
                      <ahyp:hlinkClr xmlns:ahyp="http://schemas.microsoft.com/office/drawing/2018/hyperlinkcolor" val="tx"/>
                    </a:ext>
                  </a:extLst>
                </a:hlinkClick>
              </a:rPr>
              <a:t>https://fsaconferences.ed.gov/conferences/library/2020/2020FSAConfSessionBO12.pdf</a:t>
            </a:r>
            <a:r>
              <a:rPr lang="en-US" sz="2400" dirty="0">
                <a:solidFill>
                  <a:schemeClr val="accent1">
                    <a:lumMod val="20000"/>
                    <a:lumOff val="80000"/>
                  </a:schemeClr>
                </a:solidFill>
                <a:latin typeface="Cambria" panose="02040503050406030204" pitchFamily="18" charset="0"/>
                <a:ea typeface="Cambria" panose="02040503050406030204" pitchFamily="18" charset="0"/>
              </a:rPr>
              <a:t> </a:t>
            </a:r>
          </a:p>
          <a:p>
            <a:pPr marL="742950" lvl="1" indent="-285750">
              <a:buFont typeface="Arial" panose="020B0604020202020204" pitchFamily="34" charset="0"/>
              <a:buChar char="•"/>
            </a:pPr>
            <a:endParaRPr lang="en-US" sz="2400" dirty="0">
              <a:solidFill>
                <a:schemeClr val="bg2"/>
              </a:solidFill>
              <a:latin typeface="Cambria" panose="02040503050406030204" pitchFamily="18" charset="0"/>
              <a:ea typeface="Cambria" panose="02040503050406030204" pitchFamily="18" charset="0"/>
            </a:endParaRPr>
          </a:p>
          <a:p>
            <a:pPr lvl="1"/>
            <a:endParaRPr lang="en-US" sz="24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4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4281326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a:xfrm>
            <a:off x="912569" y="1066615"/>
            <a:ext cx="10366861" cy="2057397"/>
          </a:xfrm>
        </p:spPr>
        <p:txBody>
          <a:bodyPr/>
          <a:lstStyle/>
          <a:p>
            <a:pPr algn="ctr"/>
            <a:r>
              <a:rPr lang="en-US" dirty="0"/>
              <a:t>Questions?</a:t>
            </a:r>
            <a:br>
              <a:rPr lang="en-US" dirty="0"/>
            </a:br>
            <a:br>
              <a:rPr lang="en-US" sz="2000" dirty="0"/>
            </a:br>
            <a:br>
              <a:rPr lang="en-US" dirty="0"/>
            </a:br>
            <a:r>
              <a:rPr lang="en-US" sz="4000" dirty="0"/>
              <a:t>***********************************</a:t>
            </a:r>
            <a:br>
              <a:rPr lang="en-US" sz="4000" dirty="0"/>
            </a:br>
            <a:endParaRPr lang="en-US" sz="1800" dirty="0"/>
          </a:p>
        </p:txBody>
      </p:sp>
      <p:sp>
        <p:nvSpPr>
          <p:cNvPr id="3" name="Slide Number Placeholder 2">
            <a:extLst>
              <a:ext uri="{FF2B5EF4-FFF2-40B4-BE49-F238E27FC236}">
                <a16:creationId xmlns:a16="http://schemas.microsoft.com/office/drawing/2014/main" id="{C4C0D19B-2FFF-AF47-9CC4-230178171B8B}"/>
              </a:ext>
            </a:extLst>
          </p:cNvPr>
          <p:cNvSpPr>
            <a:spLocks noGrp="1"/>
          </p:cNvSpPr>
          <p:nvPr>
            <p:ph type="sldNum" sz="quarter" idx="4"/>
          </p:nvPr>
        </p:nvSpPr>
        <p:spPr>
          <a:prstGeom prst="rect">
            <a:avLst/>
          </a:prstGeom>
        </p:spPr>
        <p:txBody>
          <a:bodyPr vert="horz" lIns="0" tIns="0" rIns="91440" bIns="45720" rtlCol="0" anchor="t" anchorCtr="0"/>
          <a:lstStyle>
            <a:defPPr>
              <a:defRPr lang="en-US"/>
            </a:defPPr>
            <a:lvl1pPr marL="0" algn="l" defTabSz="914400" rtl="0" eaLnBrk="1" latinLnBrk="0" hangingPunct="1">
              <a:defRPr sz="751" b="0" i="0" kern="1200">
                <a:solidFill>
                  <a:schemeClr val="bg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4755BD-B4AC-9044-BCE4-27904766F8BB}" type="slidenum">
              <a:rPr lang="en-US" smtClean="0"/>
              <a:pPr/>
              <a:t>66</a:t>
            </a:fld>
            <a:endParaRPr lang="en-US" dirty="0"/>
          </a:p>
        </p:txBody>
      </p:sp>
      <p:sp>
        <p:nvSpPr>
          <p:cNvPr id="6" name="TextBox 5">
            <a:extLst>
              <a:ext uri="{FF2B5EF4-FFF2-40B4-BE49-F238E27FC236}">
                <a16:creationId xmlns:a16="http://schemas.microsoft.com/office/drawing/2014/main" id="{4D92AAF2-4046-4648-828A-921686EFF350}"/>
              </a:ext>
            </a:extLst>
          </p:cNvPr>
          <p:cNvSpPr txBox="1"/>
          <p:nvPr/>
        </p:nvSpPr>
        <p:spPr>
          <a:xfrm>
            <a:off x="327956" y="2768427"/>
            <a:ext cx="11579020" cy="3170099"/>
          </a:xfrm>
          <a:prstGeom prst="rect">
            <a:avLst/>
          </a:prstGeom>
          <a:noFill/>
        </p:spPr>
        <p:txBody>
          <a:bodyPr wrap="square">
            <a:spAutoFit/>
          </a:bodyPr>
          <a:lstStyle/>
          <a:p>
            <a:pPr algn="ctr"/>
            <a:r>
              <a:rPr lang="en-US" altLang="en-US" sz="2800" dirty="0">
                <a:solidFill>
                  <a:schemeClr val="bg1"/>
                </a:solidFill>
                <a:latin typeface="Cambria" panose="02040503050406030204" pitchFamily="18" charset="0"/>
                <a:ea typeface="Cambria" panose="02040503050406030204" pitchFamily="18" charset="0"/>
              </a:rPr>
              <a:t>Please send any outstanding questions through our new                    Customer Support process in FSA’s Help Center - </a:t>
            </a:r>
            <a:r>
              <a:rPr lang="en-US" altLang="en-US" sz="2800" dirty="0">
                <a:solidFill>
                  <a:schemeClr val="bg1"/>
                </a:solidFill>
                <a:latin typeface="Cambria" panose="02040503050406030204" pitchFamily="18" charset="0"/>
                <a:ea typeface="Cambria" panose="02040503050406030204" pitchFamily="18" charset="0"/>
                <a:hlinkClick r:id="rId2">
                  <a:extLst>
                    <a:ext uri="{A12FA001-AC4F-418D-AE19-62706E023703}">
                      <ahyp:hlinkClr xmlns:ahyp="http://schemas.microsoft.com/office/drawing/2018/hyperlinkcolor" val="tx"/>
                    </a:ext>
                  </a:extLst>
                </a:hlinkClick>
              </a:rPr>
              <a:t>https://fsapartners.ed.gov/help-center/contact-customer-support</a:t>
            </a:r>
            <a:endParaRPr lang="en-US" altLang="en-US" sz="2800" dirty="0">
              <a:solidFill>
                <a:schemeClr val="bg1"/>
              </a:solidFill>
              <a:latin typeface="Cambria" panose="02040503050406030204" pitchFamily="18" charset="0"/>
              <a:ea typeface="Cambria" panose="02040503050406030204" pitchFamily="18" charset="0"/>
            </a:endParaRPr>
          </a:p>
          <a:p>
            <a:pPr algn="ctr"/>
            <a:endParaRPr lang="en-US" altLang="en-US" sz="1000" dirty="0">
              <a:solidFill>
                <a:schemeClr val="bg1"/>
              </a:solidFill>
              <a:latin typeface="Cambria" panose="02040503050406030204" pitchFamily="18" charset="0"/>
              <a:ea typeface="Cambria" panose="02040503050406030204" pitchFamily="18" charset="0"/>
            </a:endParaRPr>
          </a:p>
          <a:p>
            <a:pPr algn="ctr"/>
            <a:r>
              <a:rPr lang="en-US" altLang="en-US" sz="2800" dirty="0">
                <a:solidFill>
                  <a:schemeClr val="bg1"/>
                </a:solidFill>
                <a:latin typeface="Cambria" panose="02040503050406030204" pitchFamily="18" charset="0"/>
                <a:ea typeface="Cambria" panose="02040503050406030204" pitchFamily="18" charset="0"/>
              </a:rPr>
              <a:t> </a:t>
            </a:r>
          </a:p>
          <a:p>
            <a:pPr algn="ctr"/>
            <a:r>
              <a:rPr lang="en-US" altLang="en-US" sz="2600" dirty="0">
                <a:solidFill>
                  <a:schemeClr val="bg1"/>
                </a:solidFill>
                <a:latin typeface="Cambria" panose="02040503050406030204" pitchFamily="18" charset="0"/>
                <a:ea typeface="Cambria" panose="02040503050406030204" pitchFamily="18" charset="0"/>
              </a:rPr>
              <a:t>To submit a question at that website, please enter your name, email address, topic and question.  When submitting questions related to today’s webinar, please select the topic: “FSA Ask-A-FED/Policy.”</a:t>
            </a:r>
          </a:p>
        </p:txBody>
      </p:sp>
    </p:spTree>
    <p:extLst>
      <p:ext uri="{BB962C8B-B14F-4D97-AF65-F5344CB8AC3E}">
        <p14:creationId xmlns:p14="http://schemas.microsoft.com/office/powerpoint/2010/main" val="3273322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7</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Background</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748909"/>
            <a:ext cx="11514221" cy="510909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Section 484 (a)(2) of the Higher Education Act of 1965, as amended (HEA) requires satisfactory progress in a student’s course of study</a:t>
            </a:r>
          </a:p>
          <a:p>
            <a:pPr marL="285750"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Two key components include:</a:t>
            </a:r>
          </a:p>
          <a:p>
            <a:r>
              <a:rPr lang="en-US" sz="2800" dirty="0">
                <a:solidFill>
                  <a:schemeClr val="bg1"/>
                </a:solidFill>
                <a:latin typeface="Cambria" panose="02040503050406030204" pitchFamily="18" charset="0"/>
                <a:ea typeface="Cambria" panose="02040503050406030204" pitchFamily="18" charset="0"/>
              </a:rPr>
              <a:t> </a:t>
            </a:r>
          </a:p>
          <a:p>
            <a:pPr marL="742950" lvl="1"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Quantitative (pace) review of progress required at the end of each evaluation period within a maximum timeframe </a:t>
            </a:r>
          </a:p>
          <a:p>
            <a:pPr marL="742950" lvl="1" indent="-285750">
              <a:buFont typeface="Arial" panose="020B0604020202020204" pitchFamily="34" charset="0"/>
              <a:buChar char="•"/>
            </a:pPr>
            <a:endParaRPr lang="en-US" sz="2600" dirty="0">
              <a:solidFill>
                <a:schemeClr val="bg2"/>
              </a:solidFill>
              <a:latin typeface="Cambria" panose="02040503050406030204" pitchFamily="18" charset="0"/>
              <a:ea typeface="Cambria" panose="02040503050406030204" pitchFamily="18" charset="0"/>
              <a:cs typeface="Calibri" panose="020F0502020204030204" pitchFamily="34" charset="0"/>
            </a:endParaRPr>
          </a:p>
          <a:p>
            <a:pPr marL="742950" lvl="1" indent="-285750">
              <a:buFont typeface="Arial" panose="020B0604020202020204" pitchFamily="34" charset="0"/>
              <a:buChar char="•"/>
            </a:pPr>
            <a:r>
              <a:rPr lang="en-US" sz="2600" dirty="0">
                <a:solidFill>
                  <a:schemeClr val="bg2"/>
                </a:solidFill>
                <a:latin typeface="Cambria" panose="02040503050406030204" pitchFamily="18" charset="0"/>
                <a:ea typeface="Cambria" panose="02040503050406030204" pitchFamily="18" charset="0"/>
                <a:cs typeface="Calibri" panose="020F0502020204030204" pitchFamily="34" charset="0"/>
              </a:rPr>
              <a:t>Qualitative (grade-based) review of a GPA, or its equivalent, that a student must have at each evaluation</a:t>
            </a:r>
            <a:endParaRPr lang="en-US" sz="26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88043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8</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a:t>
            </a:r>
          </a:p>
        </p:txBody>
      </p:sp>
      <p:graphicFrame>
        <p:nvGraphicFramePr>
          <p:cNvPr id="5" name="Table 5">
            <a:extLst>
              <a:ext uri="{FF2B5EF4-FFF2-40B4-BE49-F238E27FC236}">
                <a16:creationId xmlns:a16="http://schemas.microsoft.com/office/drawing/2014/main" id="{77EE70A5-26CC-45FB-84CD-8766ABF929C6}"/>
              </a:ext>
            </a:extLst>
          </p:cNvPr>
          <p:cNvGraphicFramePr>
            <a:graphicFrameLocks noGrp="1"/>
          </p:cNvGraphicFramePr>
          <p:nvPr>
            <p:extLst>
              <p:ext uri="{D42A27DB-BD31-4B8C-83A1-F6EECF244321}">
                <p14:modId xmlns:p14="http://schemas.microsoft.com/office/powerpoint/2010/main" val="667477829"/>
              </p:ext>
            </p:extLst>
          </p:nvPr>
        </p:nvGraphicFramePr>
        <p:xfrm>
          <a:off x="1140126" y="2188840"/>
          <a:ext cx="10003080" cy="3661715"/>
        </p:xfrm>
        <a:graphic>
          <a:graphicData uri="http://schemas.openxmlformats.org/drawingml/2006/table">
            <a:tbl>
              <a:tblPr firstRow="1" bandRow="1">
                <a:tableStyleId>{5C22544A-7EE6-4342-B048-85BDC9FD1C3A}</a:tableStyleId>
              </a:tblPr>
              <a:tblGrid>
                <a:gridCol w="5001540">
                  <a:extLst>
                    <a:ext uri="{9D8B030D-6E8A-4147-A177-3AD203B41FA5}">
                      <a16:colId xmlns:a16="http://schemas.microsoft.com/office/drawing/2014/main" val="4018549515"/>
                    </a:ext>
                  </a:extLst>
                </a:gridCol>
                <a:gridCol w="5001540">
                  <a:extLst>
                    <a:ext uri="{9D8B030D-6E8A-4147-A177-3AD203B41FA5}">
                      <a16:colId xmlns:a16="http://schemas.microsoft.com/office/drawing/2014/main" val="636624537"/>
                    </a:ext>
                  </a:extLst>
                </a:gridCol>
              </a:tblGrid>
              <a:tr h="776727">
                <a:tc>
                  <a:txBody>
                    <a:bodyPr/>
                    <a:lstStyle/>
                    <a:p>
                      <a:pPr algn="l"/>
                      <a:r>
                        <a:rPr lang="en-US" sz="2000" dirty="0"/>
                        <a:t>Current Regs</a:t>
                      </a:r>
                    </a:p>
                  </a:txBody>
                  <a:tcPr/>
                </a:tc>
                <a:tc>
                  <a:txBody>
                    <a:bodyPr/>
                    <a:lstStyle/>
                    <a:p>
                      <a:pPr algn="ctr"/>
                      <a:r>
                        <a:rPr lang="en-US" sz="2000" dirty="0"/>
                        <a:t>New Regs effective July 1, 2021      (early implementation permitted)</a:t>
                      </a:r>
                    </a:p>
                  </a:txBody>
                  <a:tcPr/>
                </a:tc>
                <a:extLst>
                  <a:ext uri="{0D108BD9-81ED-4DB2-BD59-A6C34878D82A}">
                    <a16:rowId xmlns:a16="http://schemas.microsoft.com/office/drawing/2014/main" val="3902771855"/>
                  </a:ext>
                </a:extLst>
              </a:tr>
              <a:tr h="1442494">
                <a:tc>
                  <a:txBody>
                    <a:bodyPr/>
                    <a:lstStyle/>
                    <a:p>
                      <a:pPr algn="l"/>
                      <a:r>
                        <a:rPr lang="en-US" sz="2000" dirty="0"/>
                        <a:t>Pace (quantitative) review required for all programs</a:t>
                      </a:r>
                    </a:p>
                  </a:txBody>
                  <a:tcPr/>
                </a:tc>
                <a:tc>
                  <a:txBody>
                    <a:bodyPr/>
                    <a:lstStyle/>
                    <a:p>
                      <a:r>
                        <a:rPr lang="en-US" sz="2000" dirty="0"/>
                        <a:t>Pace (quantitative) review not required from subscription-based programs, nonterm programs and clock hour programs </a:t>
                      </a:r>
                    </a:p>
                  </a:txBody>
                  <a:tcPr/>
                </a:tc>
                <a:extLst>
                  <a:ext uri="{0D108BD9-81ED-4DB2-BD59-A6C34878D82A}">
                    <a16:rowId xmlns:a16="http://schemas.microsoft.com/office/drawing/2014/main" val="1690496315"/>
                  </a:ext>
                </a:extLst>
              </a:tr>
              <a:tr h="1442494">
                <a:tc>
                  <a:txBody>
                    <a:bodyPr/>
                    <a:lstStyle/>
                    <a:p>
                      <a:pPr algn="l"/>
                      <a:r>
                        <a:rPr lang="en-US" sz="2000" dirty="0"/>
                        <a:t>Maximum Timeframe for credit hour programs can only be calculated or measured in credit hours</a:t>
                      </a:r>
                    </a:p>
                  </a:txBody>
                  <a:tcPr/>
                </a:tc>
                <a:tc>
                  <a:txBody>
                    <a:bodyPr/>
                    <a:lstStyle/>
                    <a:p>
                      <a:r>
                        <a:rPr lang="en-US" sz="2000" dirty="0"/>
                        <a:t>Maximum Timeframe for credit hour programs can be calculated/measured in calendar time or credit hours </a:t>
                      </a:r>
                    </a:p>
                  </a:txBody>
                  <a:tcPr/>
                </a:tc>
                <a:extLst>
                  <a:ext uri="{0D108BD9-81ED-4DB2-BD59-A6C34878D82A}">
                    <a16:rowId xmlns:a16="http://schemas.microsoft.com/office/drawing/2014/main" val="797513144"/>
                  </a:ext>
                </a:extLst>
              </a:tr>
            </a:tbl>
          </a:graphicData>
        </a:graphic>
      </p:graphicFrame>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dirty="0">
                <a:solidFill>
                  <a:schemeClr val="bg2"/>
                </a:solidFill>
                <a:latin typeface="Cambria" panose="02040503050406030204" pitchFamily="18" charset="0"/>
                <a:ea typeface="Cambria" panose="02040503050406030204" pitchFamily="18" charset="0"/>
              </a:rPr>
              <a:t>Additional SAP flexibilities established in new regulations (34 CFR 668.34)</a:t>
            </a:r>
          </a:p>
        </p:txBody>
      </p:sp>
      <p:sp>
        <p:nvSpPr>
          <p:cNvPr id="6" name="TextBox 5">
            <a:extLst>
              <a:ext uri="{FF2B5EF4-FFF2-40B4-BE49-F238E27FC236}">
                <a16:creationId xmlns:a16="http://schemas.microsoft.com/office/drawing/2014/main" id="{D37F211A-F8F0-431A-BC4F-9DF6655B4F0C}"/>
              </a:ext>
            </a:extLst>
          </p:cNvPr>
          <p:cNvSpPr txBox="1"/>
          <p:nvPr/>
        </p:nvSpPr>
        <p:spPr>
          <a:xfrm>
            <a:off x="993350" y="5956915"/>
            <a:ext cx="10184969" cy="523220"/>
          </a:xfrm>
          <a:prstGeom prst="rect">
            <a:avLst/>
          </a:prstGeom>
          <a:noFill/>
        </p:spPr>
        <p:txBody>
          <a:bodyPr wrap="square" rtlCol="0">
            <a:spAutoFit/>
          </a:bodyPr>
          <a:lstStyle/>
          <a:p>
            <a:pPr algn="ctr"/>
            <a:r>
              <a:rPr lang="en-US" sz="2800" i="1" dirty="0">
                <a:solidFill>
                  <a:schemeClr val="bg2"/>
                </a:solidFill>
                <a:latin typeface="Cambria" panose="02040503050406030204" pitchFamily="18" charset="0"/>
                <a:ea typeface="Cambria" panose="02040503050406030204" pitchFamily="18" charset="0"/>
              </a:rPr>
              <a:t>No other changes or additions to the SAP provisions</a:t>
            </a:r>
          </a:p>
        </p:txBody>
      </p:sp>
    </p:spTree>
    <p:extLst>
      <p:ext uri="{BB962C8B-B14F-4D97-AF65-F5344CB8AC3E}">
        <p14:creationId xmlns:p14="http://schemas.microsoft.com/office/powerpoint/2010/main" val="3903537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9</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SAP – Pace of Progression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0" y="1434373"/>
            <a:ext cx="11707151" cy="489364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Quantitative (pace) review requirement only applies to </a:t>
            </a:r>
            <a:r>
              <a:rPr lang="en-US" sz="2800" i="1" dirty="0">
                <a:solidFill>
                  <a:schemeClr val="bg1"/>
                </a:solidFill>
                <a:latin typeface="Cambria" panose="02040503050406030204" pitchFamily="18" charset="0"/>
                <a:ea typeface="Cambria" panose="02040503050406030204" pitchFamily="18" charset="0"/>
              </a:rPr>
              <a:t>standard or nonstandard term credit hour programs that are not subscription based</a:t>
            </a:r>
          </a:p>
          <a:p>
            <a:pPr marL="742950" lvl="1" indent="-285750">
              <a:buFont typeface="Arial" panose="020B0604020202020204" pitchFamily="34" charset="0"/>
              <a:buChar char="•"/>
            </a:pPr>
            <a:endParaRPr lang="en-US" sz="1200" dirty="0">
              <a:solidFill>
                <a:schemeClr val="bg1"/>
              </a:solidFill>
              <a:latin typeface="Cambria" panose="02040503050406030204" pitchFamily="18" charset="0"/>
              <a:ea typeface="Cambria" panose="02040503050406030204" pitchFamily="18" charset="0"/>
            </a:endParaRPr>
          </a:p>
          <a:p>
            <a:pPr marL="1200150" lvl="2"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NO PACE REVIEW REQUIRED for Subscription-based programs (34 CFR 668.2)</a:t>
            </a: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Institution charges a student for each term on a subscription basis with the expectation the student complete a specified number of credit hours</a:t>
            </a:r>
          </a:p>
          <a:p>
            <a:pPr marL="2114550" lvl="4"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coursework not required to begin/end within a specific timeframe each term</a:t>
            </a: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Student is not able to receive a subsequent disbursement until the credit hour, or equivalent, associated with students’ enrollment status in all prior payment periods are completed</a:t>
            </a:r>
          </a:p>
          <a:p>
            <a:pPr marL="1657350" lvl="3"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Students cannot continue to receive Title IV aid without progressing </a:t>
            </a:r>
          </a:p>
        </p:txBody>
      </p:sp>
    </p:spTree>
    <p:extLst>
      <p:ext uri="{BB962C8B-B14F-4D97-AF65-F5344CB8AC3E}">
        <p14:creationId xmlns:p14="http://schemas.microsoft.com/office/powerpoint/2010/main" val="501605274"/>
      </p:ext>
    </p:extLst>
  </p:cSld>
  <p:clrMapOvr>
    <a:masterClrMapping/>
  </p:clrMapOvr>
</p:sld>
</file>

<file path=ppt/theme/theme1.xml><?xml version="1.0" encoding="utf-8"?>
<a:theme xmlns:a="http://schemas.openxmlformats.org/drawingml/2006/main" name="Office Theme">
  <a:themeElements>
    <a:clrScheme name="NextGen Colors">
      <a:dk1>
        <a:srgbClr val="191918"/>
      </a:dk1>
      <a:lt1>
        <a:srgbClr val="FFFFFF"/>
      </a:lt1>
      <a:dk2>
        <a:srgbClr val="2F3337"/>
      </a:dk2>
      <a:lt2>
        <a:srgbClr val="FFFFFE"/>
      </a:lt2>
      <a:accent1>
        <a:srgbClr val="2279A7"/>
      </a:accent1>
      <a:accent2>
        <a:srgbClr val="81C149"/>
      </a:accent2>
      <a:accent3>
        <a:srgbClr val="2CA34E"/>
      </a:accent3>
      <a:accent4>
        <a:srgbClr val="364755"/>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DCB7AC5ECDD740B487BE4C07570BE9" ma:contentTypeVersion="11" ma:contentTypeDescription="Create a new document." ma:contentTypeScope="" ma:versionID="6ef928a2832287dd9e4fd57018114d0f">
  <xsd:schema xmlns:xsd="http://www.w3.org/2001/XMLSchema" xmlns:xs="http://www.w3.org/2001/XMLSchema" xmlns:p="http://schemas.microsoft.com/office/2006/metadata/properties" xmlns:ns2="bd10e23a-f09c-45e3-849e-438a97faa086" xmlns:ns3="a9a93928-7ac7-4c2f-90e6-3a0e778b9dd0" targetNamespace="http://schemas.microsoft.com/office/2006/metadata/properties" ma:root="true" ma:fieldsID="84ddaf00d8c3c63548edef123dd6eae5" ns2:_="" ns3:_="">
    <xsd:import namespace="bd10e23a-f09c-45e3-849e-438a97faa086"/>
    <xsd:import namespace="a9a93928-7ac7-4c2f-90e6-3a0e778b9dd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10e23a-f09c-45e3-849e-438a97faa0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description="" ma:indexed="true"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9a93928-7ac7-4c2f-90e6-3a0e778b9dd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a9a93928-7ac7-4c2f-90e6-3a0e778b9dd0">
      <UserInfo>
        <DisplayName>Martin, Gregory</DisplayName>
        <AccountId>317</AccountId>
        <AccountType/>
      </UserInfo>
      <UserInfo>
        <DisplayName>Washington, Aaron</DisplayName>
        <AccountId>321</AccountId>
        <AccountType/>
      </UserInfo>
      <UserInfo>
        <DisplayName>Musser, David</DisplayName>
        <AccountId>12</AccountId>
        <AccountType/>
      </UserInfo>
    </SharedWithUsers>
  </documentManagement>
</p:properties>
</file>

<file path=customXml/itemProps1.xml><?xml version="1.0" encoding="utf-8"?>
<ds:datastoreItem xmlns:ds="http://schemas.openxmlformats.org/officeDocument/2006/customXml" ds:itemID="{6631599E-D017-4951-B205-6822A50FEE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10e23a-f09c-45e3-849e-438a97faa086"/>
    <ds:schemaRef ds:uri="a9a93928-7ac7-4c2f-90e6-3a0e778b9dd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B2DCF16-C109-4A1A-8065-614F11557B4C}">
  <ds:schemaRefs>
    <ds:schemaRef ds:uri="http://schemas.microsoft.com/sharepoint/v3/contenttype/forms"/>
  </ds:schemaRefs>
</ds:datastoreItem>
</file>

<file path=customXml/itemProps3.xml><?xml version="1.0" encoding="utf-8"?>
<ds:datastoreItem xmlns:ds="http://schemas.openxmlformats.org/officeDocument/2006/customXml" ds:itemID="{AE376008-96D4-4ABA-979E-BB0A4B41A0EB}">
  <ds:schemaRefs>
    <ds:schemaRef ds:uri="http://schemas.microsoft.com/office/2006/metadata/properties"/>
    <ds:schemaRef ds:uri="http://purl.org/dc/terms/"/>
    <ds:schemaRef ds:uri="http://www.w3.org/XML/1998/namespace"/>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http://schemas.microsoft.com/sharepoint/v3"/>
    <ds:schemaRef ds:uri="http://purl.org/dc/elements/1.1/"/>
    <ds:schemaRef ds:uri="a9a93928-7ac7-4c2f-90e6-3a0e778b9dd0"/>
  </ds:schemaRefs>
</ds:datastoreItem>
</file>

<file path=docProps/app.xml><?xml version="1.0" encoding="utf-8"?>
<Properties xmlns="http://schemas.openxmlformats.org/officeDocument/2006/extended-properties" xmlns:vt="http://schemas.openxmlformats.org/officeDocument/2006/docPropsVTypes">
  <Template>Office Theme</Template>
  <TotalTime>4679</TotalTime>
  <Words>8929</Words>
  <Application>Microsoft Office PowerPoint</Application>
  <PresentationFormat>Widescreen</PresentationFormat>
  <Paragraphs>744</Paragraphs>
  <Slides>66</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66</vt:i4>
      </vt:variant>
    </vt:vector>
  </HeadingPairs>
  <TitlesOfParts>
    <vt:vector size="72" baseType="lpstr">
      <vt:lpstr>Arial</vt:lpstr>
      <vt:lpstr>Calibri</vt:lpstr>
      <vt:lpstr>Cambria</vt:lpstr>
      <vt:lpstr>Oswald</vt:lpstr>
      <vt:lpstr>Times New Roman</vt:lpstr>
      <vt:lpstr>Office Theme</vt:lpstr>
      <vt:lpstr>Welcome to the U.S. Department of Education’s SAP-R2T4 Webinar</vt:lpstr>
      <vt:lpstr>Satisfactory academic progress &amp; return of title iv Aid: New Regulation Overview</vt:lpstr>
      <vt:lpstr>Presenters</vt:lpstr>
      <vt:lpstr>Agenda</vt:lpstr>
      <vt:lpstr>Introduction </vt:lpstr>
      <vt:lpstr>Satisfactory Academic progress (SAP)</vt:lpstr>
      <vt:lpstr>SAP - Background</vt:lpstr>
      <vt:lpstr>SAP</vt:lpstr>
      <vt:lpstr>SAP – Pace of Progression</vt:lpstr>
      <vt:lpstr>SAP – Pace of Progression</vt:lpstr>
      <vt:lpstr>SAP – Maximum timeframe in calendar time</vt:lpstr>
      <vt:lpstr>SAP – Maximum Timeframe in calendar time</vt:lpstr>
      <vt:lpstr>SAP – pace in calendar time</vt:lpstr>
      <vt:lpstr>SAP – examples</vt:lpstr>
      <vt:lpstr>SAP – examples</vt:lpstr>
      <vt:lpstr>SAP – examples</vt:lpstr>
      <vt:lpstr>SAP – examples</vt:lpstr>
      <vt:lpstr>SAP – examples</vt:lpstr>
      <vt:lpstr>SAP – examples </vt:lpstr>
      <vt:lpstr>SAP – examples </vt:lpstr>
      <vt:lpstr>SAP – REminder</vt:lpstr>
      <vt:lpstr>SAP – COVID-19 flexibilities</vt:lpstr>
      <vt:lpstr>Return of Title IV Funds (r2t4)</vt:lpstr>
      <vt:lpstr>R2T4 - Background</vt:lpstr>
      <vt:lpstr>R2T4 – new regulation effective date</vt:lpstr>
      <vt:lpstr>R2T4 – Order of Return</vt:lpstr>
      <vt:lpstr>R2t4</vt:lpstr>
      <vt:lpstr>R2T4 – LOA in subscription program</vt:lpstr>
      <vt:lpstr>R2T4 – academic attendance</vt:lpstr>
      <vt:lpstr>R2t4</vt:lpstr>
      <vt:lpstr>R2T4 - modules</vt:lpstr>
      <vt:lpstr>R2T4 – considered withdrawn </vt:lpstr>
      <vt:lpstr>R2t4</vt:lpstr>
      <vt:lpstr>R2T4 – written confirmation</vt:lpstr>
      <vt:lpstr>R2T4 – written confirmation</vt:lpstr>
      <vt:lpstr>R2T4 – written confirmation</vt:lpstr>
      <vt:lpstr>R2t4</vt:lpstr>
      <vt:lpstr>R2T4 – withdrawal exemptions</vt:lpstr>
      <vt:lpstr>R2T4 – withdrawal exemptions</vt:lpstr>
      <vt:lpstr>R2T4 – withdrawal exemptions</vt:lpstr>
      <vt:lpstr>R2T4 – withdrawal exemptions</vt:lpstr>
      <vt:lpstr>R2t4</vt:lpstr>
      <vt:lpstr>R2T4 – module withdrawal questions</vt:lpstr>
      <vt:lpstr>R2T4 – module withdrawal questions</vt:lpstr>
      <vt:lpstr>R2T4 – Withdrawal Exemption examples</vt:lpstr>
      <vt:lpstr>R2T4 – Withdrawal Exemption examples</vt:lpstr>
      <vt:lpstr>R2T4 – Withdrawal Exemption examples</vt:lpstr>
      <vt:lpstr>R2T4 – Withdrawal Exemption examples</vt:lpstr>
      <vt:lpstr>R2T4 - Withdrawal Exemption examples</vt:lpstr>
      <vt:lpstr>R2T4 - Withdrawal Exemption examples</vt:lpstr>
      <vt:lpstr>R2T4 – Withdrawal Exemption examples</vt:lpstr>
      <vt:lpstr>R2T4 - Withdrawal Exemption examples</vt:lpstr>
      <vt:lpstr>R2T4 – Reminder</vt:lpstr>
      <vt:lpstr>R2T4 – scheduled days in modules</vt:lpstr>
      <vt:lpstr>R2T4 – scheduled days in modules</vt:lpstr>
      <vt:lpstr>R2T4 – scheduled days in modules</vt:lpstr>
      <vt:lpstr>R2t4</vt:lpstr>
      <vt:lpstr>R2T4 – Scheduled days in modules Example</vt:lpstr>
      <vt:lpstr>R2T4 – Scheduled days in modules Example</vt:lpstr>
      <vt:lpstr>R2T4 – Scheduled days in modules Example</vt:lpstr>
      <vt:lpstr>R2T4 – Scheduled days in modules Example</vt:lpstr>
      <vt:lpstr>R2T4 – Scheduled days in modules Example</vt:lpstr>
      <vt:lpstr>R2T4 – Scheduled days in modules Example</vt:lpstr>
      <vt:lpstr>R2T4 - COVID-19 flexibilities</vt:lpstr>
      <vt:lpstr>References</vt:lpstr>
      <vt:lpstr>Questions?   ***********************************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NOTES on template use</dc:title>
  <dc:creator>Lloyd, Leslie</dc:creator>
  <cp:lastModifiedBy>Jones, Sharon</cp:lastModifiedBy>
  <cp:revision>377</cp:revision>
  <dcterms:created xsi:type="dcterms:W3CDTF">2020-06-18T13:31:15Z</dcterms:created>
  <dcterms:modified xsi:type="dcterms:W3CDTF">2021-04-09T21:22:36Z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0x01010024DCB7AC5ECDD740B487BE4C07570BE9</vt:lpwstr>
  </property>
  <property fmtid="{D5CDD505-2E9C-101B-9397-08002B2CF9AE}" pid="3" name="AuthorIds_UIVersion_2560">
    <vt:lpwstr>79</vt:lpwstr>
  </property>
  <property fmtid="{D5CDD505-2E9C-101B-9397-08002B2CF9AE}" pid="4" name="_dlc_DocIdItemGuid">
    <vt:lpwstr>09eddf05-61eb-4ce8-a968-753406ae8e4f</vt:lpwstr>
  </property>
</Properties>
</file>