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66"/>
  </p:notesMasterIdLst>
  <p:sldIdLst>
    <p:sldId id="643" r:id="rId5"/>
    <p:sldId id="352" r:id="rId6"/>
    <p:sldId id="409" r:id="rId7"/>
    <p:sldId id="326" r:id="rId8"/>
    <p:sldId id="360" r:id="rId9"/>
    <p:sldId id="396" r:id="rId10"/>
    <p:sldId id="371" r:id="rId11"/>
    <p:sldId id="664" r:id="rId12"/>
    <p:sldId id="668" r:id="rId13"/>
    <p:sldId id="667" r:id="rId14"/>
    <p:sldId id="692" r:id="rId15"/>
    <p:sldId id="378" r:id="rId16"/>
    <p:sldId id="648" r:id="rId17"/>
    <p:sldId id="646" r:id="rId18"/>
    <p:sldId id="650" r:id="rId19"/>
    <p:sldId id="687" r:id="rId20"/>
    <p:sldId id="691" r:id="rId21"/>
    <p:sldId id="653" r:id="rId22"/>
    <p:sldId id="655" r:id="rId23"/>
    <p:sldId id="647" r:id="rId24"/>
    <p:sldId id="656" r:id="rId25"/>
    <p:sldId id="657" r:id="rId26"/>
    <p:sldId id="658" r:id="rId27"/>
    <p:sldId id="659" r:id="rId28"/>
    <p:sldId id="663" r:id="rId29"/>
    <p:sldId id="662" r:id="rId30"/>
    <p:sldId id="645" r:id="rId31"/>
    <p:sldId id="652" r:id="rId32"/>
    <p:sldId id="651" r:id="rId33"/>
    <p:sldId id="654" r:id="rId34"/>
    <p:sldId id="666" r:id="rId35"/>
    <p:sldId id="669" r:id="rId36"/>
    <p:sldId id="672" r:id="rId37"/>
    <p:sldId id="670" r:id="rId38"/>
    <p:sldId id="701" r:id="rId39"/>
    <p:sldId id="704" r:id="rId40"/>
    <p:sldId id="705" r:id="rId41"/>
    <p:sldId id="674" r:id="rId42"/>
    <p:sldId id="685" r:id="rId43"/>
    <p:sldId id="675" r:id="rId44"/>
    <p:sldId id="677" r:id="rId45"/>
    <p:sldId id="676" r:id="rId46"/>
    <p:sldId id="690" r:id="rId47"/>
    <p:sldId id="688" r:id="rId48"/>
    <p:sldId id="678" r:id="rId49"/>
    <p:sldId id="673" r:id="rId50"/>
    <p:sldId id="694" r:id="rId51"/>
    <p:sldId id="695" r:id="rId52"/>
    <p:sldId id="696" r:id="rId53"/>
    <p:sldId id="679" r:id="rId54"/>
    <p:sldId id="680" r:id="rId55"/>
    <p:sldId id="697" r:id="rId56"/>
    <p:sldId id="706" r:id="rId57"/>
    <p:sldId id="700" r:id="rId58"/>
    <p:sldId id="702" r:id="rId59"/>
    <p:sldId id="681" r:id="rId60"/>
    <p:sldId id="709" r:id="rId61"/>
    <p:sldId id="686" r:id="rId62"/>
    <p:sldId id="682" r:id="rId63"/>
    <p:sldId id="683" r:id="rId64"/>
    <p:sldId id="432"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shington, Aaron" initials="WA" lastIdx="10" clrIdx="0">
    <p:extLst>
      <p:ext uri="{19B8F6BF-5375-455C-9EA6-DF929625EA0E}">
        <p15:presenceInfo xmlns:p15="http://schemas.microsoft.com/office/powerpoint/2012/main" userId="S::Aaron.Washington@ed.gov::51c90e93-b8b1-48ef-8a77-599d2f4f676d" providerId="AD"/>
      </p:ext>
    </p:extLst>
  </p:cmAuthor>
  <p:cmAuthor id="2" name="David Bartnicki" initials="DB" lastIdx="12" clrIdx="1">
    <p:extLst>
      <p:ext uri="{19B8F6BF-5375-455C-9EA6-DF929625EA0E}">
        <p15:presenceInfo xmlns:p15="http://schemas.microsoft.com/office/powerpoint/2012/main" userId="David Bartnicki" providerId="None"/>
      </p:ext>
    </p:extLst>
  </p:cmAuthor>
  <p:cmAuthor id="3" name="David" initials="D" lastIdx="11" clrIdx="2">
    <p:extLst>
      <p:ext uri="{19B8F6BF-5375-455C-9EA6-DF929625EA0E}">
        <p15:presenceInfo xmlns:p15="http://schemas.microsoft.com/office/powerpoint/2012/main" userId="S::David.Musser@ed.gov::71552eaf-9846-4fc7-a39f-f59f11bac0e9" providerId="AD"/>
      </p:ext>
    </p:extLst>
  </p:cmAuthor>
  <p:cmAuthor id="4" name="Bartnicki, David" initials="BD" lastIdx="4" clrIdx="3">
    <p:extLst>
      <p:ext uri="{19B8F6BF-5375-455C-9EA6-DF929625EA0E}">
        <p15:presenceInfo xmlns:p15="http://schemas.microsoft.com/office/powerpoint/2012/main" userId="S::David.Bartnicki@ed.gov::a7b57be7-befe-4d02-a764-40de3babbf32" providerId="AD"/>
      </p:ext>
    </p:extLst>
  </p:cmAuthor>
  <p:cmAuthor id="5" name="Hammond, Cynthia" initials="HC" lastIdx="4" clrIdx="4">
    <p:extLst>
      <p:ext uri="{19B8F6BF-5375-455C-9EA6-DF929625EA0E}">
        <p15:presenceInfo xmlns:p15="http://schemas.microsoft.com/office/powerpoint/2012/main" userId="S::cynthia.hammond@ed.gov::c268f0d9-de2b-4a1e-8590-a37c93dd8d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FF5"/>
    <a:srgbClr val="DDDEDF"/>
    <a:srgbClr val="113C53"/>
    <a:srgbClr val="0E2C3B"/>
    <a:srgbClr val="38546D"/>
    <a:srgbClr val="344F67"/>
    <a:srgbClr val="385770"/>
    <a:srgbClr val="324962"/>
    <a:srgbClr val="F6F9F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00000-0000-0000-0000-000000000000}" v="26" dt="2021-04-22T20:29:04.301"/>
    <p1510:client id="{57A37C88-264D-4EBE-9695-CB16D6645AD0}" v="317" dt="2021-04-22T21:20:40.407"/>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4/26/2021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C6012A0-E899-42D2-88DD-364019034668}"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560689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4A99A6F1-A573-48E4-8160-D7BDCCE81F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3B6E14E9-6A94-40B4-838C-B9ECE86777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95236" name="Slide Number Placeholder 3">
            <a:extLst>
              <a:ext uri="{FF2B5EF4-FFF2-40B4-BE49-F238E27FC236}">
                <a16:creationId xmlns:a16="http://schemas.microsoft.com/office/drawing/2014/main" id="{0BEED964-5750-45DE-B47B-A06B7C05AF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7066" indent="-291179">
              <a:spcBef>
                <a:spcPct val="30000"/>
              </a:spcBef>
              <a:defRPr sz="1200">
                <a:solidFill>
                  <a:schemeClr val="tx1"/>
                </a:solidFill>
                <a:latin typeface="Calibri" panose="020F0502020204030204" pitchFamily="34" charset="0"/>
              </a:defRPr>
            </a:lvl2pPr>
            <a:lvl3pPr marL="1164717" indent="-232943">
              <a:spcBef>
                <a:spcPct val="30000"/>
              </a:spcBef>
              <a:defRPr sz="1200">
                <a:solidFill>
                  <a:schemeClr val="tx1"/>
                </a:solidFill>
                <a:latin typeface="Calibri" panose="020F0502020204030204" pitchFamily="34" charset="0"/>
              </a:defRPr>
            </a:lvl3pPr>
            <a:lvl4pPr marL="1630604" indent="-232943">
              <a:spcBef>
                <a:spcPct val="30000"/>
              </a:spcBef>
              <a:defRPr sz="1200">
                <a:solidFill>
                  <a:schemeClr val="tx1"/>
                </a:solidFill>
                <a:latin typeface="Calibri" panose="020F0502020204030204" pitchFamily="34" charset="0"/>
              </a:defRPr>
            </a:lvl4pPr>
            <a:lvl5pPr marL="2096491" indent="-232943">
              <a:spcBef>
                <a:spcPct val="30000"/>
              </a:spcBef>
              <a:defRPr sz="1200">
                <a:solidFill>
                  <a:schemeClr val="tx1"/>
                </a:solidFill>
                <a:latin typeface="Calibri" panose="020F0502020204030204" pitchFamily="34" charset="0"/>
              </a:defRPr>
            </a:lvl5pPr>
            <a:lvl6pPr marL="2562377" indent="-232943" defTabSz="465887" eaLnBrk="0" fontAlgn="base" hangingPunct="0">
              <a:spcBef>
                <a:spcPct val="30000"/>
              </a:spcBef>
              <a:spcAft>
                <a:spcPct val="0"/>
              </a:spcAft>
              <a:defRPr sz="1200">
                <a:solidFill>
                  <a:schemeClr val="tx1"/>
                </a:solidFill>
                <a:latin typeface="Calibri" panose="020F0502020204030204" pitchFamily="34" charset="0"/>
              </a:defRPr>
            </a:lvl6pPr>
            <a:lvl7pPr marL="3028264" indent="-232943" defTabSz="465887" eaLnBrk="0" fontAlgn="base" hangingPunct="0">
              <a:spcBef>
                <a:spcPct val="30000"/>
              </a:spcBef>
              <a:spcAft>
                <a:spcPct val="0"/>
              </a:spcAft>
              <a:defRPr sz="1200">
                <a:solidFill>
                  <a:schemeClr val="tx1"/>
                </a:solidFill>
                <a:latin typeface="Calibri" panose="020F0502020204030204" pitchFamily="34" charset="0"/>
              </a:defRPr>
            </a:lvl7pPr>
            <a:lvl8pPr marL="3494151" indent="-232943" defTabSz="465887" eaLnBrk="0" fontAlgn="base" hangingPunct="0">
              <a:spcBef>
                <a:spcPct val="30000"/>
              </a:spcBef>
              <a:spcAft>
                <a:spcPct val="0"/>
              </a:spcAft>
              <a:defRPr sz="1200">
                <a:solidFill>
                  <a:schemeClr val="tx1"/>
                </a:solidFill>
                <a:latin typeface="Calibri" panose="020F0502020204030204" pitchFamily="34" charset="0"/>
              </a:defRPr>
            </a:lvl8pPr>
            <a:lvl9pPr marL="3960038" indent="-232943" defTabSz="465887"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F9CC38D-A9FD-4CBD-B749-7ECADC45E953}" type="slidenum">
              <a:rPr lang="en-US" altLang="en-US"/>
              <a:pPr>
                <a:spcBef>
                  <a:spcPct val="0"/>
                </a:spcBef>
              </a:pPr>
              <a:t>3</a:t>
            </a:fld>
            <a:endParaRPr lang="en-US" altLang="en-US"/>
          </a:p>
        </p:txBody>
      </p:sp>
    </p:spTree>
    <p:extLst>
      <p:ext uri="{BB962C8B-B14F-4D97-AF65-F5344CB8AC3E}">
        <p14:creationId xmlns:p14="http://schemas.microsoft.com/office/powerpoint/2010/main" val="17580443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0.emf"/><Relationship Id="rId5" Type="http://schemas.openxmlformats.org/officeDocument/2006/relationships/image" Target="../media/image5.sv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rgbClr val="113C5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bg1">
                    <a:lumMod val="95000"/>
                  </a:schemeClr>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rgbClr val="FFFFFF"/>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bg1">
                    <a:lumMod val="95000"/>
                  </a:schemeClr>
                </a:solidFill>
                <a:latin typeface="Oswald" pitchFamily="2" charset="77"/>
                <a:cs typeface="Arial"/>
              </a:defRPr>
            </a:lvl1pPr>
          </a:lstStyle>
          <a:p>
            <a:r>
              <a:rPr lang="en-US"/>
              <a:t>Click to edit Master title style</a:t>
            </a:r>
          </a:p>
        </p:txBody>
      </p:sp>
      <p:sp>
        <p:nvSpPr>
          <p:cNvPr id="2" name="Rectangle 1">
            <a:extLst>
              <a:ext uri="{FF2B5EF4-FFF2-40B4-BE49-F238E27FC236}">
                <a16:creationId xmlns:a16="http://schemas.microsoft.com/office/drawing/2014/main" id="{5C1DC299-7497-5145-82BD-20C48AB07BB1}"/>
              </a:ext>
            </a:extLst>
          </p:cNvPr>
          <p:cNvSpPr/>
          <p:nvPr userDrawn="1"/>
        </p:nvSpPr>
        <p:spPr>
          <a:xfrm>
            <a:off x="300447" y="5982789"/>
            <a:ext cx="2690948" cy="66684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800"/>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7144" r="33090" b="1"/>
          <a:stretch/>
        </p:blipFill>
        <p:spPr>
          <a:xfrm>
            <a:off x="8215700" y="5868871"/>
            <a:ext cx="3398879" cy="606117"/>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3939450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lumns - Solid">
    <p:bg>
      <p:bgPr>
        <a:solidFill>
          <a:srgbClr val="113C53"/>
        </a:solidFill>
        <a:effectLst/>
      </p:bgPr>
    </p:bg>
    <p:spTree>
      <p:nvGrpSpPr>
        <p:cNvPr id="1" name=""/>
        <p:cNvGrpSpPr/>
        <p:nvPr/>
      </p:nvGrpSpPr>
      <p:grpSpPr>
        <a:xfrm>
          <a:off x="0" y="0"/>
          <a:ext cx="0" cy="0"/>
          <a:chOff x="0" y="0"/>
          <a:chExt cx="0" cy="0"/>
        </a:xfrm>
      </p:grpSpPr>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6" name="Graphic 15">
            <a:extLst>
              <a:ext uri="{FF2B5EF4-FFF2-40B4-BE49-F238E27FC236}">
                <a16:creationId xmlns:a16="http://schemas.microsoft.com/office/drawing/2014/main" id="{6D419CEC-904E-984D-9595-79C2AE4811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7" name="Text Placeholder 2">
            <a:extLst>
              <a:ext uri="{FF2B5EF4-FFF2-40B4-BE49-F238E27FC236}">
                <a16:creationId xmlns:a16="http://schemas.microsoft.com/office/drawing/2014/main" id="{D4F3BDB6-042B-184D-B01B-3A6077A2A3DB}"/>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18" name="Picture Placeholder 31">
            <a:extLst>
              <a:ext uri="{FF2B5EF4-FFF2-40B4-BE49-F238E27FC236}">
                <a16:creationId xmlns:a16="http://schemas.microsoft.com/office/drawing/2014/main" id="{41E7C9A6-EAA2-644F-97BC-C10800C456FF}"/>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19" name="Picture Placeholder 31">
            <a:extLst>
              <a:ext uri="{FF2B5EF4-FFF2-40B4-BE49-F238E27FC236}">
                <a16:creationId xmlns:a16="http://schemas.microsoft.com/office/drawing/2014/main" id="{B0FBC219-8E73-5C4D-AE82-0FEEC3E3146E}"/>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32" name="Picture Placeholder 31">
            <a:extLst>
              <a:ext uri="{FF2B5EF4-FFF2-40B4-BE49-F238E27FC236}">
                <a16:creationId xmlns:a16="http://schemas.microsoft.com/office/drawing/2014/main" id="{EA4C5FCF-1EC6-F34F-B34A-D1F9FB536325}"/>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33" name="Text Placeholder 2">
            <a:extLst>
              <a:ext uri="{FF2B5EF4-FFF2-40B4-BE49-F238E27FC236}">
                <a16:creationId xmlns:a16="http://schemas.microsoft.com/office/drawing/2014/main" id="{A44502F9-7BFA-2D45-AE8E-960BD5E47821}"/>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4" name="Text Placeholder 2">
            <a:extLst>
              <a:ext uri="{FF2B5EF4-FFF2-40B4-BE49-F238E27FC236}">
                <a16:creationId xmlns:a16="http://schemas.microsoft.com/office/drawing/2014/main" id="{994479E2-76D8-2C4C-9F8C-DABC03449311}"/>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5" name="Text Placeholder 2">
            <a:extLst>
              <a:ext uri="{FF2B5EF4-FFF2-40B4-BE49-F238E27FC236}">
                <a16:creationId xmlns:a16="http://schemas.microsoft.com/office/drawing/2014/main" id="{DC0E37B4-267F-1A46-9042-4D3A3DB50761}"/>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6" name="Text Placeholder 2">
            <a:extLst>
              <a:ext uri="{FF2B5EF4-FFF2-40B4-BE49-F238E27FC236}">
                <a16:creationId xmlns:a16="http://schemas.microsoft.com/office/drawing/2014/main" id="{6A2AC13F-B9D0-9249-BEE5-B8A8F049A252}"/>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7" name="Text Placeholder 2">
            <a:extLst>
              <a:ext uri="{FF2B5EF4-FFF2-40B4-BE49-F238E27FC236}">
                <a16:creationId xmlns:a16="http://schemas.microsoft.com/office/drawing/2014/main" id="{8DB1C236-C813-D24D-89A9-4092DE846A47}"/>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5" name="Slide Number Placeholder 2">
            <a:extLst>
              <a:ext uri="{FF2B5EF4-FFF2-40B4-BE49-F238E27FC236}">
                <a16:creationId xmlns:a16="http://schemas.microsoft.com/office/drawing/2014/main" id="{31BC16CB-BC2F-6140-A4B4-F6ECE176262D}"/>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9111690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9" name="Graphic 18">
            <a:extLst>
              <a:ext uri="{FF2B5EF4-FFF2-40B4-BE49-F238E27FC236}">
                <a16:creationId xmlns:a16="http://schemas.microsoft.com/office/drawing/2014/main" id="{CCFA2AD5-B6B3-7849-8A53-1871287B10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9"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7"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buFontTx/>
              <a:buNone/>
              <a:defRPr sz="1436"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5" y="2774547"/>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1528804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s with Subtitle - Solid">
    <p:bg>
      <p:bgPr>
        <a:solidFill>
          <a:srgbClr val="113C53"/>
        </a:solidFill>
        <a:effectLst/>
      </p:bgPr>
    </p:bg>
    <p:spTree>
      <p:nvGrpSpPr>
        <p:cNvPr id="1" name=""/>
        <p:cNvGrpSpPr/>
        <p:nvPr/>
      </p:nvGrpSpPr>
      <p:grpSpPr>
        <a:xfrm>
          <a:off x="0" y="0"/>
          <a:ext cx="0" cy="0"/>
          <a:chOff x="0" y="0"/>
          <a:chExt cx="0" cy="0"/>
        </a:xfrm>
      </p:grpSpPr>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69" y="349504"/>
            <a:ext cx="10366861"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bg1"/>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pic>
        <p:nvPicPr>
          <p:cNvPr id="21" name="Graphic 20">
            <a:extLst>
              <a:ext uri="{FF2B5EF4-FFF2-40B4-BE49-F238E27FC236}">
                <a16:creationId xmlns:a16="http://schemas.microsoft.com/office/drawing/2014/main" id="{DE21E8D5-80CA-9947-8BA7-B836C95DD91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22" name="Text Placeholder 2">
            <a:extLst>
              <a:ext uri="{FF2B5EF4-FFF2-40B4-BE49-F238E27FC236}">
                <a16:creationId xmlns:a16="http://schemas.microsoft.com/office/drawing/2014/main" id="{561CC6EE-6C25-B940-A317-AAA933C0C6A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3" name="Text Placeholder 2">
            <a:extLst>
              <a:ext uri="{FF2B5EF4-FFF2-40B4-BE49-F238E27FC236}">
                <a16:creationId xmlns:a16="http://schemas.microsoft.com/office/drawing/2014/main" id="{47C3A327-AA82-0647-9638-68B37864678B}"/>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3" name="Text Placeholder 2">
            <a:extLst>
              <a:ext uri="{FF2B5EF4-FFF2-40B4-BE49-F238E27FC236}">
                <a16:creationId xmlns:a16="http://schemas.microsoft.com/office/drawing/2014/main" id="{088C50DF-213B-9543-A8FD-AE86C811EEBB}"/>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7" name="Text Placeholder 2">
            <a:extLst>
              <a:ext uri="{FF2B5EF4-FFF2-40B4-BE49-F238E27FC236}">
                <a16:creationId xmlns:a16="http://schemas.microsoft.com/office/drawing/2014/main" id="{C2674F01-0026-AA49-86ED-73273366E37B}"/>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38" name="Text Placeholder 2">
            <a:extLst>
              <a:ext uri="{FF2B5EF4-FFF2-40B4-BE49-F238E27FC236}">
                <a16:creationId xmlns:a16="http://schemas.microsoft.com/office/drawing/2014/main" id="{FC4893B3-8D3E-8644-AE0F-C0BCA8CE6E20}"/>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9" name="Text Placeholder 2">
            <a:extLst>
              <a:ext uri="{FF2B5EF4-FFF2-40B4-BE49-F238E27FC236}">
                <a16:creationId xmlns:a16="http://schemas.microsoft.com/office/drawing/2014/main" id="{A3826E4A-8085-7E42-8CD1-66FAE6A8A205}"/>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6" name="Slide Number Placeholder 2">
            <a:extLst>
              <a:ext uri="{FF2B5EF4-FFF2-40B4-BE49-F238E27FC236}">
                <a16:creationId xmlns:a16="http://schemas.microsoft.com/office/drawing/2014/main" id="{A7E68BA8-9486-3A45-911E-59340889CA7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230285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pic>
        <p:nvPicPr>
          <p:cNvPr id="15" name="Graphic 14">
            <a:extLst>
              <a:ext uri="{FF2B5EF4-FFF2-40B4-BE49-F238E27FC236}">
                <a16:creationId xmlns:a16="http://schemas.microsoft.com/office/drawing/2014/main" id="{90E157DF-5512-5F44-8803-64EA107D45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274293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30173512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6" name="Picture Placeholder 31">
            <a:extLst>
              <a:ext uri="{FF2B5EF4-FFF2-40B4-BE49-F238E27FC236}">
                <a16:creationId xmlns:a16="http://schemas.microsoft.com/office/drawing/2014/main" id="{4D1459FC-7A2D-D446-B68B-518894B598FC}"/>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7" name="Picture Placeholder 31">
            <a:extLst>
              <a:ext uri="{FF2B5EF4-FFF2-40B4-BE49-F238E27FC236}">
                <a16:creationId xmlns:a16="http://schemas.microsoft.com/office/drawing/2014/main" id="{BC5B1BDF-387B-5246-8E69-336380B67456}"/>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8" name="Picture Placeholder 31">
            <a:extLst>
              <a:ext uri="{FF2B5EF4-FFF2-40B4-BE49-F238E27FC236}">
                <a16:creationId xmlns:a16="http://schemas.microsoft.com/office/drawing/2014/main" id="{000391C9-8FED-9249-9C8A-C897138FF87C}"/>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9" name="Picture Placeholder 31">
            <a:extLst>
              <a:ext uri="{FF2B5EF4-FFF2-40B4-BE49-F238E27FC236}">
                <a16:creationId xmlns:a16="http://schemas.microsoft.com/office/drawing/2014/main" id="{749B391D-45B1-5F43-B13D-239CB9053EC9}"/>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a:t>icon</a:t>
            </a:r>
          </a:p>
        </p:txBody>
      </p:sp>
      <p:pic>
        <p:nvPicPr>
          <p:cNvPr id="23" name="Graphic 22">
            <a:extLst>
              <a:ext uri="{FF2B5EF4-FFF2-40B4-BE49-F238E27FC236}">
                <a16:creationId xmlns:a16="http://schemas.microsoft.com/office/drawing/2014/main" id="{3F6615B8-4182-3346-8F85-9239984EC9D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0" name="Text Placeholder 2">
            <a:extLst>
              <a:ext uri="{FF2B5EF4-FFF2-40B4-BE49-F238E27FC236}">
                <a16:creationId xmlns:a16="http://schemas.microsoft.com/office/drawing/2014/main" id="{316D3445-2E7A-5F4D-B9A0-E3BEBFF95CA0}"/>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1" name="Text Placeholder 2">
            <a:extLst>
              <a:ext uri="{FF2B5EF4-FFF2-40B4-BE49-F238E27FC236}">
                <a16:creationId xmlns:a16="http://schemas.microsoft.com/office/drawing/2014/main" id="{6EAEE96C-945F-5B44-A64C-E22806948B53}"/>
              </a:ext>
            </a:extLst>
          </p:cNvPr>
          <p:cNvSpPr>
            <a:spLocks noGrp="1"/>
          </p:cNvSpPr>
          <p:nvPr>
            <p:ph type="body" sz="quarter" idx="32"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2" name="Text Placeholder 2">
            <a:extLst>
              <a:ext uri="{FF2B5EF4-FFF2-40B4-BE49-F238E27FC236}">
                <a16:creationId xmlns:a16="http://schemas.microsoft.com/office/drawing/2014/main" id="{2BF4CD29-3295-8545-A49F-FACDA562A4A3}"/>
              </a:ext>
            </a:extLst>
          </p:cNvPr>
          <p:cNvSpPr>
            <a:spLocks noGrp="1"/>
          </p:cNvSpPr>
          <p:nvPr>
            <p:ph type="body" sz="quarter" idx="33" hasCustomPrompt="1"/>
          </p:nvPr>
        </p:nvSpPr>
        <p:spPr>
          <a:xfrm>
            <a:off x="3728755"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3" name="Text Placeholder 2">
            <a:extLst>
              <a:ext uri="{FF2B5EF4-FFF2-40B4-BE49-F238E27FC236}">
                <a16:creationId xmlns:a16="http://schemas.microsoft.com/office/drawing/2014/main" id="{F9230096-0FE6-3049-B437-FAEC61777A51}"/>
              </a:ext>
            </a:extLst>
          </p:cNvPr>
          <p:cNvSpPr>
            <a:spLocks noGrp="1"/>
          </p:cNvSpPr>
          <p:nvPr>
            <p:ph type="body" sz="quarter" idx="34"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4" name="Text Placeholder 2">
            <a:extLst>
              <a:ext uri="{FF2B5EF4-FFF2-40B4-BE49-F238E27FC236}">
                <a16:creationId xmlns:a16="http://schemas.microsoft.com/office/drawing/2014/main" id="{3C6E7E8D-59F6-F143-8861-C811D5880B5A}"/>
              </a:ext>
            </a:extLst>
          </p:cNvPr>
          <p:cNvSpPr>
            <a:spLocks noGrp="1"/>
          </p:cNvSpPr>
          <p:nvPr>
            <p:ph type="body" sz="quarter" idx="35" hasCustomPrompt="1"/>
          </p:nvPr>
        </p:nvSpPr>
        <p:spPr>
          <a:xfrm>
            <a:off x="6543196"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5" name="Text Placeholder 2">
            <a:extLst>
              <a:ext uri="{FF2B5EF4-FFF2-40B4-BE49-F238E27FC236}">
                <a16:creationId xmlns:a16="http://schemas.microsoft.com/office/drawing/2014/main" id="{CF0A9C4F-AAF2-8A4F-9B1D-5C66134CC363}"/>
              </a:ext>
            </a:extLst>
          </p:cNvPr>
          <p:cNvSpPr>
            <a:spLocks noGrp="1"/>
          </p:cNvSpPr>
          <p:nvPr>
            <p:ph type="body" sz="quarter" idx="36"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
        <p:nvSpPr>
          <p:cNvPr id="46" name="Text Placeholder 2">
            <a:extLst>
              <a:ext uri="{FF2B5EF4-FFF2-40B4-BE49-F238E27FC236}">
                <a16:creationId xmlns:a16="http://schemas.microsoft.com/office/drawing/2014/main" id="{D27D2985-B3CE-E942-A848-85819BBA2E42}"/>
              </a:ext>
            </a:extLst>
          </p:cNvPr>
          <p:cNvSpPr>
            <a:spLocks noGrp="1"/>
          </p:cNvSpPr>
          <p:nvPr>
            <p:ph type="body" sz="quarter" idx="37" hasCustomPrompt="1"/>
          </p:nvPr>
        </p:nvSpPr>
        <p:spPr>
          <a:xfrm>
            <a:off x="9357637" y="3778175"/>
            <a:ext cx="1920051" cy="1443885"/>
          </a:xfrm>
        </p:spPr>
        <p:txBody>
          <a:bodyPr lIns="0">
            <a:normAutofit/>
          </a:bodyPr>
          <a:lstStyle>
            <a:lvl1pPr marL="0" indent="0">
              <a:buFontTx/>
              <a:buNone/>
              <a:defRPr sz="1200" b="0" i="0">
                <a:solidFill>
                  <a:schemeClr val="bg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47" name="Text Placeholder 2">
            <a:extLst>
              <a:ext uri="{FF2B5EF4-FFF2-40B4-BE49-F238E27FC236}">
                <a16:creationId xmlns:a16="http://schemas.microsoft.com/office/drawing/2014/main" id="{BE5BA6E9-7B2A-E941-A938-E52F3E388239}"/>
              </a:ext>
            </a:extLst>
          </p:cNvPr>
          <p:cNvSpPr>
            <a:spLocks noGrp="1"/>
          </p:cNvSpPr>
          <p:nvPr>
            <p:ph type="body" sz="quarter" idx="38"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description</a:t>
            </a:r>
          </a:p>
        </p:txBody>
      </p:sp>
    </p:spTree>
    <p:extLst>
      <p:ext uri="{BB962C8B-B14F-4D97-AF65-F5344CB8AC3E}">
        <p14:creationId xmlns:p14="http://schemas.microsoft.com/office/powerpoint/2010/main" val="3527464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3" name="Picture Placeholder 31">
            <a:extLst>
              <a:ext uri="{FF2B5EF4-FFF2-40B4-BE49-F238E27FC236}">
                <a16:creationId xmlns:a16="http://schemas.microsoft.com/office/drawing/2014/main" id="{608486F2-265D-3B42-93AB-5DD0CFADBD92}"/>
              </a:ext>
            </a:extLst>
          </p:cNvPr>
          <p:cNvSpPr>
            <a:spLocks noGrp="1"/>
          </p:cNvSpPr>
          <p:nvPr>
            <p:ph type="pic" sz="quarter" idx="27" hasCustomPrompt="1"/>
          </p:nvPr>
        </p:nvSpPr>
        <p:spPr>
          <a:xfrm>
            <a:off x="3728755"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4" name="Picture Placeholder 31">
            <a:extLst>
              <a:ext uri="{FF2B5EF4-FFF2-40B4-BE49-F238E27FC236}">
                <a16:creationId xmlns:a16="http://schemas.microsoft.com/office/drawing/2014/main" id="{6D3C39CC-42EB-6141-B066-5E83D3C6A1BD}"/>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0EBE093C-0AD5-4E4E-BA32-07E8961920D3}"/>
              </a:ext>
            </a:extLst>
          </p:cNvPr>
          <p:cNvSpPr>
            <a:spLocks noGrp="1"/>
          </p:cNvSpPr>
          <p:nvPr>
            <p:ph type="pic" sz="quarter" idx="29" hasCustomPrompt="1"/>
          </p:nvPr>
        </p:nvSpPr>
        <p:spPr>
          <a:xfrm>
            <a:off x="6543196"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EE9D677-E53D-7E43-B938-BE5D9EF21D32}"/>
              </a:ext>
            </a:extLst>
          </p:cNvPr>
          <p:cNvSpPr>
            <a:spLocks noGrp="1"/>
          </p:cNvSpPr>
          <p:nvPr>
            <p:ph type="pic" sz="quarter" idx="30" hasCustomPrompt="1"/>
          </p:nvPr>
        </p:nvSpPr>
        <p:spPr>
          <a:xfrm>
            <a:off x="9357637" y="2373262"/>
            <a:ext cx="546443" cy="546497"/>
          </a:xfrm>
        </p:spPr>
        <p:txBody>
          <a:bodyPr>
            <a:normAutofit/>
          </a:bodyPr>
          <a:lstStyle>
            <a:lvl1pPr marL="0" indent="0" algn="ctr">
              <a:buNone/>
              <a:defRPr sz="1200">
                <a:solidFill>
                  <a:schemeClr val="accent3"/>
                </a:solidFill>
              </a:defRPr>
            </a:lvl1pPr>
          </a:lstStyle>
          <a:p>
            <a:r>
              <a:rPr lang="en-US"/>
              <a:t>icon</a:t>
            </a:r>
          </a:p>
        </p:txBody>
      </p:sp>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p>
        </p:txBody>
      </p:sp>
      <p:pic>
        <p:nvPicPr>
          <p:cNvPr id="17" name="Graphic 16">
            <a:extLst>
              <a:ext uri="{FF2B5EF4-FFF2-40B4-BE49-F238E27FC236}">
                <a16:creationId xmlns:a16="http://schemas.microsoft.com/office/drawing/2014/main" id="{C40E4A0E-3DFA-4F45-B0FA-D0B02E75056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8" name="Text Placeholder 2">
            <a:extLst>
              <a:ext uri="{FF2B5EF4-FFF2-40B4-BE49-F238E27FC236}">
                <a16:creationId xmlns:a16="http://schemas.microsoft.com/office/drawing/2014/main" id="{773A0FFB-6873-0843-9577-785CB055E84F}"/>
              </a:ext>
            </a:extLst>
          </p:cNvPr>
          <p:cNvSpPr>
            <a:spLocks noGrp="1"/>
          </p:cNvSpPr>
          <p:nvPr>
            <p:ph type="body" sz="quarter" idx="31" hasCustomPrompt="1"/>
          </p:nvPr>
        </p:nvSpPr>
        <p:spPr>
          <a:xfrm>
            <a:off x="910089"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19" name="Text Placeholder 2">
            <a:extLst>
              <a:ext uri="{FF2B5EF4-FFF2-40B4-BE49-F238E27FC236}">
                <a16:creationId xmlns:a16="http://schemas.microsoft.com/office/drawing/2014/main" id="{F995C754-ACCD-9B45-9220-60FF3EEADA68}"/>
              </a:ext>
            </a:extLst>
          </p:cNvPr>
          <p:cNvSpPr>
            <a:spLocks noGrp="1"/>
          </p:cNvSpPr>
          <p:nvPr>
            <p:ph type="body" sz="quarter" idx="33" hasCustomPrompt="1"/>
          </p:nvPr>
        </p:nvSpPr>
        <p:spPr>
          <a:xfrm>
            <a:off x="910089"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0" name="Text Placeholder 2">
            <a:extLst>
              <a:ext uri="{FF2B5EF4-FFF2-40B4-BE49-F238E27FC236}">
                <a16:creationId xmlns:a16="http://schemas.microsoft.com/office/drawing/2014/main" id="{00556682-1081-4141-BC19-12FF1F241C7E}"/>
              </a:ext>
            </a:extLst>
          </p:cNvPr>
          <p:cNvSpPr>
            <a:spLocks noGrp="1"/>
          </p:cNvSpPr>
          <p:nvPr>
            <p:ph type="body" sz="quarter" idx="34" hasCustomPrompt="1"/>
          </p:nvPr>
        </p:nvSpPr>
        <p:spPr>
          <a:xfrm>
            <a:off x="3728755"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1" name="Text Placeholder 2">
            <a:extLst>
              <a:ext uri="{FF2B5EF4-FFF2-40B4-BE49-F238E27FC236}">
                <a16:creationId xmlns:a16="http://schemas.microsoft.com/office/drawing/2014/main" id="{7F6B70E0-7662-8C44-AB18-32DBD53DC545}"/>
              </a:ext>
            </a:extLst>
          </p:cNvPr>
          <p:cNvSpPr>
            <a:spLocks noGrp="1"/>
          </p:cNvSpPr>
          <p:nvPr>
            <p:ph type="body" sz="quarter" idx="35" hasCustomPrompt="1"/>
          </p:nvPr>
        </p:nvSpPr>
        <p:spPr>
          <a:xfrm>
            <a:off x="3728755"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2" name="Text Placeholder 2">
            <a:extLst>
              <a:ext uri="{FF2B5EF4-FFF2-40B4-BE49-F238E27FC236}">
                <a16:creationId xmlns:a16="http://schemas.microsoft.com/office/drawing/2014/main" id="{A7523E12-AA2D-F542-A497-542FE67915B4}"/>
              </a:ext>
            </a:extLst>
          </p:cNvPr>
          <p:cNvSpPr>
            <a:spLocks noGrp="1"/>
          </p:cNvSpPr>
          <p:nvPr>
            <p:ph type="body" sz="quarter" idx="36" hasCustomPrompt="1"/>
          </p:nvPr>
        </p:nvSpPr>
        <p:spPr>
          <a:xfrm>
            <a:off x="6543196"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3" name="Text Placeholder 2">
            <a:extLst>
              <a:ext uri="{FF2B5EF4-FFF2-40B4-BE49-F238E27FC236}">
                <a16:creationId xmlns:a16="http://schemas.microsoft.com/office/drawing/2014/main" id="{D6A0CB81-DB7E-1544-AB78-BB245F0EF981}"/>
              </a:ext>
            </a:extLst>
          </p:cNvPr>
          <p:cNvSpPr>
            <a:spLocks noGrp="1"/>
          </p:cNvSpPr>
          <p:nvPr>
            <p:ph type="body" sz="quarter" idx="37" hasCustomPrompt="1"/>
          </p:nvPr>
        </p:nvSpPr>
        <p:spPr>
          <a:xfrm>
            <a:off x="6543196"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
        <p:nvSpPr>
          <p:cNvPr id="26" name="Text Placeholder 2">
            <a:extLst>
              <a:ext uri="{FF2B5EF4-FFF2-40B4-BE49-F238E27FC236}">
                <a16:creationId xmlns:a16="http://schemas.microsoft.com/office/drawing/2014/main" id="{E4CB4C83-4FA7-3240-80D1-3F8A4B4A1A5B}"/>
              </a:ext>
            </a:extLst>
          </p:cNvPr>
          <p:cNvSpPr>
            <a:spLocks noGrp="1"/>
          </p:cNvSpPr>
          <p:nvPr>
            <p:ph type="body" sz="quarter" idx="38" hasCustomPrompt="1"/>
          </p:nvPr>
        </p:nvSpPr>
        <p:spPr>
          <a:xfrm>
            <a:off x="9357637" y="3778175"/>
            <a:ext cx="1920051" cy="1443885"/>
          </a:xfrm>
        </p:spPr>
        <p:txBody>
          <a:bodyPr lIns="0">
            <a:normAutofit/>
          </a:bodyPr>
          <a:lstStyle>
            <a:lvl1pPr marL="0" indent="0">
              <a:buFontTx/>
              <a:buNone/>
              <a:defRPr sz="12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9" name="Text Placeholder 2">
            <a:extLst>
              <a:ext uri="{FF2B5EF4-FFF2-40B4-BE49-F238E27FC236}">
                <a16:creationId xmlns:a16="http://schemas.microsoft.com/office/drawing/2014/main" id="{9CFA8544-0935-4E45-A188-781FA8ED7B49}"/>
              </a:ext>
            </a:extLst>
          </p:cNvPr>
          <p:cNvSpPr>
            <a:spLocks noGrp="1"/>
          </p:cNvSpPr>
          <p:nvPr>
            <p:ph type="body" sz="quarter" idx="39" hasCustomPrompt="1"/>
          </p:nvPr>
        </p:nvSpPr>
        <p:spPr>
          <a:xfrm>
            <a:off x="9357637" y="3083738"/>
            <a:ext cx="1920051"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description</a:t>
            </a:r>
          </a:p>
        </p:txBody>
      </p:sp>
    </p:spTree>
    <p:extLst>
      <p:ext uri="{BB962C8B-B14F-4D97-AF65-F5344CB8AC3E}">
        <p14:creationId xmlns:p14="http://schemas.microsoft.com/office/powerpoint/2010/main" val="422311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904969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75000"/>
            </a:schemeClr>
          </a:solidFill>
        </p:spPr>
        <p:txBody>
          <a:bodyPr anchor="t"/>
          <a:lstStyle>
            <a:lvl1pPr marL="0" indent="0" algn="l">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a:t>title</a:t>
            </a:r>
          </a:p>
        </p:txBody>
      </p:sp>
      <p:pic>
        <p:nvPicPr>
          <p:cNvPr id="11" name="Graphic 10">
            <a:extLst>
              <a:ext uri="{FF2B5EF4-FFF2-40B4-BE49-F238E27FC236}">
                <a16:creationId xmlns:a16="http://schemas.microsoft.com/office/drawing/2014/main" id="{1D6A5F09-9BAA-1748-B50D-4FF3355FB2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a:p>
            <a:pPr lvl="0"/>
            <a:endParaRPr lang="en-US"/>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2845655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3098349"/>
            <a:ext cx="2742931" cy="2427287"/>
          </a:xfrm>
        </p:spPr>
        <p:txBody>
          <a:bodyPr lIns="0">
            <a:normAutofit/>
          </a:bodyPr>
          <a:lstStyle>
            <a:lvl1pPr marL="0" marR="0" indent="0" algn="l" defTabSz="914196" rtl="0" eaLnBrk="1" fontAlgn="auto" latinLnBrk="0" hangingPunct="1">
              <a:lnSpc>
                <a:spcPct val="110000"/>
              </a:lnSpc>
              <a:spcBef>
                <a:spcPts val="1000"/>
              </a:spcBef>
              <a:spcAft>
                <a:spcPts val="0"/>
              </a:spcAft>
              <a:buClrTx/>
              <a:buSzTx/>
              <a:buFontTx/>
              <a:buNone/>
              <a:tabLst/>
              <a:defRPr sz="1400" b="0" i="0"/>
            </a:lvl1pPr>
            <a:lvl2pPr marL="457099" indent="0">
              <a:buFontTx/>
              <a:buNone/>
              <a:defRPr sz="1401" b="0" i="0"/>
            </a:lvl2pPr>
            <a:lvl3pPr marL="914196" indent="0">
              <a:buFontTx/>
              <a:buNone/>
              <a:defRPr sz="1401" b="0" i="0"/>
            </a:lvl3pPr>
            <a:lvl4pPr>
              <a:defRPr sz="1601"/>
            </a:lvl4pPr>
            <a:lvl5pPr>
              <a:defRPr sz="1601"/>
            </a:lvl5pPr>
          </a:lstStyle>
          <a:p>
            <a:pPr lvl="0"/>
            <a:r>
              <a:rPr lang="en-US"/>
              <a:t>Minimum font size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a:p>
            <a:pPr marL="0" marR="0" lvl="0" indent="0" algn="l" defTabSz="914196" rtl="0" eaLnBrk="1" fontAlgn="auto" latinLnBrk="0" hangingPunct="1">
              <a:lnSpc>
                <a:spcPct val="90000"/>
              </a:lnSpc>
              <a:spcBef>
                <a:spcPts val="1000"/>
              </a:spcBef>
              <a:spcAft>
                <a:spcPts val="0"/>
              </a:spcAft>
              <a:buClrTx/>
              <a:buSzTx/>
              <a:buFontTx/>
              <a:buNone/>
              <a:tabLst/>
              <a:defRPr/>
            </a:pPr>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8" name="Text Placeholder 2">
            <a:extLst>
              <a:ext uri="{FF2B5EF4-FFF2-40B4-BE49-F238E27FC236}">
                <a16:creationId xmlns:a16="http://schemas.microsoft.com/office/drawing/2014/main" id="{6F8C08B0-6A9D-4A46-B14A-DF024A7B7DE7}"/>
              </a:ext>
            </a:extLst>
          </p:cNvPr>
          <p:cNvSpPr>
            <a:spLocks noGrp="1"/>
          </p:cNvSpPr>
          <p:nvPr>
            <p:ph type="body" sz="quarter" idx="19" hasCustomPrompt="1"/>
          </p:nvPr>
        </p:nvSpPr>
        <p:spPr>
          <a:xfrm>
            <a:off x="915051" y="2206507"/>
            <a:ext cx="2742932" cy="658370"/>
          </a:xfrm>
        </p:spPr>
        <p:txBody>
          <a:bodyPr vert="horz" lIns="0" tIns="0" rIns="0" bIns="0" rtlCol="0" anchor="b">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a:t>
            </a:r>
          </a:p>
          <a:p>
            <a:pPr lvl="0">
              <a:lnSpc>
                <a:spcPct val="80000"/>
              </a:lnSpc>
              <a:spcBef>
                <a:spcPts val="0"/>
              </a:spcBef>
            </a:pPr>
            <a:r>
              <a:rPr lang="en-US"/>
              <a:t>For Graph Description</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p>
        </p:txBody>
      </p:sp>
      <p:pic>
        <p:nvPicPr>
          <p:cNvPr id="9" name="Graphic 8">
            <a:extLst>
              <a:ext uri="{FF2B5EF4-FFF2-40B4-BE49-F238E27FC236}">
                <a16:creationId xmlns:a16="http://schemas.microsoft.com/office/drawing/2014/main" id="{536A697A-BE11-5E4B-8C4E-4AE342B919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pic>
        <p:nvPicPr>
          <p:cNvPr id="6" name="Graphic 5">
            <a:extLst>
              <a:ext uri="{FF2B5EF4-FFF2-40B4-BE49-F238E27FC236}">
                <a16:creationId xmlns:a16="http://schemas.microsoft.com/office/drawing/2014/main" id="{8FBFD588-EF7E-FE4F-9A0F-B0593CFFF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tistic and Photo_Dark">
    <p:spTree>
      <p:nvGrpSpPr>
        <p:cNvPr id="1" name=""/>
        <p:cNvGrpSpPr/>
        <p:nvPr/>
      </p:nvGrpSpPr>
      <p:grpSpPr>
        <a:xfrm>
          <a:off x="0" y="0"/>
          <a:ext cx="0" cy="0"/>
          <a:chOff x="0" y="0"/>
          <a:chExt cx="0" cy="0"/>
        </a:xfrm>
      </p:grpSpPr>
      <p:sp>
        <p:nvSpPr>
          <p:cNvPr id="21" name="Picture Placeholder 2">
            <a:extLst>
              <a:ext uri="{FF2B5EF4-FFF2-40B4-BE49-F238E27FC236}">
                <a16:creationId xmlns:a16="http://schemas.microsoft.com/office/drawing/2014/main" id="{2A85D7E9-D0A0-0A48-99F2-7B1C96ADBF21}"/>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2" name="Rectangle 1">
            <a:extLst>
              <a:ext uri="{FF2B5EF4-FFF2-40B4-BE49-F238E27FC236}">
                <a16:creationId xmlns:a16="http://schemas.microsoft.com/office/drawing/2014/main" id="{A664C960-FA1B-D841-83EE-33E7F21A1113}"/>
              </a:ext>
            </a:extLst>
          </p:cNvPr>
          <p:cNvSpPr/>
          <p:nvPr userDrawn="1"/>
        </p:nvSpPr>
        <p:spPr>
          <a:xfrm>
            <a:off x="0" y="0"/>
            <a:ext cx="6099048"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a:t>45%</a:t>
            </a:r>
          </a:p>
        </p:txBody>
      </p:sp>
      <p:sp>
        <p:nvSpPr>
          <p:cNvPr id="16" name="Slide Number Placeholder 2">
            <a:extLst>
              <a:ext uri="{FF2B5EF4-FFF2-40B4-BE49-F238E27FC236}">
                <a16:creationId xmlns:a16="http://schemas.microsoft.com/office/drawing/2014/main" id="{A1741DAF-0538-5C40-9F25-82BFABAA9D65}"/>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2881719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528169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plit Statistic_Dar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664C960-FA1B-D841-83EE-33E7F21A1113}"/>
              </a:ext>
            </a:extLst>
          </p:cNvPr>
          <p:cNvSpPr/>
          <p:nvPr userDrawn="1"/>
        </p:nvSpPr>
        <p:spPr>
          <a:xfrm>
            <a:off x="0" y="0"/>
            <a:ext cx="12192000" cy="6858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bg1"/>
                </a:solidFill>
                <a:latin typeface="Oswald" pitchFamily="2" charset="77"/>
              </a:defRPr>
            </a:lvl1pPr>
          </a:lstStyle>
          <a:p>
            <a:pPr lvl="0"/>
            <a:r>
              <a:rPr lang="en-US"/>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bg1"/>
                </a:solidFill>
                <a:latin typeface="Oswald" pitchFamily="2" charset="77"/>
              </a:defRPr>
            </a:lvl1pPr>
          </a:lstStyle>
          <a:p>
            <a:pPr lvl="0"/>
            <a:r>
              <a:rPr lang="en-US"/>
              <a:t>12%</a:t>
            </a:r>
          </a:p>
        </p:txBody>
      </p:sp>
      <p:sp>
        <p:nvSpPr>
          <p:cNvPr id="25" name="Slide Number Placeholder 2">
            <a:extLst>
              <a:ext uri="{FF2B5EF4-FFF2-40B4-BE49-F238E27FC236}">
                <a16:creationId xmlns:a16="http://schemas.microsoft.com/office/drawing/2014/main" id="{68B8EC41-ACF3-9E4D-834D-2A6F568A2487}"/>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
        <p:nvSpPr>
          <p:cNvPr id="14" name="Text Placeholder 2">
            <a:extLst>
              <a:ext uri="{FF2B5EF4-FFF2-40B4-BE49-F238E27FC236}">
                <a16:creationId xmlns:a16="http://schemas.microsoft.com/office/drawing/2014/main" id="{54A81B86-9E21-D546-A8D6-CA1F86D13EF9}"/>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6" name="Text Placeholder 2">
            <a:extLst>
              <a:ext uri="{FF2B5EF4-FFF2-40B4-BE49-F238E27FC236}">
                <a16:creationId xmlns:a16="http://schemas.microsoft.com/office/drawing/2014/main" id="{E020B4D2-6BAF-2D44-8219-8E2780FCE26D}"/>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Tree>
    <p:extLst>
      <p:ext uri="{BB962C8B-B14F-4D97-AF65-F5344CB8AC3E}">
        <p14:creationId xmlns:p14="http://schemas.microsoft.com/office/powerpoint/2010/main" val="21110487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Oswald" pitchFamily="2" charset="77"/>
              </a:defRPr>
            </a:lvl1pPr>
          </a:lstStyle>
          <a:p>
            <a:pPr lvl="0"/>
            <a:r>
              <a:rPr lang="en-US"/>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2646447"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Oswald" pitchFamily="2" charset="77"/>
              </a:defRPr>
            </a:lvl1pPr>
          </a:lstStyle>
          <a:p>
            <a:pPr lvl="0"/>
            <a:r>
              <a:rPr lang="en-US"/>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6" name="Graphic 15">
            <a:extLst>
              <a:ext uri="{FF2B5EF4-FFF2-40B4-BE49-F238E27FC236}">
                <a16:creationId xmlns:a16="http://schemas.microsoft.com/office/drawing/2014/main" id="{784A2142-1E05-E949-B142-084635DE6DA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12140366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75000"/>
            </a:schemeClr>
          </a:solidFill>
        </p:spPr>
        <p:txBody>
          <a:bodyPr anchor="t"/>
          <a:lstStyle>
            <a:lvl1pPr marL="0" indent="0" algn="ctr">
              <a:buNone/>
              <a:defRPr sz="18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701466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0" name="Graphic 9">
            <a:extLst>
              <a:ext uri="{FF2B5EF4-FFF2-40B4-BE49-F238E27FC236}">
                <a16:creationId xmlns:a16="http://schemas.microsoft.com/office/drawing/2014/main" id="{D3C35CE3-2B4B-5F44-8350-6A8140F0ED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517537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45" y="258793"/>
            <a:ext cx="1561196" cy="216854"/>
          </a:xfrm>
          <a:prstGeom prst="rect">
            <a:avLst/>
          </a:prstGeom>
        </p:spPr>
      </p:pic>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6473918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Maecenas </a:t>
            </a:r>
            <a:r>
              <a:rPr lang="en-US" err="1"/>
              <a:t>faucibus</a:t>
            </a:r>
            <a:r>
              <a:rPr lang="en-US"/>
              <a:t> </a:t>
            </a:r>
            <a:r>
              <a:rPr lang="en-US" err="1"/>
              <a:t>mollis</a:t>
            </a:r>
            <a:r>
              <a:rPr lang="en-US"/>
              <a:t> </a:t>
            </a:r>
            <a:r>
              <a:rPr lang="en-US" err="1"/>
              <a:t>interdum</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4" name="Graphic 13">
            <a:extLst>
              <a:ext uri="{FF2B5EF4-FFF2-40B4-BE49-F238E27FC236}">
                <a16:creationId xmlns:a16="http://schemas.microsoft.com/office/drawing/2014/main" id="{C3A194C3-B354-884A-90F8-471BB413B6E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75000"/>
            </a:schemeClr>
          </a:solidFill>
        </p:spPr>
        <p:txBody>
          <a:bodyPr anchor="t"/>
          <a:lstStyle>
            <a:lvl1pPr marL="0" indent="0" algn="ctr">
              <a:buNone/>
              <a:defRPr sz="3200">
                <a:solidFill>
                  <a:schemeClr val="bg1">
                    <a:lumMod val="85000"/>
                    <a:lumOff val="1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Tree>
    <p:extLst>
      <p:ext uri="{BB962C8B-B14F-4D97-AF65-F5344CB8AC3E}">
        <p14:creationId xmlns:p14="http://schemas.microsoft.com/office/powerpoint/2010/main" val="15743068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rgbClr val="113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lvl1pPr>
          </a:lstStyle>
          <a:p>
            <a:r>
              <a:rPr lang="en-AU"/>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1"/>
            <a:ext cx="4620126" cy="848242"/>
          </a:xfrm>
        </p:spPr>
        <p:txBody>
          <a:bodyPr>
            <a:noAutofit/>
          </a:bodyPr>
          <a:lstStyle>
            <a:lvl1pPr marL="0" indent="0">
              <a:lnSpc>
                <a:spcPct val="150000"/>
              </a:lnSpc>
              <a:buFontTx/>
              <a:buNone/>
              <a:defRPr sz="1200" b="0" i="0">
                <a:solidFill>
                  <a:schemeClr val="tx1">
                    <a:alpha val="90000"/>
                  </a:schemeClr>
                </a:solidFill>
              </a:defRPr>
            </a:lvl1pPr>
            <a:lvl2pPr>
              <a:defRPr sz="1436"/>
            </a:lvl2pPr>
            <a:lvl3pPr>
              <a:defRPr sz="1436"/>
            </a:lvl3pPr>
            <a:lvl4pPr>
              <a:defRPr sz="1436"/>
            </a:lvl4pPr>
            <a:lvl5pPr>
              <a:defRPr sz="1436"/>
            </a:lvl5pPr>
          </a:lstStyle>
          <a:p>
            <a:pPr lvl="0"/>
            <a:r>
              <a:rPr lang="en-US" err="1"/>
              <a:t>Donec</a:t>
            </a:r>
            <a:r>
              <a:rPr lang="en-US"/>
              <a:t>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050" b="0" cap="all" baseline="0">
                <a:solidFill>
                  <a:schemeClr val="bg1"/>
                </a:solidFill>
                <a:latin typeface="Oswald" pitchFamily="2" charset="77"/>
              </a:defRPr>
            </a:lvl1pPr>
            <a:lvl2pPr marL="457086" indent="0">
              <a:lnSpc>
                <a:spcPct val="110000"/>
              </a:lnSpc>
              <a:spcAft>
                <a:spcPts val="2600"/>
              </a:spcAft>
              <a:buNone/>
              <a:defRPr sz="1100">
                <a:solidFill>
                  <a:schemeClr val="bg1"/>
                </a:solidFill>
              </a:defRPr>
            </a:lvl2pPr>
          </a:lstStyle>
          <a:p>
            <a:pPr lvl="0"/>
            <a:r>
              <a:rPr lang="en-US"/>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726903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Divider with Subtitle - Gradient">
    <p:bg>
      <p:bgPr>
        <a:solidFill>
          <a:srgbClr val="113C5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bg2"/>
                </a:solidFill>
              </a:defRPr>
            </a:lvl1pPr>
          </a:lstStyle>
          <a:p>
            <a:r>
              <a:rPr lang="en-US"/>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bg2"/>
                </a:solidFill>
                <a:latin typeface="Cambria" panose="02040503050406030204" pitchFamily="18" charset="0"/>
              </a:defRPr>
            </a:lvl1pPr>
          </a:lstStyle>
          <a:p>
            <a:pPr lvl="0"/>
            <a:r>
              <a:rPr lang="en-US"/>
              <a:t>Subtitle if needed Cambria 18pt font lorem ipsum</a:t>
            </a:r>
          </a:p>
        </p:txBody>
      </p:sp>
      <p:sp>
        <p:nvSpPr>
          <p:cNvPr id="14" name="Slide Number Placeholder 5">
            <a:extLst>
              <a:ext uri="{FF2B5EF4-FFF2-40B4-BE49-F238E27FC236}">
                <a16:creationId xmlns:a16="http://schemas.microsoft.com/office/drawing/2014/main" id="{5EEBD4C3-9687-3148-9835-CB92EF3855B4}"/>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bg1"/>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0" name="Graphic 9">
            <a:extLst>
              <a:ext uri="{FF2B5EF4-FFF2-40B4-BE49-F238E27FC236}">
                <a16:creationId xmlns:a16="http://schemas.microsoft.com/office/drawing/2014/main" id="{C82FC6A4-10B3-BC41-B154-89E35DD254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4219468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0D5C4-E678-CF44-ADB8-F2AC9EADD8BF}"/>
              </a:ext>
              <a:ext uri="{C183D7F6-B498-43B3-948B-1728B52AA6E4}">
                <adec:decorative xmlns:adec="http://schemas.microsoft.com/office/drawing/2017/decorative" val="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r="-1" b="15625"/>
          <a:stretch/>
        </p:blipFill>
        <p:spPr>
          <a:xfrm>
            <a:off x="0" y="0"/>
            <a:ext cx="12192000" cy="6858000"/>
          </a:xfrm>
          <a:prstGeom prst="rect">
            <a:avLst/>
          </a:prstGeom>
        </p:spPr>
      </p:pic>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 Info 1">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2652481" y="2738783"/>
            <a:ext cx="1630761" cy="161240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4825534" y="2391120"/>
            <a:ext cx="4878034"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3068795" y="3033593"/>
            <a:ext cx="800100" cy="91440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4825534" y="3792797"/>
            <a:ext cx="4878034"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a:t>Phone: 703-888-8888</a:t>
            </a:r>
          </a:p>
          <a:p>
            <a:pPr lvl="0"/>
            <a:r>
              <a:rPr lang="en-US"/>
              <a:t>E-mail: </a:t>
            </a:r>
            <a:r>
              <a:rPr lang="en-US" err="1"/>
              <a:t>name@accenture.com</a:t>
            </a:r>
            <a:endParaRPr lang="en-US"/>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4825534" y="3251516"/>
            <a:ext cx="4878034" cy="394981"/>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a:t>Insert Name</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087556"/>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4944704"/>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26" name="Slide Number Placeholder 2">
            <a:extLst>
              <a:ext uri="{FF2B5EF4-FFF2-40B4-BE49-F238E27FC236}">
                <a16:creationId xmlns:a16="http://schemas.microsoft.com/office/drawing/2014/main" id="{F856A29B-4189-CE46-91C3-538C787CF21B}"/>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9621011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act Info 2">
    <p:spTree>
      <p:nvGrpSpPr>
        <p:cNvPr id="1" name=""/>
        <p:cNvGrpSpPr/>
        <p:nvPr/>
      </p:nvGrpSpPr>
      <p:grpSpPr>
        <a:xfrm>
          <a:off x="0" y="0"/>
          <a:ext cx="0" cy="0"/>
          <a:chOff x="0" y="0"/>
          <a:chExt cx="0" cy="0"/>
        </a:xfrm>
      </p:grpSpPr>
      <p:pic>
        <p:nvPicPr>
          <p:cNvPr id="3" name="Picture 2" descr="A person sitting at a table using a computer&#10;&#10;Description automatically generated">
            <a:extLst>
              <a:ext uri="{FF2B5EF4-FFF2-40B4-BE49-F238E27FC236}">
                <a16:creationId xmlns:a16="http://schemas.microsoft.com/office/drawing/2014/main" id="{FEB9E7CD-402C-1E49-A90E-353DA4CFE48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 t="7812" r="-1" b="7812"/>
          <a:stretch/>
        </p:blipFill>
        <p:spPr>
          <a:xfrm>
            <a:off x="0" y="0"/>
            <a:ext cx="12192000" cy="6858000"/>
          </a:xfrm>
          <a:prstGeom prst="rect">
            <a:avLst/>
          </a:prstGeom>
        </p:spPr>
      </p:pic>
      <p:sp>
        <p:nvSpPr>
          <p:cNvPr id="8" name="Rectangle 7">
            <a:extLst>
              <a:ext uri="{FF2B5EF4-FFF2-40B4-BE49-F238E27FC236}">
                <a16:creationId xmlns:a16="http://schemas.microsoft.com/office/drawing/2014/main" id="{403F6FAB-83EC-B145-85FA-67C2A980A7A2}"/>
              </a:ext>
            </a:extLst>
          </p:cNvPr>
          <p:cNvSpPr/>
          <p:nvPr userDrawn="1"/>
        </p:nvSpPr>
        <p:spPr>
          <a:xfrm>
            <a:off x="0" y="0"/>
            <a:ext cx="12192000" cy="6858000"/>
          </a:xfrm>
          <a:prstGeom prst="rect">
            <a:avLst/>
          </a:prstGeom>
          <a:solidFill>
            <a:srgbClr val="113C5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 name="Graphic 3">
            <a:extLst>
              <a:ext uri="{FF2B5EF4-FFF2-40B4-BE49-F238E27FC236}">
                <a16:creationId xmlns:a16="http://schemas.microsoft.com/office/drawing/2014/main" id="{A4211755-A768-194D-8D63-6DB01F71586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27" y="259428"/>
            <a:ext cx="1561196" cy="216854"/>
          </a:xfrm>
          <a:prstGeom prst="rect">
            <a:avLst/>
          </a:prstGeom>
        </p:spPr>
      </p:pic>
      <p:sp>
        <p:nvSpPr>
          <p:cNvPr id="6" name="Oval 5">
            <a:extLst>
              <a:ext uri="{FF2B5EF4-FFF2-40B4-BE49-F238E27FC236}">
                <a16:creationId xmlns:a16="http://schemas.microsoft.com/office/drawing/2014/main" id="{EC5D6B1A-C3B1-5B4A-B106-6FC83FA37803}"/>
              </a:ext>
            </a:extLst>
          </p:cNvPr>
          <p:cNvSpPr/>
          <p:nvPr userDrawn="1"/>
        </p:nvSpPr>
        <p:spPr>
          <a:xfrm>
            <a:off x="5583435" y="1040529"/>
            <a:ext cx="1005118" cy="99380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7">
            <a:extLst>
              <a:ext uri="{FF2B5EF4-FFF2-40B4-BE49-F238E27FC236}">
                <a16:creationId xmlns:a16="http://schemas.microsoft.com/office/drawing/2014/main" id="{CF31B37A-1C3D-9949-A3C6-E0B576DD4598}"/>
              </a:ext>
            </a:extLst>
          </p:cNvPr>
          <p:cNvSpPr>
            <a:spLocks noGrp="1"/>
          </p:cNvSpPr>
          <p:nvPr>
            <p:ph type="title" hasCustomPrompt="1"/>
          </p:nvPr>
        </p:nvSpPr>
        <p:spPr>
          <a:xfrm>
            <a:off x="2370061" y="2812213"/>
            <a:ext cx="7674892" cy="860371"/>
          </a:xfrm>
          <a:prstGeom prst="rect">
            <a:avLst/>
          </a:prstGeom>
        </p:spPr>
        <p:txBody>
          <a:bodyPr vert="horz" lIns="0" tIns="45720" rIns="91440" bIns="45720" rtlCol="0" anchor="b" anchorCtr="0">
            <a:noAutofit/>
          </a:bodyPr>
          <a:lstStyle>
            <a:lvl1pPr>
              <a:defRPr>
                <a:solidFill>
                  <a:schemeClr val="bg1"/>
                </a:solidFill>
              </a:defRPr>
            </a:lvl1pPr>
          </a:lstStyle>
          <a:p>
            <a:r>
              <a:rPr lang="en-US"/>
              <a:t>Contact INFO</a:t>
            </a:r>
          </a:p>
        </p:txBody>
      </p:sp>
      <p:pic>
        <p:nvPicPr>
          <p:cNvPr id="14" name="Picture 13">
            <a:extLst>
              <a:ext uri="{FF2B5EF4-FFF2-40B4-BE49-F238E27FC236}">
                <a16:creationId xmlns:a16="http://schemas.microsoft.com/office/drawing/2014/main" id="{B4DCD3C9-B3C6-F94F-B91B-B525862B07FE}"/>
              </a:ext>
            </a:extLst>
          </p:cNvPr>
          <p:cNvPicPr>
            <a:picLocks noChangeAspect="1"/>
          </p:cNvPicPr>
          <p:nvPr userDrawn="1"/>
        </p:nvPicPr>
        <p:blipFill>
          <a:blip r:embed="rId6"/>
          <a:stretch>
            <a:fillRect/>
          </a:stretch>
        </p:blipFill>
        <p:spPr>
          <a:xfrm>
            <a:off x="5849429" y="1220059"/>
            <a:ext cx="493141" cy="563590"/>
          </a:xfrm>
          <a:prstGeom prst="rect">
            <a:avLst/>
          </a:prstGeom>
        </p:spPr>
      </p:pic>
      <p:sp>
        <p:nvSpPr>
          <p:cNvPr id="15" name="Text Placeholder 2">
            <a:extLst>
              <a:ext uri="{FF2B5EF4-FFF2-40B4-BE49-F238E27FC236}">
                <a16:creationId xmlns:a16="http://schemas.microsoft.com/office/drawing/2014/main" id="{90D751BD-9C37-1E4E-B7F2-4CB2F88A5F9C}"/>
              </a:ext>
            </a:extLst>
          </p:cNvPr>
          <p:cNvSpPr>
            <a:spLocks noGrp="1"/>
          </p:cNvSpPr>
          <p:nvPr>
            <p:ph idx="1" hasCustomPrompt="1"/>
          </p:nvPr>
        </p:nvSpPr>
        <p:spPr>
          <a:xfrm>
            <a:off x="2370061" y="4225945"/>
            <a:ext cx="7688338" cy="798177"/>
          </a:xfrm>
          <a:prstGeom prst="rect">
            <a:avLst/>
          </a:prstGeom>
        </p:spPr>
        <p:txBody>
          <a:bodyPr vert="horz" lIns="0" tIns="45720" rIns="91440" bIns="45720" rtlCol="0">
            <a:normAutofit/>
          </a:bodyPr>
          <a:lstStyle>
            <a:lvl1pPr marL="0" indent="0">
              <a:buFontTx/>
              <a:buNone/>
              <a:defRPr sz="1800" b="0" i="1" cap="none" spc="0" baseline="0">
                <a:solidFill>
                  <a:schemeClr val="bg1"/>
                </a:solidFill>
                <a:latin typeface="Cambria" panose="02040503050406030204" pitchFamily="18" charset="0"/>
              </a:defRPr>
            </a:lvl1pPr>
          </a:lstStyle>
          <a:p>
            <a:pPr lvl="0"/>
            <a:r>
              <a:rPr lang="en-US"/>
              <a:t>Phone: 703-888-8888</a:t>
            </a:r>
          </a:p>
          <a:p>
            <a:pPr lvl="0"/>
            <a:r>
              <a:rPr lang="en-US"/>
              <a:t>E-mail: </a:t>
            </a:r>
            <a:r>
              <a:rPr lang="en-US" err="1"/>
              <a:t>name@accenture.com</a:t>
            </a:r>
            <a:endParaRPr lang="en-US"/>
          </a:p>
        </p:txBody>
      </p:sp>
      <p:sp>
        <p:nvSpPr>
          <p:cNvPr id="19" name="Text Placeholder 2">
            <a:extLst>
              <a:ext uri="{FF2B5EF4-FFF2-40B4-BE49-F238E27FC236}">
                <a16:creationId xmlns:a16="http://schemas.microsoft.com/office/drawing/2014/main" id="{3CB4AC76-DBB9-064F-B4B6-D07545D70DDF}"/>
              </a:ext>
            </a:extLst>
          </p:cNvPr>
          <p:cNvSpPr>
            <a:spLocks noGrp="1"/>
          </p:cNvSpPr>
          <p:nvPr>
            <p:ph idx="35" hasCustomPrompt="1"/>
          </p:nvPr>
        </p:nvSpPr>
        <p:spPr>
          <a:xfrm>
            <a:off x="2370060" y="3696872"/>
            <a:ext cx="7688339" cy="529215"/>
          </a:xfrm>
          <a:prstGeom prst="rect">
            <a:avLst/>
          </a:prstGeom>
        </p:spPr>
        <p:txBody>
          <a:bodyPr vert="horz" lIns="0" tIns="45720" rIns="91440" bIns="45720" rtlCol="0">
            <a:normAutofit/>
          </a:bodyPr>
          <a:lstStyle>
            <a:lvl1pPr marL="0" indent="0">
              <a:buFontTx/>
              <a:buNone/>
              <a:defRPr sz="2050" b="0" i="0" cap="all" spc="0" baseline="0">
                <a:solidFill>
                  <a:schemeClr val="accent2"/>
                </a:solidFill>
                <a:latin typeface="Oswald" pitchFamily="2" charset="77"/>
              </a:defRPr>
            </a:lvl1pPr>
          </a:lstStyle>
          <a:p>
            <a:pPr lvl="0"/>
            <a:r>
              <a:rPr lang="en-US"/>
              <a:t>Insert Name(S)</a:t>
            </a:r>
          </a:p>
        </p:txBody>
      </p:sp>
      <p:cxnSp>
        <p:nvCxnSpPr>
          <p:cNvPr id="20" name="Straight Connector 19">
            <a:extLst>
              <a:ext uri="{FF2B5EF4-FFF2-40B4-BE49-F238E27FC236}">
                <a16:creationId xmlns:a16="http://schemas.microsoft.com/office/drawing/2014/main" id="{3785625A-0FD6-A241-8FBE-8DCB6EFF968D}"/>
              </a:ext>
            </a:extLst>
          </p:cNvPr>
          <p:cNvCxnSpPr>
            <a:cxnSpLocks/>
          </p:cNvCxnSpPr>
          <p:nvPr userDrawn="1"/>
        </p:nvCxnSpPr>
        <p:spPr>
          <a:xfrm>
            <a:off x="2370061" y="2520690"/>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CB4EF676-DBAF-9A40-87DB-AD346FC511B9}"/>
              </a:ext>
            </a:extLst>
          </p:cNvPr>
          <p:cNvCxnSpPr>
            <a:cxnSpLocks/>
          </p:cNvCxnSpPr>
          <p:nvPr userDrawn="1"/>
        </p:nvCxnSpPr>
        <p:spPr>
          <a:xfrm>
            <a:off x="2356614" y="5377838"/>
            <a:ext cx="7688339" cy="0"/>
          </a:xfrm>
          <a:prstGeom prst="line">
            <a:avLst/>
          </a:prstGeom>
          <a:ln w="25400">
            <a:solidFill>
              <a:schemeClr val="bg1"/>
            </a:solidFill>
          </a:ln>
        </p:spPr>
        <p:style>
          <a:lnRef idx="1">
            <a:schemeClr val="accent2"/>
          </a:lnRef>
          <a:fillRef idx="0">
            <a:schemeClr val="accent2"/>
          </a:fillRef>
          <a:effectRef idx="0">
            <a:schemeClr val="accent2"/>
          </a:effectRef>
          <a:fontRef idx="minor">
            <a:schemeClr val="tx1"/>
          </a:fontRef>
        </p:style>
      </p:cxnSp>
      <p:sp>
        <p:nvSpPr>
          <p:cNvPr id="16" name="Slide Number Placeholder 2">
            <a:extLst>
              <a:ext uri="{FF2B5EF4-FFF2-40B4-BE49-F238E27FC236}">
                <a16:creationId xmlns:a16="http://schemas.microsoft.com/office/drawing/2014/main" id="{03C3B9B8-ECBC-4942-8106-2D8B652A3A6C}"/>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0778507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bg1"/>
                </a:solidFill>
                <a:latin typeface="Oswald" pitchFamily="2" charset="77"/>
              </a:defRPr>
            </a:lvl1pPr>
          </a:lstStyle>
          <a:p>
            <a:pPr lvl="0"/>
            <a:r>
              <a:rPr lang="en-US"/>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smtClean="0">
                <a:solidFill>
                  <a:schemeClr val="accent2"/>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a:t>—QUOTE ATTRIBUTION</a:t>
            </a:r>
          </a:p>
        </p:txBody>
      </p:sp>
    </p:spTree>
    <p:extLst>
      <p:ext uri="{BB962C8B-B14F-4D97-AF65-F5344CB8AC3E}">
        <p14:creationId xmlns:p14="http://schemas.microsoft.com/office/powerpoint/2010/main" val="2444261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a:solidFill>
                  <a:schemeClr val="accent2"/>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tx1"/>
                </a:solidFill>
                <a:latin typeface="Oswald" pitchFamily="2" charset="77"/>
              </a:defRPr>
            </a:lvl1pPr>
          </a:lstStyle>
          <a:p>
            <a:pPr lvl="0"/>
            <a:r>
              <a:rPr lang="en-US"/>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a:solidFill>
                  <a:schemeClr val="accent1"/>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a:t>—QUOTE ATTRIBUTION</a:t>
            </a:r>
          </a:p>
        </p:txBody>
      </p:sp>
      <p:pic>
        <p:nvPicPr>
          <p:cNvPr id="9" name="Graphic 8">
            <a:extLst>
              <a:ext uri="{FF2B5EF4-FFF2-40B4-BE49-F238E27FC236}">
                <a16:creationId xmlns:a16="http://schemas.microsoft.com/office/drawing/2014/main" id="{3EF31C55-D879-8447-9A96-BCBCA7DB04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3245" y="258793"/>
            <a:ext cx="1561196" cy="216854"/>
          </a:xfrm>
          <a:prstGeom prst="rect">
            <a:avLst/>
          </a:prstGeom>
        </p:spPr>
      </p:pic>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Tree>
    <p:extLst>
      <p:ext uri="{BB962C8B-B14F-4D97-AF65-F5344CB8AC3E}">
        <p14:creationId xmlns:p14="http://schemas.microsoft.com/office/powerpoint/2010/main" val="28442835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7746565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Graphic 2">
            <a:extLst>
              <a:ext uri="{FF2B5EF4-FFF2-40B4-BE49-F238E27FC236}">
                <a16:creationId xmlns:a16="http://schemas.microsoft.com/office/drawing/2014/main" id="{FC31F1AF-84DC-1A40-942A-08752612E4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6" name="Picture 5">
            <a:extLst>
              <a:ext uri="{FF2B5EF4-FFF2-40B4-BE49-F238E27FC236}">
                <a16:creationId xmlns:a16="http://schemas.microsoft.com/office/drawing/2014/main" id="{7686EF34-FE1C-BD41-B131-F774425A9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2877"/>
            <a:ext cx="718508" cy="641525"/>
          </a:xfrm>
          <a:prstGeom prst="rect">
            <a:avLst/>
          </a:prstGeom>
        </p:spPr>
      </p:pic>
      <p:pic>
        <p:nvPicPr>
          <p:cNvPr id="18" name="Picture 17">
            <a:extLst>
              <a:ext uri="{FF2B5EF4-FFF2-40B4-BE49-F238E27FC236}">
                <a16:creationId xmlns:a16="http://schemas.microsoft.com/office/drawing/2014/main" id="{84F960D6-2F3A-4F43-9FF1-482691D6C6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8970973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3" name="Picture 2">
            <a:extLst>
              <a:ext uri="{FF2B5EF4-FFF2-40B4-BE49-F238E27FC236}">
                <a16:creationId xmlns:a16="http://schemas.microsoft.com/office/drawing/2014/main" id="{586F45E1-1518-1D45-838E-FF17B2794E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2171" y="277583"/>
            <a:ext cx="713232" cy="636815"/>
          </a:xfrm>
          <a:prstGeom prst="rect">
            <a:avLst/>
          </a:prstGeom>
        </p:spPr>
      </p:pic>
      <p:pic>
        <p:nvPicPr>
          <p:cNvPr id="4" name="Picture 3">
            <a:extLst>
              <a:ext uri="{FF2B5EF4-FFF2-40B4-BE49-F238E27FC236}">
                <a16:creationId xmlns:a16="http://schemas.microsoft.com/office/drawing/2014/main" id="{1C6DE1D6-D467-BF43-ABF6-DA27BE18711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78563" y="234800"/>
            <a:ext cx="722376" cy="722376"/>
          </a:xfrm>
          <a:prstGeom prst="rect">
            <a:avLst/>
          </a:prstGeom>
        </p:spPr>
      </p:pic>
    </p:spTree>
    <p:extLst>
      <p:ext uri="{BB962C8B-B14F-4D97-AF65-F5344CB8AC3E}">
        <p14:creationId xmlns:p14="http://schemas.microsoft.com/office/powerpoint/2010/main" val="34163212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Bullet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0" name="Text Placeholder 9">
            <a:extLst>
              <a:ext uri="{FF2B5EF4-FFF2-40B4-BE49-F238E27FC236}">
                <a16:creationId xmlns:a16="http://schemas.microsoft.com/office/drawing/2014/main" id="{92D295E1-5BDE-2D41-92F5-0526A25151EB}"/>
              </a:ext>
            </a:extLst>
          </p:cNvPr>
          <p:cNvSpPr>
            <a:spLocks noGrp="1"/>
          </p:cNvSpPr>
          <p:nvPr>
            <p:ph type="body" sz="quarter" idx="11" hasCustomPrompt="1"/>
          </p:nvPr>
        </p:nvSpPr>
        <p:spPr>
          <a:xfrm>
            <a:off x="896938" y="1550988"/>
            <a:ext cx="10234612" cy="4803248"/>
          </a:xfrm>
        </p:spPr>
        <p:txBody>
          <a:bodyPr/>
          <a:lstStyle>
            <a:lvl1pPr marL="457200" indent="-457200">
              <a:spcAft>
                <a:spcPts val="1200"/>
              </a:spcAft>
              <a:buFont typeface="Arial" panose="020B0604020202020204" pitchFamily="34" charset="0"/>
              <a:buChar cha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457200" indent="-457200">
              <a:spcAft>
                <a:spcPts val="1200"/>
              </a:spcAft>
              <a:buFont typeface="Arial" panose="020B0604020202020204" pitchFamily="34" charset="0"/>
              <a:buChar char="•"/>
            </a:pPr>
            <a:r>
              <a:rPr lang="en-US" sz="2400">
                <a:latin typeface="Cambria" panose="02040503050406030204" pitchFamily="18" charset="0"/>
              </a:rPr>
              <a:t>Lorem ipsum dolor sit </a:t>
            </a:r>
            <a:r>
              <a:rPr lang="en-US" sz="2400" err="1">
                <a:latin typeface="Cambria" panose="02040503050406030204" pitchFamily="18" charset="0"/>
              </a:rPr>
              <a:t>amet</a:t>
            </a:r>
            <a:r>
              <a:rPr lang="en-US" sz="2400">
                <a:latin typeface="Cambria" panose="02040503050406030204" pitchFamily="18" charset="0"/>
              </a:rPr>
              <a:t>, </a:t>
            </a:r>
            <a:r>
              <a:rPr lang="en-US" sz="2400" err="1">
                <a:latin typeface="Cambria" panose="02040503050406030204" pitchFamily="18" charset="0"/>
              </a:rPr>
              <a:t>consectetur</a:t>
            </a:r>
            <a:r>
              <a:rPr lang="en-US" sz="2400">
                <a:latin typeface="Cambria" panose="02040503050406030204" pitchFamily="18" charset="0"/>
              </a:rPr>
              <a:t> </a:t>
            </a:r>
            <a:r>
              <a:rPr lang="en-US" sz="2400" err="1">
                <a:latin typeface="Cambria" panose="02040503050406030204" pitchFamily="18" charset="0"/>
              </a:rPr>
              <a:t>adipiscing</a:t>
            </a:r>
            <a:r>
              <a:rPr lang="en-US" sz="2400">
                <a:latin typeface="Cambria" panose="02040503050406030204" pitchFamily="18" charset="0"/>
              </a:rPr>
              <a:t> </a:t>
            </a:r>
            <a:r>
              <a:rPr lang="en-US" sz="2400" err="1">
                <a:latin typeface="Cambria" panose="02040503050406030204" pitchFamily="18" charset="0"/>
              </a:rPr>
              <a:t>elit</a:t>
            </a:r>
            <a:r>
              <a:rPr lang="en-US" sz="2400">
                <a:latin typeface="Cambria" panose="02040503050406030204" pitchFamily="18" charset="0"/>
              </a:rPr>
              <a:t>, sed do </a:t>
            </a:r>
            <a:r>
              <a:rPr lang="en-US" sz="2400" err="1">
                <a:latin typeface="Cambria" panose="02040503050406030204" pitchFamily="18" charset="0"/>
              </a:rPr>
              <a:t>eiusmod</a:t>
            </a:r>
            <a:r>
              <a:rPr lang="en-US" sz="2400">
                <a:latin typeface="Cambria" panose="02040503050406030204" pitchFamily="18" charset="0"/>
              </a:rPr>
              <a:t> </a:t>
            </a:r>
            <a:r>
              <a:rPr lang="en-US" sz="2400" err="1">
                <a:latin typeface="Cambria" panose="02040503050406030204" pitchFamily="18" charset="0"/>
              </a:rPr>
              <a:t>tempor</a:t>
            </a:r>
            <a:r>
              <a:rPr lang="en-US" sz="2400">
                <a:latin typeface="Cambria" panose="02040503050406030204" pitchFamily="18" charset="0"/>
              </a:rPr>
              <a:t> </a:t>
            </a:r>
            <a:r>
              <a:rPr lang="en-US" sz="2400" err="1">
                <a:latin typeface="Cambria" panose="02040503050406030204" pitchFamily="18" charset="0"/>
              </a:rPr>
              <a:t>incididunt</a:t>
            </a:r>
            <a:r>
              <a:rPr lang="en-US" sz="2400">
                <a:latin typeface="Cambria" panose="02040503050406030204" pitchFamily="18" charset="0"/>
              </a:rPr>
              <a:t> </a:t>
            </a:r>
            <a:r>
              <a:rPr lang="en-US" sz="2400" err="1">
                <a:latin typeface="Cambria" panose="02040503050406030204" pitchFamily="18" charset="0"/>
              </a:rPr>
              <a:t>ut</a:t>
            </a:r>
            <a:r>
              <a:rPr lang="en-US" sz="2400">
                <a:latin typeface="Cambria" panose="02040503050406030204" pitchFamily="18" charset="0"/>
              </a:rPr>
              <a:t> </a:t>
            </a:r>
            <a:r>
              <a:rPr lang="en-US" sz="2400" err="1">
                <a:latin typeface="Cambria" panose="02040503050406030204" pitchFamily="18" charset="0"/>
              </a:rPr>
              <a:t>labore</a:t>
            </a:r>
            <a:r>
              <a:rPr lang="en-US" sz="2400">
                <a:latin typeface="Cambria" panose="02040503050406030204" pitchFamily="18" charset="0"/>
              </a:rPr>
              <a:t> </a:t>
            </a:r>
          </a:p>
          <a:p>
            <a:pPr marL="457200" indent="-457200">
              <a:spcAft>
                <a:spcPts val="1200"/>
              </a:spcAft>
              <a:buFont typeface="Arial" panose="020B0604020202020204" pitchFamily="34" charset="0"/>
              <a:buChar char="•"/>
            </a:pPr>
            <a:r>
              <a:rPr lang="en-US" sz="2400">
                <a:latin typeface="Cambria" panose="02040503050406030204" pitchFamily="18" charset="0"/>
              </a:rPr>
              <a:t>et dolore magna </a:t>
            </a:r>
            <a:r>
              <a:rPr lang="en-US" sz="2400" err="1">
                <a:latin typeface="Cambria" panose="02040503050406030204" pitchFamily="18" charset="0"/>
              </a:rPr>
              <a:t>aliqua</a:t>
            </a:r>
            <a:r>
              <a:rPr lang="en-US" sz="2400">
                <a:latin typeface="Cambria" panose="02040503050406030204" pitchFamily="18" charset="0"/>
              </a:rPr>
              <a:t>. </a:t>
            </a:r>
          </a:p>
        </p:txBody>
      </p:sp>
    </p:spTree>
    <p:extLst>
      <p:ext uri="{BB962C8B-B14F-4D97-AF65-F5344CB8AC3E}">
        <p14:creationId xmlns:p14="http://schemas.microsoft.com/office/powerpoint/2010/main" val="399626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a:t>Subtitle if needed Cambria 18pt font lorem ipsum</a:t>
            </a:r>
          </a:p>
        </p:txBody>
      </p:sp>
      <p:pic>
        <p:nvPicPr>
          <p:cNvPr id="8" name="Graphic 7">
            <a:extLst>
              <a:ext uri="{FF2B5EF4-FFF2-40B4-BE49-F238E27FC236}">
                <a16:creationId xmlns:a16="http://schemas.microsoft.com/office/drawing/2014/main" id="{F79C3A6F-13CB-A94E-A957-F08735F09C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31892836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Section">
    <p:spTree>
      <p:nvGrpSpPr>
        <p:cNvPr id="1" name=""/>
        <p:cNvGrpSpPr/>
        <p:nvPr/>
      </p:nvGrpSpPr>
      <p:grpSpPr>
        <a:xfrm>
          <a:off x="0" y="0"/>
          <a:ext cx="0" cy="0"/>
          <a:chOff x="0" y="0"/>
          <a:chExt cx="0" cy="0"/>
        </a:xfrm>
      </p:grpSpPr>
      <p:sp>
        <p:nvSpPr>
          <p:cNvPr id="9" name="Rectangle 1"/>
          <p:cNvSpPr>
            <a:spLocks/>
          </p:cNvSpPr>
          <p:nvPr userDrawn="1"/>
        </p:nvSpPr>
        <p:spPr bwMode="auto">
          <a:xfrm>
            <a:off x="0" y="6328874"/>
            <a:ext cx="5994400" cy="538972"/>
          </a:xfrm>
          <a:prstGeom prst="rect">
            <a:avLst/>
          </a:prstGeom>
          <a:solidFill>
            <a:srgbClr val="155F86"/>
          </a:solidFill>
          <a:ln>
            <a:noFill/>
          </a:ln>
        </p:spPr>
        <p:txBody>
          <a:bodyPr lIns="0" tIns="0" rIns="0" bIns="0"/>
          <a:lstStyle/>
          <a:p>
            <a:pPr defTabSz="457200" fontAlgn="auto">
              <a:spcBef>
                <a:spcPts val="0"/>
              </a:spcBef>
              <a:spcAft>
                <a:spcPts val="0"/>
              </a:spcAft>
            </a:pPr>
            <a:endParaRPr lang="en-US" sz="1800">
              <a:solidFill>
                <a:prstClr val="black"/>
              </a:solidFill>
              <a:latin typeface="Calibri"/>
            </a:endParaRPr>
          </a:p>
        </p:txBody>
      </p:sp>
      <p:pic>
        <p:nvPicPr>
          <p:cNvPr id="13" name="Picture 12" descr="FSA-4C copy.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0013" y="6334408"/>
            <a:ext cx="5717903" cy="402780"/>
          </a:xfrm>
          <a:prstGeom prst="rect">
            <a:avLst/>
          </a:prstGeom>
        </p:spPr>
      </p:pic>
      <p:sp>
        <p:nvSpPr>
          <p:cNvPr id="2" name="Title 1"/>
          <p:cNvSpPr>
            <a:spLocks noGrp="1"/>
          </p:cNvSpPr>
          <p:nvPr>
            <p:ph type="title" hasCustomPrompt="1"/>
          </p:nvPr>
        </p:nvSpPr>
        <p:spPr>
          <a:xfrm>
            <a:off x="612944" y="414325"/>
            <a:ext cx="11405549" cy="647698"/>
          </a:xfrm>
          <a:prstGeom prst="rect">
            <a:avLst/>
          </a:prstGeom>
        </p:spPr>
        <p:txBody>
          <a:bodyPr/>
          <a:lstStyle>
            <a:lvl1pPr algn="l">
              <a:defRPr sz="4000">
                <a:solidFill>
                  <a:schemeClr val="tx1">
                    <a:lumMod val="65000"/>
                    <a:lumOff val="35000"/>
                  </a:schemeClr>
                </a:solidFill>
                <a:latin typeface="Arial"/>
                <a:cs typeface="Arial"/>
              </a:defRPr>
            </a:lvl1pPr>
          </a:lstStyle>
          <a:p>
            <a:r>
              <a:rPr lang="en-US"/>
              <a:t>CLICK TO EDIT MASTER TITLE STYLE</a:t>
            </a:r>
          </a:p>
        </p:txBody>
      </p:sp>
      <p:sp>
        <p:nvSpPr>
          <p:cNvPr id="3" name="Content Placeholder 2"/>
          <p:cNvSpPr>
            <a:spLocks noGrp="1"/>
          </p:cNvSpPr>
          <p:nvPr>
            <p:ph idx="1"/>
          </p:nvPr>
        </p:nvSpPr>
        <p:spPr>
          <a:xfrm>
            <a:off x="711200" y="1524000"/>
            <a:ext cx="10972800" cy="4525963"/>
          </a:xfrm>
          <a:prstGeom prst="rect">
            <a:avLst/>
          </a:prstGeom>
        </p:spPr>
        <p:txBody>
          <a:bodyPr/>
          <a:lstStyle>
            <a:lvl1pPr marL="230188" indent="-230188">
              <a:buSzPct val="80000"/>
              <a:defRPr sz="2000">
                <a:solidFill>
                  <a:srgbClr val="535353"/>
                </a:solidFill>
                <a:latin typeface="Arial"/>
                <a:cs typeface="Arial"/>
              </a:defRPr>
            </a:lvl1pPr>
            <a:lvl2pPr marL="404813" indent="-174625">
              <a:buSzPct val="75000"/>
              <a:buFont typeface="Arial"/>
              <a:buChar char="•"/>
              <a:defRPr sz="1800">
                <a:solidFill>
                  <a:srgbClr val="535353"/>
                </a:solidFill>
                <a:latin typeface="Arial"/>
                <a:cs typeface="Arial"/>
              </a:defRPr>
            </a:lvl2pPr>
            <a:lvl3pPr marL="623888" indent="-163513">
              <a:buSzPct val="80000"/>
              <a:defRPr sz="1600">
                <a:solidFill>
                  <a:srgbClr val="535353"/>
                </a:solidFill>
                <a:latin typeface="Arial"/>
                <a:cs typeface="Arial"/>
              </a:defRPr>
            </a:lvl3pPr>
            <a:lvl4pPr marL="854075" indent="-230188">
              <a:defRPr sz="1100">
                <a:solidFill>
                  <a:srgbClr val="535353"/>
                </a:solidFill>
                <a:latin typeface="Arial"/>
                <a:cs typeface="Arial"/>
              </a:defRPr>
            </a:lvl4pPr>
            <a:lvl5pPr>
              <a:defRPr sz="1200">
                <a:solidFill>
                  <a:srgbClr val="535353"/>
                </a:solidFill>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11200" y="6400801"/>
            <a:ext cx="2844800" cy="365125"/>
          </a:xfrm>
        </p:spPr>
        <p:txBody>
          <a:bodyPr/>
          <a:lstStyle>
            <a:lvl1pPr algn="l">
              <a:defRPr sz="900">
                <a:solidFill>
                  <a:schemeClr val="bg1">
                    <a:lumMod val="95000"/>
                  </a:schemeClr>
                </a:solidFill>
                <a:latin typeface="Arial"/>
                <a:cs typeface="Arial"/>
              </a:defRPr>
            </a:lvl1pPr>
          </a:lstStyle>
          <a:p>
            <a:fld id="{6D88D7DD-9B19-7A49-BB06-36BA9927445F}" type="slidenum">
              <a:rPr lang="en-US">
                <a:solidFill>
                  <a:prstClr val="white">
                    <a:lumMod val="95000"/>
                  </a:prstClr>
                </a:solidFill>
              </a:rPr>
              <a:pPr/>
              <a:t>‹#›</a:t>
            </a:fld>
            <a:endParaRPr lang="en-US">
              <a:solidFill>
                <a:prstClr val="white">
                  <a:lumMod val="95000"/>
                </a:prstClr>
              </a:solidFill>
            </a:endParaRPr>
          </a:p>
        </p:txBody>
      </p:sp>
      <p:sp>
        <p:nvSpPr>
          <p:cNvPr id="11" name="Rectangle 1"/>
          <p:cNvSpPr>
            <a:spLocks/>
          </p:cNvSpPr>
          <p:nvPr userDrawn="1"/>
        </p:nvSpPr>
        <p:spPr bwMode="auto">
          <a:xfrm>
            <a:off x="-19463" y="1"/>
            <a:ext cx="12223629" cy="321617"/>
          </a:xfrm>
          <a:prstGeom prst="rect">
            <a:avLst/>
          </a:prstGeom>
          <a:solidFill>
            <a:srgbClr val="155F86"/>
          </a:solidFill>
          <a:ln>
            <a:noFill/>
          </a:ln>
        </p:spPr>
        <p:txBody>
          <a:bodyPr lIns="0" tIns="0" rIns="0" bIns="0"/>
          <a:lstStyle/>
          <a:p>
            <a:pPr defTabSz="457200" fontAlgn="auto">
              <a:spcBef>
                <a:spcPts val="0"/>
              </a:spcBef>
              <a:spcAft>
                <a:spcPts val="0"/>
              </a:spcAft>
            </a:pPr>
            <a:endParaRPr lang="en-US" sz="1800">
              <a:solidFill>
                <a:prstClr val="black"/>
              </a:solidFill>
              <a:latin typeface="Calibri"/>
            </a:endParaRPr>
          </a:p>
        </p:txBody>
      </p:sp>
      <p:cxnSp>
        <p:nvCxnSpPr>
          <p:cNvPr id="14" name="Straight Connector 13"/>
          <p:cNvCxnSpPr/>
          <p:nvPr userDrawn="1"/>
        </p:nvCxnSpPr>
        <p:spPr>
          <a:xfrm>
            <a:off x="321125" y="1062023"/>
            <a:ext cx="11527371" cy="0"/>
          </a:xfrm>
          <a:prstGeom prst="line">
            <a:avLst/>
          </a:prstGeom>
          <a:ln w="5080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7093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sp>
        <p:nvSpPr>
          <p:cNvPr id="55" name="Title Placeholder 17">
            <a:extLst>
              <a:ext uri="{FF2B5EF4-FFF2-40B4-BE49-F238E27FC236}">
                <a16:creationId xmlns:a16="http://schemas.microsoft.com/office/drawing/2014/main" id="{B1F1AE2D-D822-C04E-81ED-39C9F152D3C4}"/>
              </a:ext>
            </a:extLst>
          </p:cNvPr>
          <p:cNvSpPr>
            <a:spLocks noGrp="1"/>
          </p:cNvSpPr>
          <p:nvPr>
            <p:ph type="title"/>
          </p:nvPr>
        </p:nvSpPr>
        <p:spPr>
          <a:xfrm>
            <a:off x="912571" y="349506"/>
            <a:ext cx="8874759" cy="798177"/>
          </a:xfrm>
          <a:prstGeom prst="rect">
            <a:avLst/>
          </a:prstGeom>
        </p:spPr>
        <p:txBody>
          <a:bodyPr vert="horz" lIns="0" tIns="45720" rIns="91440" bIns="45720" rtlCol="0" anchor="b" anchorCtr="0">
            <a:noAutofit/>
          </a:bodyPr>
          <a:lstStyle>
            <a:lvl1pPr>
              <a:defRPr>
                <a:solidFill>
                  <a:schemeClr val="bg1"/>
                </a:solidFill>
              </a:defRPr>
            </a:lvl1pPr>
          </a:lstStyle>
          <a:p>
            <a:r>
              <a:rPr lang="en-US"/>
              <a:t>Click to edit Master title style</a:t>
            </a:r>
          </a:p>
        </p:txBody>
      </p:sp>
      <p:cxnSp>
        <p:nvCxnSpPr>
          <p:cNvPr id="22" name="Straight Connector 21">
            <a:extLst>
              <a:ext uri="{FF2B5EF4-FFF2-40B4-BE49-F238E27FC236}">
                <a16:creationId xmlns:a16="http://schemas.microsoft.com/office/drawing/2014/main" id="{DF8BBF27-E039-D94A-A108-37D475A1B9DC}"/>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7" name="Graphic 6">
            <a:extLst>
              <a:ext uri="{FF2B5EF4-FFF2-40B4-BE49-F238E27FC236}">
                <a16:creationId xmlns:a16="http://schemas.microsoft.com/office/drawing/2014/main" id="{C494697A-99C0-9042-A2C2-54CAB646F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107242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lumns - Gradient">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 insert text here</a:t>
            </a:r>
          </a:p>
        </p:txBody>
      </p:sp>
    </p:spTree>
    <p:extLst>
      <p:ext uri="{BB962C8B-B14F-4D97-AF65-F5344CB8AC3E}">
        <p14:creationId xmlns:p14="http://schemas.microsoft.com/office/powerpoint/2010/main" val="4028217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051" b="0" i="0" cap="all" baseline="0" dirty="0">
                <a:solidFill>
                  <a:schemeClr val="accent1"/>
                </a:solidFill>
                <a:latin typeface="Oswald" pitchFamily="2" charset="77"/>
              </a:defRPr>
            </a:lvl1pPr>
          </a:lstStyle>
          <a:p>
            <a:pPr lvl="0">
              <a:lnSpc>
                <a:spcPct val="80000"/>
              </a:lnSpc>
              <a:spcBef>
                <a:spcPts val="0"/>
              </a:spcBef>
            </a:pPr>
            <a:r>
              <a:rPr lang="en-US"/>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38362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s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bg2"/>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451"/>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27" name="Text Placeholder 2">
            <a:extLst>
              <a:ext uri="{FF2B5EF4-FFF2-40B4-BE49-F238E27FC236}">
                <a16:creationId xmlns:a16="http://schemas.microsoft.com/office/drawing/2014/main" id="{1F6D3F42-A01C-B640-A992-662012FCF362}"/>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50000"/>
              </a:lnSpc>
              <a:spcBef>
                <a:spcPts val="1000"/>
              </a:spcBef>
              <a:spcAft>
                <a:spcPts val="0"/>
              </a:spcAft>
              <a:buClrTx/>
              <a:buSzTx/>
              <a:buFontTx/>
              <a:buNone/>
              <a:tabLst/>
              <a:defRPr sz="1200" b="0" i="0">
                <a:solidFill>
                  <a:schemeClr val="bg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1" name="Graphic 10">
            <a:extLst>
              <a:ext uri="{FF2B5EF4-FFF2-40B4-BE49-F238E27FC236}">
                <a16:creationId xmlns:a16="http://schemas.microsoft.com/office/drawing/2014/main" id="{F04C5847-9762-6D4F-B8E5-55059641BC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4" name="Text Placeholder 2">
            <a:extLst>
              <a:ext uri="{FF2B5EF4-FFF2-40B4-BE49-F238E27FC236}">
                <a16:creationId xmlns:a16="http://schemas.microsoft.com/office/drawing/2014/main" id="{4BFDAC0F-1026-8B4A-89B8-BD324C899B7A}"/>
              </a:ext>
            </a:extLst>
          </p:cNvPr>
          <p:cNvSpPr>
            <a:spLocks noGrp="1"/>
          </p:cNvSpPr>
          <p:nvPr>
            <p:ph type="body" sz="quarter" idx="22" hasCustomPrompt="1"/>
          </p:nvPr>
        </p:nvSpPr>
        <p:spPr>
          <a:xfrm>
            <a:off x="6668046"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
        <p:nvSpPr>
          <p:cNvPr id="15" name="Text Placeholder 2">
            <a:extLst>
              <a:ext uri="{FF2B5EF4-FFF2-40B4-BE49-F238E27FC236}">
                <a16:creationId xmlns:a16="http://schemas.microsoft.com/office/drawing/2014/main" id="{54FD9BA0-3B13-4B4F-9D53-F4C496EDB7AF}"/>
              </a:ext>
            </a:extLst>
          </p:cNvPr>
          <p:cNvSpPr>
            <a:spLocks noGrp="1"/>
          </p:cNvSpPr>
          <p:nvPr>
            <p:ph type="body" sz="quarter" idx="23" hasCustomPrompt="1"/>
          </p:nvPr>
        </p:nvSpPr>
        <p:spPr>
          <a:xfrm>
            <a:off x="897120" y="2491405"/>
            <a:ext cx="2646447" cy="605466"/>
          </a:xfrm>
        </p:spPr>
        <p:txBody>
          <a:bodyPr vert="horz" lIns="0" tIns="0" rIns="0" bIns="0" rtlCol="0" anchor="t" anchorCtr="0">
            <a:noAutofit/>
          </a:bodyPr>
          <a:lstStyle>
            <a:lvl1pPr marL="0" indent="0">
              <a:buFontTx/>
              <a:buNone/>
              <a:defRPr lang="en-US" sz="2051" b="0" i="0" cap="all" baseline="0" dirty="0">
                <a:solidFill>
                  <a:schemeClr val="bg1"/>
                </a:solidFill>
                <a:latin typeface="Oswald" pitchFamily="2" charset="77"/>
              </a:defRPr>
            </a:lvl1pPr>
          </a:lstStyle>
          <a:p>
            <a:pPr lvl="0">
              <a:lnSpc>
                <a:spcPct val="80000"/>
              </a:lnSpc>
              <a:spcBef>
                <a:spcPts val="0"/>
              </a:spcBef>
            </a:pPr>
            <a:r>
              <a:rPr lang="en-US"/>
              <a:t>ONE OR TWO LINES for topic description</a:t>
            </a:r>
          </a:p>
        </p:txBody>
      </p:sp>
    </p:spTree>
    <p:extLst>
      <p:ext uri="{BB962C8B-B14F-4D97-AF65-F5344CB8AC3E}">
        <p14:creationId xmlns:p14="http://schemas.microsoft.com/office/powerpoint/2010/main" val="6035578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698" r:id="rId5"/>
    <p:sldLayoutId id="2147483676" r:id="rId6"/>
    <p:sldLayoutId id="2147483733" r:id="rId7"/>
    <p:sldLayoutId id="2147483734" r:id="rId8"/>
    <p:sldLayoutId id="2147483691" r:id="rId9"/>
    <p:sldLayoutId id="2147483655" r:id="rId10"/>
    <p:sldLayoutId id="2147483692" r:id="rId11"/>
    <p:sldLayoutId id="2147483659" r:id="rId12"/>
    <p:sldLayoutId id="2147483693" r:id="rId13"/>
    <p:sldLayoutId id="2147483683" r:id="rId14"/>
    <p:sldLayoutId id="2147483702" r:id="rId15"/>
    <p:sldLayoutId id="2147483685" r:id="rId16"/>
    <p:sldLayoutId id="2147483719" r:id="rId17"/>
    <p:sldLayoutId id="2147483682" r:id="rId18"/>
    <p:sldLayoutId id="2147483686" r:id="rId19"/>
    <p:sldLayoutId id="2147483712" r:id="rId20"/>
    <p:sldLayoutId id="2147483713" r:id="rId21"/>
    <p:sldLayoutId id="2147483716" r:id="rId22"/>
    <p:sldLayoutId id="2147483717" r:id="rId23"/>
    <p:sldLayoutId id="2147483718" r:id="rId24"/>
    <p:sldLayoutId id="2147483726" r:id="rId25"/>
    <p:sldLayoutId id="2147483720" r:id="rId26"/>
    <p:sldLayoutId id="2147483681" r:id="rId27"/>
    <p:sldLayoutId id="2147483731" r:id="rId28"/>
    <p:sldLayoutId id="2147483722" r:id="rId29"/>
    <p:sldLayoutId id="2147483723" r:id="rId30"/>
    <p:sldLayoutId id="2147483724" r:id="rId31"/>
    <p:sldLayoutId id="2147483725" r:id="rId32"/>
    <p:sldLayoutId id="2147483711" r:id="rId33"/>
    <p:sldLayoutId id="2147483715" r:id="rId34"/>
    <p:sldLayoutId id="2147483689" r:id="rId35"/>
    <p:sldLayoutId id="2147483687" r:id="rId36"/>
    <p:sldLayoutId id="2147483728" r:id="rId37"/>
    <p:sldLayoutId id="2147483730" r:id="rId38"/>
    <p:sldLayoutId id="2147483735" r:id="rId39"/>
    <p:sldLayoutId id="2147483736" r:id="rId40"/>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Oswald" pitchFamily="2" charset="77"/>
          <a:ea typeface="Noto Serif" panose="02020502060505020204" pitchFamily="18" charset="0"/>
          <a:cs typeface="Noto Serif" panose="02020502060505020204" pitchFamily="18"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hyperlink" Target="https://eligcert.ed.gov/" TargetMode="Externa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39.xml"/><Relationship Id="rId4" Type="http://schemas.openxmlformats.org/officeDocument/2006/relationships/image" Target="../media/image20.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hyperlink" Target="https://eligcert.ed.gov/" TargetMode="Externa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hyperlink" Target="https://ifap.ed.gov/federal-registers/FR121120" TargetMode="External"/><Relationship Id="rId7" Type="http://schemas.openxmlformats.org/officeDocument/2006/relationships/hyperlink" Target="https://fsaconferences.ed.gov/conferences/library/2020/2020FSAConfSessionBO12.pdf" TargetMode="External"/><Relationship Id="rId2" Type="http://schemas.openxmlformats.org/officeDocument/2006/relationships/hyperlink" Target="https://ifap.ed.gov/electronic-announcements/030520Guidance4interruptionsrelated2CoronavirusCOVID19" TargetMode="External"/><Relationship Id="rId1" Type="http://schemas.openxmlformats.org/officeDocument/2006/relationships/slideLayout" Target="../slideLayouts/slideLayout5.xml"/><Relationship Id="rId6" Type="http://schemas.openxmlformats.org/officeDocument/2006/relationships/hyperlink" Target="https://www.federalregister.gov/documents/2020/09/02/2020-18636/distance-education-and-innovation" TargetMode="External"/><Relationship Id="rId5" Type="http://schemas.openxmlformats.org/officeDocument/2006/relationships/hyperlink" Target="https://fsapartners.ed.gov/knowledge-center/library/electronic-announcements/2021-01-19/guidance-accreditation-and-eligibility-requirements-distance-education-ea-id-ope-21-06" TargetMode="External"/><Relationship Id="rId4" Type="http://schemas.openxmlformats.org/officeDocument/2006/relationships/hyperlink" Target="https://fsapartners.ed.gov/knowledge-center/library/electronic-announcements/2021-01-15/publication-federal-register-updated-waivers-and-modifications-statutory-and-regulatory-provisions-under-heroes-act-ea-id-ope-announcements-21-05-updated-feb-26-2021" TargetMode="External"/></Relationships>
</file>

<file path=ppt/slides/_rels/slide61.xml.rels><?xml version="1.0" encoding="UTF-8" standalone="yes"?>
<Relationships xmlns="http://schemas.openxmlformats.org/package/2006/relationships"><Relationship Id="rId2" Type="http://schemas.openxmlformats.org/officeDocument/2006/relationships/hyperlink" Target="https://fsapartners.ed.gov/help-center/contact-customer-support"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hyperlink" Target="https://fsapartners.ed.gov/knowledge-center/library/electronic-announcements/2021-01-19/guidance-accreditation-and-eligibility-requirements-distance-education-ea-id-ope-21-06" TargetMode="Externa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051EA6B-6BAB-4BC0-BD43-7663BE9CECB0}"/>
              </a:ext>
            </a:extLst>
          </p:cNvPr>
          <p:cNvSpPr>
            <a:spLocks noGrp="1"/>
          </p:cNvSpPr>
          <p:nvPr>
            <p:ph sz="quarter" idx="10"/>
          </p:nvPr>
        </p:nvSpPr>
        <p:spPr>
          <a:xfrm>
            <a:off x="2349629" y="1525961"/>
            <a:ext cx="9760177" cy="596678"/>
          </a:xfrm>
        </p:spPr>
        <p:txBody>
          <a:bodyPr anchor="t">
            <a:noAutofit/>
          </a:bodyPr>
          <a:lstStyle/>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Our presentation will begin today at 2:00pm EST</a:t>
            </a:r>
          </a:p>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All participants will be in a listen only mode</a:t>
            </a:r>
          </a:p>
          <a:p>
            <a:pPr marL="228600" indent="-228600" algn="l" defTabSz="914400">
              <a:lnSpc>
                <a:spcPct val="90000"/>
              </a:lnSpc>
              <a:spcBef>
                <a:spcPts val="1000"/>
              </a:spcBef>
              <a:buSzTx/>
              <a:buFont typeface="Arial" panose="020B0604020202020204" pitchFamily="34" charset="0"/>
              <a:buChar char="•"/>
            </a:pPr>
            <a:r>
              <a:rPr lang="en-US" sz="1800" i="0" dirty="0">
                <a:solidFill>
                  <a:schemeClr val="bg1"/>
                </a:solidFill>
                <a:ea typeface="Cambria" panose="02040503050406030204" pitchFamily="18" charset="0"/>
                <a:cs typeface="+mn-cs"/>
              </a:rPr>
              <a:t>We will conclude today's webinar with a question-and-answer period as time permits</a:t>
            </a:r>
          </a:p>
          <a:p>
            <a:pPr marL="685686" lvl="1" indent="-228600" algn="l" defTabSz="914400"/>
            <a:r>
              <a:rPr lang="en-US" sz="1800" dirty="0">
                <a:solidFill>
                  <a:schemeClr val="bg1"/>
                </a:solidFill>
                <a:latin typeface="Cambria" panose="02040503050406030204" pitchFamily="18" charset="0"/>
                <a:ea typeface="Cambria" panose="02040503050406030204" pitchFamily="18" charset="0"/>
                <a:cs typeface="+mn-cs"/>
              </a:rPr>
              <a:t>If you want to ask a question during today’s session, please use the </a:t>
            </a:r>
            <a:r>
              <a:rPr lang="en-US" sz="1800" dirty="0">
                <a:solidFill>
                  <a:schemeClr val="bg1"/>
                </a:solidFill>
                <a:latin typeface="Cambria" panose="02040503050406030204" pitchFamily="18" charset="0"/>
                <a:ea typeface="Cambria" panose="02040503050406030204" pitchFamily="18" charset="0"/>
              </a:rPr>
              <a:t>live event Q&amp;A session by clicking on the Q&amp;A session button at the top right of the webinar screen</a:t>
            </a:r>
          </a:p>
          <a:p>
            <a:pPr marL="114356" indent="-342900" algn="l" defTabSz="914400">
              <a:buFont typeface="Arial" panose="020B0604020202020204" pitchFamily="34" charset="0"/>
              <a:buChar char="•"/>
            </a:pPr>
            <a:r>
              <a:rPr lang="en-US" sz="1800" i="0" dirty="0">
                <a:solidFill>
                  <a:schemeClr val="bg1"/>
                </a:solidFill>
                <a:ea typeface="Cambria" panose="02040503050406030204" pitchFamily="18" charset="0"/>
              </a:rPr>
              <a:t>We will notify institutions when training materials are available</a:t>
            </a:r>
          </a:p>
          <a:p>
            <a:pPr marL="114356" indent="-342900" algn="l" defTabSz="914400">
              <a:buFont typeface="Arial" panose="020B0604020202020204" pitchFamily="34" charset="0"/>
              <a:buChar char="•"/>
            </a:pPr>
            <a:r>
              <a:rPr lang="en-US" sz="1800" i="0" dirty="0">
                <a:solidFill>
                  <a:schemeClr val="bg1"/>
                </a:solidFill>
                <a:effectLst/>
                <a:ea typeface="Cambria" panose="02040503050406030204" pitchFamily="18" charset="0"/>
              </a:rPr>
              <a:t>Other than statutory and regulatory requirements included in the document, the contents of this guidance do not have the force and effect of law and are not meant to bind the public. This document is intended only to provide clarity to the public regarding existing requirements under the law or agency policies.</a:t>
            </a:r>
            <a:endParaRPr lang="en-US" sz="1800" i="0" dirty="0">
              <a:solidFill>
                <a:schemeClr val="bg1"/>
              </a:solidFill>
              <a:latin typeface="Cambria" panose="02040503050406030204" pitchFamily="18" charset="0"/>
              <a:ea typeface="Cambria" panose="02040503050406030204" pitchFamily="18" charset="0"/>
            </a:endParaRPr>
          </a:p>
          <a:p>
            <a:pPr marL="685686" lvl="1" indent="-228600" algn="l" defTabSz="914400"/>
            <a:endParaRPr lang="en-US" sz="500" dirty="0">
              <a:solidFill>
                <a:schemeClr val="bg1"/>
              </a:solidFill>
              <a:latin typeface="Cambria" panose="02040503050406030204" pitchFamily="18" charset="0"/>
              <a:ea typeface="Cambria" panose="02040503050406030204" pitchFamily="18" charset="0"/>
              <a:cs typeface="Calibri"/>
            </a:endParaRPr>
          </a:p>
          <a:p>
            <a:pPr marL="0" indent="0" algn="l" defTabSz="914400">
              <a:lnSpc>
                <a:spcPct val="90000"/>
              </a:lnSpc>
              <a:spcBef>
                <a:spcPts val="1000"/>
              </a:spcBef>
              <a:buSzTx/>
              <a:buNone/>
            </a:pPr>
            <a:r>
              <a:rPr lang="en-US" i="1" dirty="0">
                <a:solidFill>
                  <a:schemeClr val="bg1"/>
                </a:solidFill>
                <a:ea typeface="Cambria" panose="02040503050406030204" pitchFamily="18" charset="0"/>
                <a:cs typeface="+mn-cs"/>
              </a:rPr>
              <a:t>             Thank you and we hope you enjoy today’s Title IV discussion!</a:t>
            </a:r>
            <a:endParaRPr lang="en-US" i="1" dirty="0">
              <a:solidFill>
                <a:schemeClr val="bg1"/>
              </a:solidFill>
              <a:ea typeface="Cambria" panose="02040503050406030204" pitchFamily="18" charset="0"/>
              <a:cs typeface="Calibri"/>
            </a:endParaRPr>
          </a:p>
          <a:p>
            <a:pPr marL="229870" indent="-229870" algn="l"/>
            <a:endParaRPr lang="en-US" dirty="0">
              <a:solidFill>
                <a:schemeClr val="bg1"/>
              </a:solidFill>
              <a:ea typeface="Cambria" panose="02040503050406030204" pitchFamily="18" charset="0"/>
            </a:endParaRPr>
          </a:p>
        </p:txBody>
      </p:sp>
      <p:sp>
        <p:nvSpPr>
          <p:cNvPr id="2" name="Title 1"/>
          <p:cNvSpPr>
            <a:spLocks noGrp="1"/>
          </p:cNvSpPr>
          <p:nvPr>
            <p:ph type="title"/>
          </p:nvPr>
        </p:nvSpPr>
        <p:spPr>
          <a:xfrm>
            <a:off x="0" y="114719"/>
            <a:ext cx="12192000" cy="1362754"/>
          </a:xfrm>
        </p:spPr>
        <p:txBody>
          <a:bodyPr/>
          <a:lstStyle/>
          <a:p>
            <a:pPr algn="ctr"/>
            <a:r>
              <a:rPr lang="en-US" sz="4400" b="1"/>
              <a:t>Welcome to our distance education and institutional eligibility webinar</a:t>
            </a:r>
            <a:endParaRPr lang="en-US" sz="4400"/>
          </a:p>
        </p:txBody>
      </p:sp>
      <p:sp>
        <p:nvSpPr>
          <p:cNvPr id="4" name="Slide Number Placeholder 3"/>
          <p:cNvSpPr>
            <a:spLocks noGrp="1"/>
          </p:cNvSpPr>
          <p:nvPr>
            <p:ph type="sldNum" sz="quarter" idx="4294967295"/>
          </p:nvPr>
        </p:nvSpPr>
        <p:spPr>
          <a:xfrm>
            <a:off x="11793538" y="6354763"/>
            <a:ext cx="398462" cy="311150"/>
          </a:xfrm>
        </p:spPr>
        <p:txBody>
          <a:bodyPr/>
          <a:lstStyle/>
          <a:p>
            <a:pPr fontAlgn="base">
              <a:spcBef>
                <a:spcPct val="0"/>
              </a:spcBef>
              <a:spcAft>
                <a:spcPct val="0"/>
              </a:spcAft>
            </a:pPr>
            <a:fld id="{6D88D7DD-9B19-7A49-BB06-36BA9927445F}" type="slidenum">
              <a:rPr lang="en-US">
                <a:solidFill>
                  <a:prstClr val="white">
                    <a:lumMod val="95000"/>
                  </a:prstClr>
                </a:solidFill>
              </a:rPr>
              <a:pPr fontAlgn="base">
                <a:spcBef>
                  <a:spcPct val="0"/>
                </a:spcBef>
                <a:spcAft>
                  <a:spcPct val="0"/>
                </a:spcAft>
              </a:pPr>
              <a:t>1</a:t>
            </a:fld>
            <a:endParaRPr lang="en-US">
              <a:solidFill>
                <a:prstClr val="white">
                  <a:lumMod val="95000"/>
                </a:prstClr>
              </a:solidFill>
            </a:endParaRPr>
          </a:p>
        </p:txBody>
      </p:sp>
      <p:pic>
        <p:nvPicPr>
          <p:cNvPr id="1026" name="Picture 2">
            <a:extLst>
              <a:ext uri="{FF2B5EF4-FFF2-40B4-BE49-F238E27FC236}">
                <a16:creationId xmlns:a16="http://schemas.microsoft.com/office/drawing/2014/main" id="{F2C257A1-FC88-4D71-B3C7-2D53B13CDB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94" y="2039341"/>
            <a:ext cx="2051406" cy="2051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1761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522684" cy="798177"/>
          </a:xfrm>
        </p:spPr>
        <p:txBody>
          <a:bodyPr/>
          <a:lstStyle/>
          <a:p>
            <a:r>
              <a:rPr lang="en-US"/>
              <a:t>Distance education: COVID-19 flexibilities</a:t>
            </a:r>
          </a:p>
        </p:txBody>
      </p:sp>
      <p:sp>
        <p:nvSpPr>
          <p:cNvPr id="4" name="TextBox 3">
            <a:extLst>
              <a:ext uri="{FF2B5EF4-FFF2-40B4-BE49-F238E27FC236}">
                <a16:creationId xmlns:a16="http://schemas.microsoft.com/office/drawing/2014/main" id="{CD406255-0362-4536-92AA-1DAF8A65D65B}"/>
              </a:ext>
            </a:extLst>
          </p:cNvPr>
          <p:cNvSpPr txBox="1"/>
          <p:nvPr/>
        </p:nvSpPr>
        <p:spPr>
          <a:xfrm>
            <a:off x="504497" y="1607589"/>
            <a:ext cx="11202654" cy="55092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schemeClr val="bg2"/>
                </a:solidFill>
                <a:latin typeface="Cambria" panose="02040503050406030204" pitchFamily="18" charset="0"/>
                <a:ea typeface="Cambria" panose="02040503050406030204" pitchFamily="18" charset="0"/>
              </a:rPr>
              <a:t>Due to the COVID-19 pandemic, the Department has announced several waivers of requirements related to distance education:</a:t>
            </a:r>
          </a:p>
          <a:p>
            <a:pPr marL="914400" lvl="1" indent="-4572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Reporting to the Department that a school offers </a:t>
            </a:r>
            <a:r>
              <a:rPr lang="en-US" sz="2400">
                <a:solidFill>
                  <a:schemeClr val="bg2"/>
                </a:solidFill>
                <a:latin typeface="Cambria" panose="02040503050406030204" pitchFamily="18" charset="0"/>
                <a:ea typeface="Cambria" panose="02040503050406030204" pitchFamily="18" charset="0"/>
              </a:rPr>
              <a:t>distance education</a:t>
            </a:r>
          </a:p>
          <a:p>
            <a:pPr marL="914400" lvl="1" indent="-457200">
              <a:buFont typeface="Arial" panose="020B0604020202020204" pitchFamily="34" charset="0"/>
              <a:buChar char="•"/>
            </a:pPr>
            <a:r>
              <a:rPr lang="en-US" sz="2400">
                <a:solidFill>
                  <a:schemeClr val="bg2"/>
                </a:solidFill>
                <a:latin typeface="Cambria" panose="02040503050406030204" pitchFamily="18" charset="0"/>
                <a:ea typeface="Cambria" panose="02040503050406030204" pitchFamily="18" charset="0"/>
              </a:rPr>
              <a:t>State </a:t>
            </a:r>
            <a:r>
              <a:rPr lang="en-US" sz="2400" dirty="0">
                <a:solidFill>
                  <a:schemeClr val="bg2"/>
                </a:solidFill>
                <a:latin typeface="Cambria" panose="02040503050406030204" pitchFamily="18" charset="0"/>
                <a:ea typeface="Cambria" panose="02040503050406030204" pitchFamily="18" charset="0"/>
              </a:rPr>
              <a:t>authorization in States where the institution enrolls students through distance education, but does not maintain a physical location</a:t>
            </a:r>
          </a:p>
          <a:p>
            <a:pPr marL="914400" lvl="1" indent="-457200">
              <a:buFont typeface="Arial" panose="020B0604020202020204" pitchFamily="34" charset="0"/>
              <a:buChar char="•"/>
            </a:pPr>
            <a:r>
              <a:rPr lang="en-US" sz="2400" dirty="0">
                <a:solidFill>
                  <a:schemeClr val="bg2"/>
                </a:solidFill>
                <a:latin typeface="Cambria" panose="02040503050406030204" pitchFamily="18" charset="0"/>
                <a:ea typeface="Cambria" panose="02040503050406030204" pitchFamily="18" charset="0"/>
              </a:rPr>
              <a:t>Accrediting agency approval of distance education</a:t>
            </a:r>
            <a:endParaRPr lang="en-US" altLang="en-US" sz="2400" dirty="0">
              <a:solidFill>
                <a:schemeClr val="bg2"/>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endParaRPr lang="en-US" altLang="en-US" sz="2000" dirty="0">
              <a:solidFill>
                <a:schemeClr val="bg2"/>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altLang="en-US" sz="2800" dirty="0">
                <a:solidFill>
                  <a:schemeClr val="bg2"/>
                </a:solidFill>
                <a:latin typeface="Cambria" panose="02040503050406030204" pitchFamily="18" charset="0"/>
                <a:ea typeface="Cambria" panose="02040503050406030204" pitchFamily="18" charset="0"/>
              </a:rPr>
              <a:t>Each institutional waiver extends through the end of the payment period that begins </a:t>
            </a:r>
            <a:r>
              <a:rPr lang="en-US" altLang="en-US" sz="2800" i="1" dirty="0">
                <a:solidFill>
                  <a:schemeClr val="bg2"/>
                </a:solidFill>
                <a:latin typeface="Cambria" panose="02040503050406030204" pitchFamily="18" charset="0"/>
                <a:ea typeface="Cambria" panose="02040503050406030204" pitchFamily="18" charset="0"/>
              </a:rPr>
              <a:t>after</a:t>
            </a:r>
            <a:r>
              <a:rPr lang="en-US" altLang="en-US" sz="2800" dirty="0">
                <a:solidFill>
                  <a:schemeClr val="bg2"/>
                </a:solidFill>
                <a:latin typeface="Cambria" panose="02040503050406030204" pitchFamily="18" charset="0"/>
                <a:ea typeface="Cambria" panose="02040503050406030204" pitchFamily="18" charset="0"/>
              </a:rPr>
              <a:t> the end of the COVID-19 national emergency.</a:t>
            </a:r>
          </a:p>
          <a:p>
            <a:pPr marL="457200" indent="-457200">
              <a:buFont typeface="Arial" panose="020B0604020202020204" pitchFamily="34" charset="0"/>
              <a:buChar char="•"/>
            </a:pPr>
            <a:endParaRPr lang="en-US" altLang="en-US" sz="2000" dirty="0">
              <a:solidFill>
                <a:schemeClr val="bg2"/>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altLang="en-US" sz="2800" dirty="0">
                <a:solidFill>
                  <a:schemeClr val="bg2"/>
                </a:solidFill>
                <a:latin typeface="Cambria" panose="02040503050406030204" pitchFamily="18" charset="0"/>
                <a:ea typeface="Cambria" panose="02040503050406030204" pitchFamily="18" charset="0"/>
              </a:rPr>
              <a:t>Waivers of regulations for accrediting agencies were extended through 180 days following the end of the national emergency.</a:t>
            </a:r>
          </a:p>
          <a:p>
            <a:pPr marL="285750" indent="-285750">
              <a:buFont typeface="Arial" panose="020B0604020202020204" pitchFamily="34" charset="0"/>
              <a:buChar char="•"/>
            </a:pPr>
            <a:endParaRPr lang="en-US" sz="2400" dirty="0">
              <a:solidFill>
                <a:schemeClr val="bg2"/>
              </a:solidFill>
              <a:latin typeface="Cambria" panose="02040503050406030204" pitchFamily="18" charset="0"/>
              <a:ea typeface="Cambria" panose="02040503050406030204" pitchFamily="18" charset="0"/>
            </a:endParaRPr>
          </a:p>
          <a:p>
            <a:pPr lvl="1"/>
            <a:endParaRPr lang="en-US" sz="2400" dirty="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841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522684" cy="798177"/>
          </a:xfrm>
        </p:spPr>
        <p:txBody>
          <a:bodyPr/>
          <a:lstStyle/>
          <a:p>
            <a:r>
              <a:rPr lang="en-US"/>
              <a:t>Distance education: COVID-19 flexibilities</a:t>
            </a:r>
          </a:p>
        </p:txBody>
      </p:sp>
      <p:sp>
        <p:nvSpPr>
          <p:cNvPr id="4" name="TextBox 3">
            <a:extLst>
              <a:ext uri="{FF2B5EF4-FFF2-40B4-BE49-F238E27FC236}">
                <a16:creationId xmlns:a16="http://schemas.microsoft.com/office/drawing/2014/main" id="{CD406255-0362-4536-92AA-1DAF8A65D65B}"/>
              </a:ext>
            </a:extLst>
          </p:cNvPr>
          <p:cNvSpPr txBox="1"/>
          <p:nvPr/>
        </p:nvSpPr>
        <p:spPr>
          <a:xfrm>
            <a:off x="504497" y="1555037"/>
            <a:ext cx="11202654" cy="538609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altLang="en-US" sz="2800">
                <a:solidFill>
                  <a:schemeClr val="bg2"/>
                </a:solidFill>
                <a:latin typeface="Cambria" panose="02040503050406030204" pitchFamily="18" charset="0"/>
                <a:ea typeface="Cambria" panose="02040503050406030204" pitchFamily="18" charset="0"/>
              </a:rPr>
              <a:t>REMINDER: If you plan to continue offering distance education after the end of the COVID-19 waiver period, you MUST have accrediting agency approval to do so. Lack of approval will result in ineligibility for any programs using distance education.</a:t>
            </a:r>
          </a:p>
          <a:p>
            <a:pPr marL="457200" indent="-457200">
              <a:buFont typeface="Arial" panose="020B0604020202020204" pitchFamily="34" charset="0"/>
              <a:buChar char="•"/>
            </a:pPr>
            <a:endParaRPr lang="en-US" altLang="en-US" sz="2800">
              <a:solidFill>
                <a:schemeClr val="bg2"/>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altLang="en-US" sz="2800">
                <a:solidFill>
                  <a:schemeClr val="bg2"/>
                </a:solidFill>
                <a:latin typeface="Cambria" panose="02040503050406030204" pitchFamily="18" charset="0"/>
                <a:ea typeface="Cambria" panose="02040503050406030204" pitchFamily="18" charset="0"/>
              </a:rPr>
              <a:t>Even prior to the end of the COVID-19 waiver period, schools are encouraged to obtain accrediting agency approval and report any new offering of distance education to the Department:</a:t>
            </a:r>
          </a:p>
          <a:p>
            <a:pPr marL="914400" lvl="1" indent="-457200">
              <a:buFont typeface="Arial" panose="020B0604020202020204" pitchFamily="34" charset="0"/>
              <a:buChar char="•"/>
            </a:pPr>
            <a:r>
              <a:rPr lang="en-US" sz="2400">
                <a:solidFill>
                  <a:schemeClr val="bg2"/>
                </a:solidFill>
                <a:latin typeface="Cambria" panose="02040503050406030204" pitchFamily="18" charset="0"/>
                <a:ea typeface="Cambria" panose="02040503050406030204" pitchFamily="18" charset="0"/>
              </a:rPr>
              <a:t>Log in to the E-App at </a:t>
            </a:r>
            <a:r>
              <a:rPr lang="en-US" sz="2400">
                <a:solidFill>
                  <a:schemeClr val="bg2"/>
                </a:solidFill>
                <a:latin typeface="Cambria" panose="02040503050406030204" pitchFamily="18" charset="0"/>
                <a:ea typeface="Cambria" panose="02040503050406030204" pitchFamily="18" charset="0"/>
                <a:hlinkClick r:id="rId2"/>
              </a:rPr>
              <a:t>https://eligcert.ed.gov</a:t>
            </a:r>
            <a:endParaRPr lang="en-US" sz="2400">
              <a:solidFill>
                <a:schemeClr val="bg2"/>
              </a:solidFill>
              <a:latin typeface="Cambria" panose="02040503050406030204" pitchFamily="18" charset="0"/>
              <a:ea typeface="Cambria" panose="02040503050406030204" pitchFamily="18" charset="0"/>
            </a:endParaRPr>
          </a:p>
          <a:p>
            <a:pPr marL="914400" lvl="1" indent="-457200">
              <a:buFont typeface="Arial" panose="020B0604020202020204" pitchFamily="34" charset="0"/>
              <a:buChar char="•"/>
            </a:pPr>
            <a:r>
              <a:rPr lang="en-US" sz="2400">
                <a:solidFill>
                  <a:schemeClr val="bg2"/>
                </a:solidFill>
                <a:latin typeface="Cambria" panose="02040503050406030204" pitchFamily="18" charset="0"/>
                <a:ea typeface="Cambria" panose="02040503050406030204" pitchFamily="18" charset="0"/>
              </a:rPr>
              <a:t>Navigate to Section G, Question 31</a:t>
            </a:r>
          </a:p>
          <a:p>
            <a:pPr marL="914400" lvl="1" indent="-457200">
              <a:buFont typeface="Arial" panose="020B0604020202020204" pitchFamily="34" charset="0"/>
              <a:buChar char="•"/>
            </a:pPr>
            <a:r>
              <a:rPr lang="en-US" sz="2400">
                <a:solidFill>
                  <a:schemeClr val="bg2"/>
                </a:solidFill>
                <a:latin typeface="Cambria" panose="02040503050406030204" pitchFamily="18" charset="0"/>
                <a:ea typeface="Cambria" panose="02040503050406030204" pitchFamily="18" charset="0"/>
              </a:rPr>
              <a:t>Respond “Yes” to the question “Are any of your programs offered in whole or part by correspondence or distance education?”</a:t>
            </a:r>
          </a:p>
          <a:p>
            <a:pPr lvl="1"/>
            <a:endParaRPr lang="en-US" sz="240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15911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a:xfrm>
            <a:off x="11707151" y="6517188"/>
            <a:ext cx="399651" cy="312098"/>
          </a:xfrm>
        </p:spPr>
        <p:txBody>
          <a:bodyPr/>
          <a:lstStyle/>
          <a:p>
            <a:fld id="{234755BD-B4AC-9044-BCE4-27904766F8BB}" type="slidenum">
              <a:rPr lang="en-US" smtClean="0"/>
              <a:pPr/>
              <a:t>12</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Academic engagement</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272530"/>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New definition of “academic engagement” in 34 CFR  600.2</a:t>
            </a:r>
          </a:p>
        </p:txBody>
      </p:sp>
      <p:graphicFrame>
        <p:nvGraphicFramePr>
          <p:cNvPr id="8" name="Table 5">
            <a:extLst>
              <a:ext uri="{FF2B5EF4-FFF2-40B4-BE49-F238E27FC236}">
                <a16:creationId xmlns:a16="http://schemas.microsoft.com/office/drawing/2014/main" id="{CB18106E-B1B7-41FE-AC1C-665C4A39339D}"/>
              </a:ext>
            </a:extLst>
          </p:cNvPr>
          <p:cNvGraphicFramePr>
            <a:graphicFrameLocks noGrp="1"/>
          </p:cNvGraphicFramePr>
          <p:nvPr>
            <p:extLst>
              <p:ext uri="{D42A27DB-BD31-4B8C-83A1-F6EECF244321}">
                <p14:modId xmlns:p14="http://schemas.microsoft.com/office/powerpoint/2010/main" val="691641855"/>
              </p:ext>
            </p:extLst>
          </p:nvPr>
        </p:nvGraphicFramePr>
        <p:xfrm>
          <a:off x="363640" y="1908569"/>
          <a:ext cx="11464720" cy="4785360"/>
        </p:xfrm>
        <a:graphic>
          <a:graphicData uri="http://schemas.openxmlformats.org/drawingml/2006/table">
            <a:tbl>
              <a:tblPr firstRow="1" bandRow="1">
                <a:tableStyleId>{5C22544A-7EE6-4342-B048-85BDC9FD1C3A}</a:tableStyleId>
              </a:tblPr>
              <a:tblGrid>
                <a:gridCol w="2957629">
                  <a:extLst>
                    <a:ext uri="{9D8B030D-6E8A-4147-A177-3AD203B41FA5}">
                      <a16:colId xmlns:a16="http://schemas.microsoft.com/office/drawing/2014/main" val="4018549515"/>
                    </a:ext>
                  </a:extLst>
                </a:gridCol>
                <a:gridCol w="8507091">
                  <a:extLst>
                    <a:ext uri="{9D8B030D-6E8A-4147-A177-3AD203B41FA5}">
                      <a16:colId xmlns:a16="http://schemas.microsoft.com/office/drawing/2014/main" val="636624537"/>
                    </a:ext>
                  </a:extLst>
                </a:gridCol>
              </a:tblGrid>
              <a:tr h="616439">
                <a:tc>
                  <a:txBody>
                    <a:bodyPr/>
                    <a:lstStyle/>
                    <a:p>
                      <a:pPr algn="ctr"/>
                      <a:r>
                        <a:rPr lang="en-US"/>
                        <a:t>Current regulations</a:t>
                      </a:r>
                    </a:p>
                    <a:p>
                      <a:pPr algn="ctr"/>
                      <a:r>
                        <a:rPr lang="en-US"/>
                        <a:t>(Under 34 CFR 668.22)</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3992180">
                <a:tc>
                  <a:txBody>
                    <a:bodyPr/>
                    <a:lstStyle/>
                    <a:p>
                      <a:r>
                        <a:rPr lang="en-US" sz="1400" b="0" i="0" kern="1200">
                          <a:solidFill>
                            <a:schemeClr val="dk1"/>
                          </a:solidFill>
                          <a:effectLst/>
                          <a:latin typeface="+mn-lt"/>
                          <a:ea typeface="+mn-ea"/>
                          <a:cs typeface="+mn-cs"/>
                        </a:rPr>
                        <a:t>“Academic attendance” and “attendance at an academically-related activity” were previously defined only as part of the R2T4 regulations under 34 CFR 668.22.</a:t>
                      </a:r>
                    </a:p>
                  </a:txBody>
                  <a:tcPr/>
                </a:tc>
                <a:tc>
                  <a:txBody>
                    <a:bodyPr/>
                    <a:lstStyle/>
                    <a:p>
                      <a:pPr fontAlgn="base"/>
                      <a:r>
                        <a:rPr lang="en-US" sz="1400" b="0" i="1" kern="1200">
                          <a:solidFill>
                            <a:schemeClr val="dk1"/>
                          </a:solidFill>
                          <a:effectLst/>
                          <a:latin typeface="+mn-lt"/>
                          <a:ea typeface="+mn-ea"/>
                          <a:cs typeface="+mn-cs"/>
                        </a:rPr>
                        <a:t>Academic engagement:</a:t>
                      </a:r>
                      <a:r>
                        <a:rPr lang="en-US" sz="1400" b="0" i="0" kern="1200">
                          <a:solidFill>
                            <a:schemeClr val="dk1"/>
                          </a:solidFill>
                          <a:effectLst/>
                          <a:latin typeface="+mn-lt"/>
                          <a:ea typeface="+mn-ea"/>
                          <a:cs typeface="+mn-cs"/>
                        </a:rPr>
                        <a:t> </a:t>
                      </a:r>
                      <a:r>
                        <a:rPr lang="en-US" sz="1400" b="0" i="0" kern="1200">
                          <a:solidFill>
                            <a:srgbClr val="0070C0"/>
                          </a:solidFill>
                          <a:effectLst/>
                          <a:latin typeface="+mn-lt"/>
                          <a:ea typeface="+mn-ea"/>
                          <a:cs typeface="+mn-cs"/>
                        </a:rPr>
                        <a:t>Active participation by a student in an instructional activity related to the student's course of study that—</a:t>
                      </a:r>
                    </a:p>
                    <a:p>
                      <a:pPr fontAlgn="base"/>
                      <a:r>
                        <a:rPr lang="en-US" sz="1400" b="0" i="0" kern="1200">
                          <a:solidFill>
                            <a:srgbClr val="0070C0"/>
                          </a:solidFill>
                          <a:effectLst/>
                          <a:latin typeface="+mn-lt"/>
                          <a:ea typeface="+mn-ea"/>
                          <a:cs typeface="+mn-cs"/>
                        </a:rPr>
                        <a:t>(1) Is defined by the institution in accordance with any applicable requirements of its State or accrediting agency;</a:t>
                      </a:r>
                    </a:p>
                    <a:p>
                      <a:pPr fontAlgn="base"/>
                      <a:r>
                        <a:rPr lang="en-US" sz="1400" b="0" i="0" kern="1200">
                          <a:solidFill>
                            <a:schemeClr val="dk1"/>
                          </a:solidFill>
                          <a:effectLst/>
                          <a:latin typeface="+mn-lt"/>
                          <a:ea typeface="+mn-ea"/>
                          <a:cs typeface="+mn-cs"/>
                        </a:rPr>
                        <a:t>(2) Includes, but is not limited to—</a:t>
                      </a:r>
                    </a:p>
                    <a:p>
                      <a:pPr fontAlgn="base"/>
                      <a:r>
                        <a:rPr lang="en-US" sz="1400" b="0" i="0" kern="1200">
                          <a:solidFill>
                            <a:schemeClr val="dk1"/>
                          </a:solidFill>
                          <a:effectLst/>
                          <a:latin typeface="+mn-lt"/>
                          <a:ea typeface="+mn-ea"/>
                          <a:cs typeface="+mn-cs"/>
                        </a:rPr>
                        <a:t>(i) </a:t>
                      </a:r>
                      <a:r>
                        <a:rPr lang="en-US" sz="1400" b="0" i="0" kern="1200">
                          <a:solidFill>
                            <a:srgbClr val="0070C0"/>
                          </a:solidFill>
                          <a:effectLst/>
                          <a:latin typeface="+mn-lt"/>
                          <a:ea typeface="+mn-ea"/>
                          <a:cs typeface="+mn-cs"/>
                        </a:rPr>
                        <a:t>Attending a synchronous class, lecture, recitation, or field or laboratory activity, physically or online, where there is an opportunity for interaction between the instructor and students;</a:t>
                      </a:r>
                    </a:p>
                    <a:p>
                      <a:pPr fontAlgn="base"/>
                      <a:r>
                        <a:rPr lang="en-US" sz="1400" b="0" i="0" kern="1200">
                          <a:solidFill>
                            <a:schemeClr val="dk1"/>
                          </a:solidFill>
                          <a:effectLst/>
                          <a:latin typeface="+mn-lt"/>
                          <a:ea typeface="+mn-ea"/>
                          <a:cs typeface="+mn-cs"/>
                        </a:rPr>
                        <a:t>(ii) Submitting an academic assignment;</a:t>
                      </a:r>
                    </a:p>
                    <a:p>
                      <a:pPr fontAlgn="base"/>
                      <a:r>
                        <a:rPr lang="en-US" sz="1400" b="0" i="0" kern="1200">
                          <a:solidFill>
                            <a:schemeClr val="dk1"/>
                          </a:solidFill>
                          <a:effectLst/>
                          <a:latin typeface="+mn-lt"/>
                          <a:ea typeface="+mn-ea"/>
                          <a:cs typeface="+mn-cs"/>
                        </a:rPr>
                        <a:t>(iii) </a:t>
                      </a:r>
                      <a:r>
                        <a:rPr lang="en-US" sz="1400" b="0" i="0" kern="1200">
                          <a:solidFill>
                            <a:srgbClr val="0070C0"/>
                          </a:solidFill>
                          <a:effectLst/>
                          <a:latin typeface="+mn-lt"/>
                          <a:ea typeface="+mn-ea"/>
                          <a:cs typeface="+mn-cs"/>
                        </a:rPr>
                        <a:t>Taking an assessment </a:t>
                      </a:r>
                      <a:r>
                        <a:rPr lang="en-US" sz="1400" b="0" i="0" kern="1200">
                          <a:solidFill>
                            <a:schemeClr val="dk1"/>
                          </a:solidFill>
                          <a:effectLst/>
                          <a:latin typeface="+mn-lt"/>
                          <a:ea typeface="+mn-ea"/>
                          <a:cs typeface="+mn-cs"/>
                        </a:rPr>
                        <a:t>or an exam;</a:t>
                      </a:r>
                    </a:p>
                    <a:p>
                      <a:pPr fontAlgn="base"/>
                      <a:r>
                        <a:rPr lang="en-US" sz="1400" b="0" i="0" kern="1200">
                          <a:solidFill>
                            <a:schemeClr val="dk1"/>
                          </a:solidFill>
                          <a:effectLst/>
                          <a:latin typeface="+mn-lt"/>
                          <a:ea typeface="+mn-ea"/>
                          <a:cs typeface="+mn-cs"/>
                        </a:rPr>
                        <a:t>(iv) </a:t>
                      </a:r>
                      <a:r>
                        <a:rPr lang="en-US" sz="1400" b="0" i="0" kern="1200">
                          <a:solidFill>
                            <a:srgbClr val="0070C0"/>
                          </a:solidFill>
                          <a:effectLst/>
                          <a:latin typeface="+mn-lt"/>
                          <a:ea typeface="+mn-ea"/>
                          <a:cs typeface="+mn-cs"/>
                        </a:rPr>
                        <a:t>Participating in an interactive tutorial, webinar, or other interactive computer-assisted instruction;</a:t>
                      </a:r>
                    </a:p>
                    <a:p>
                      <a:pPr fontAlgn="base"/>
                      <a:r>
                        <a:rPr lang="en-US" sz="1400" b="0" i="0" kern="1200">
                          <a:solidFill>
                            <a:schemeClr val="dk1"/>
                          </a:solidFill>
                          <a:effectLst/>
                          <a:latin typeface="+mn-lt"/>
                          <a:ea typeface="+mn-ea"/>
                          <a:cs typeface="+mn-cs"/>
                        </a:rPr>
                        <a:t>(v) Participating in a study group, </a:t>
                      </a:r>
                      <a:r>
                        <a:rPr lang="en-US" sz="1400" b="0" i="0" kern="1200">
                          <a:solidFill>
                            <a:srgbClr val="0070C0"/>
                          </a:solidFill>
                          <a:effectLst/>
                          <a:latin typeface="+mn-lt"/>
                          <a:ea typeface="+mn-ea"/>
                          <a:cs typeface="+mn-cs"/>
                        </a:rPr>
                        <a:t>group project, or an online discussion that is assigned by the institution;</a:t>
                      </a:r>
                      <a:r>
                        <a:rPr lang="en-US" sz="1400" b="0" i="0" kern="1200">
                          <a:solidFill>
                            <a:schemeClr val="dk1"/>
                          </a:solidFill>
                          <a:effectLst/>
                          <a:latin typeface="+mn-lt"/>
                          <a:ea typeface="+mn-ea"/>
                          <a:cs typeface="+mn-cs"/>
                        </a:rPr>
                        <a:t> or</a:t>
                      </a:r>
                    </a:p>
                    <a:p>
                      <a:pPr fontAlgn="base"/>
                      <a:r>
                        <a:rPr lang="en-US" sz="1400" b="0" i="0" kern="1200">
                          <a:solidFill>
                            <a:schemeClr val="dk1"/>
                          </a:solidFill>
                          <a:effectLst/>
                          <a:latin typeface="+mn-lt"/>
                          <a:ea typeface="+mn-ea"/>
                          <a:cs typeface="+mn-cs"/>
                        </a:rPr>
                        <a:t>(vi) </a:t>
                      </a:r>
                      <a:r>
                        <a:rPr lang="en-US" sz="1400" b="0" i="0" kern="1200">
                          <a:solidFill>
                            <a:srgbClr val="0070C0"/>
                          </a:solidFill>
                          <a:effectLst/>
                          <a:latin typeface="+mn-lt"/>
                          <a:ea typeface="+mn-ea"/>
                          <a:cs typeface="+mn-cs"/>
                        </a:rPr>
                        <a:t>Interacting with an instructor about academic matters</a:t>
                      </a:r>
                      <a:r>
                        <a:rPr lang="en-US" sz="1400" b="0" i="0" kern="1200">
                          <a:solidFill>
                            <a:schemeClr val="dk1"/>
                          </a:solidFill>
                          <a:effectLst/>
                          <a:latin typeface="+mn-lt"/>
                          <a:ea typeface="+mn-ea"/>
                          <a:cs typeface="+mn-cs"/>
                        </a:rPr>
                        <a:t>; and</a:t>
                      </a:r>
                    </a:p>
                    <a:p>
                      <a:pPr fontAlgn="base"/>
                      <a:r>
                        <a:rPr lang="en-US" sz="1400" b="0" i="1" kern="1200">
                          <a:solidFill>
                            <a:schemeClr val="dk1"/>
                          </a:solidFill>
                          <a:effectLst/>
                          <a:latin typeface="+mn-lt"/>
                          <a:ea typeface="+mn-ea"/>
                          <a:cs typeface="+mn-cs"/>
                        </a:rPr>
                        <a:t>(3) Does not include, for example—</a:t>
                      </a:r>
                    </a:p>
                    <a:p>
                      <a:pPr fontAlgn="base"/>
                      <a:r>
                        <a:rPr lang="en-US" sz="1400" b="0" i="0" kern="1200">
                          <a:solidFill>
                            <a:schemeClr val="dk1"/>
                          </a:solidFill>
                          <a:effectLst/>
                          <a:latin typeface="+mn-lt"/>
                          <a:ea typeface="+mn-ea"/>
                          <a:cs typeface="+mn-cs"/>
                        </a:rPr>
                        <a:t>(i) Living in institutional housing;</a:t>
                      </a:r>
                    </a:p>
                    <a:p>
                      <a:pPr fontAlgn="base"/>
                      <a:r>
                        <a:rPr lang="en-US" sz="1400" b="0"/>
                        <a:t>(ii) Participating in the institution's meal plan;</a:t>
                      </a:r>
                    </a:p>
                    <a:p>
                      <a:pPr fontAlgn="base"/>
                      <a:r>
                        <a:rPr lang="en-US" sz="1400" b="0" i="0" kern="1200">
                          <a:solidFill>
                            <a:schemeClr val="dk1"/>
                          </a:solidFill>
                          <a:effectLst/>
                          <a:latin typeface="+mn-lt"/>
                          <a:ea typeface="+mn-ea"/>
                          <a:cs typeface="+mn-cs"/>
                        </a:rPr>
                        <a:t>(iii) Logging into an online class </a:t>
                      </a:r>
                      <a:r>
                        <a:rPr lang="en-US" sz="1400" b="0" i="0" kern="1200">
                          <a:solidFill>
                            <a:srgbClr val="0070C0"/>
                          </a:solidFill>
                          <a:effectLst/>
                          <a:latin typeface="+mn-lt"/>
                          <a:ea typeface="+mn-ea"/>
                          <a:cs typeface="+mn-cs"/>
                        </a:rPr>
                        <a:t>or tutorial without any further participation</a:t>
                      </a:r>
                      <a:r>
                        <a:rPr lang="en-US" sz="1400" b="0" i="0" kern="1200">
                          <a:solidFill>
                            <a:schemeClr val="dk1"/>
                          </a:solidFill>
                          <a:effectLst/>
                          <a:latin typeface="+mn-lt"/>
                          <a:ea typeface="+mn-ea"/>
                          <a:cs typeface="+mn-cs"/>
                        </a:rPr>
                        <a:t>; or</a:t>
                      </a:r>
                    </a:p>
                    <a:p>
                      <a:pPr fontAlgn="base"/>
                      <a:r>
                        <a:rPr lang="en-US" sz="1400" b="0" i="0" kern="1200">
                          <a:solidFill>
                            <a:schemeClr val="dk1"/>
                          </a:solidFill>
                          <a:effectLst/>
                          <a:latin typeface="+mn-lt"/>
                          <a:ea typeface="+mn-ea"/>
                          <a:cs typeface="+mn-cs"/>
                        </a:rPr>
                        <a:t>(iv) Participating in academic counseling or advisement.</a:t>
                      </a:r>
                    </a:p>
                    <a:p>
                      <a:endParaRPr lang="en-US" sz="140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3903537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Academic engagement</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622784"/>
            <a:ext cx="11514221" cy="54476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latin typeface="Cambria" panose="02040503050406030204" pitchFamily="18" charset="0"/>
                <a:ea typeface="Cambria" panose="02040503050406030204" pitchFamily="18" charset="0"/>
              </a:rPr>
              <a:t>There are various applications of the term “academic engagement” throughout the Title IV regulations:</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Return of Title IV Funds (R2T4) regulations now refer to this definition when describing “academic attendance” and “academically-related activities”</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updated definition of a “clock hour” refers to academic engagement for distance education purposes</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updated definition of an “academic year” in 34 CFR 668.3 refers to academic engagement for distance education purposes</a:t>
            </a:r>
            <a:endParaRPr lang="en-US" sz="26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806410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Clock hour</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“correspondence course” in 34 CFR 600.2</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1383770708"/>
              </p:ext>
            </p:extLst>
          </p:nvPr>
        </p:nvGraphicFramePr>
        <p:xfrm>
          <a:off x="464521" y="2170292"/>
          <a:ext cx="11242630" cy="4183948"/>
        </p:xfrm>
        <a:graphic>
          <a:graphicData uri="http://schemas.openxmlformats.org/drawingml/2006/table">
            <a:tbl>
              <a:tblPr firstRow="1" bandRow="1">
                <a:tableStyleId>{5C22544A-7EE6-4342-B048-85BDC9FD1C3A}</a:tableStyleId>
              </a:tblPr>
              <a:tblGrid>
                <a:gridCol w="3203589">
                  <a:extLst>
                    <a:ext uri="{9D8B030D-6E8A-4147-A177-3AD203B41FA5}">
                      <a16:colId xmlns:a16="http://schemas.microsoft.com/office/drawing/2014/main" val="4018549515"/>
                    </a:ext>
                  </a:extLst>
                </a:gridCol>
                <a:gridCol w="8039041">
                  <a:extLst>
                    <a:ext uri="{9D8B030D-6E8A-4147-A177-3AD203B41FA5}">
                      <a16:colId xmlns:a16="http://schemas.microsoft.com/office/drawing/2014/main" val="636624537"/>
                    </a:ext>
                  </a:extLst>
                </a:gridCol>
              </a:tblGrid>
              <a:tr h="774094">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3409854">
                <a:tc>
                  <a:txBody>
                    <a:bodyPr/>
                    <a:lstStyle/>
                    <a:p>
                      <a:pPr fontAlgn="base"/>
                      <a:r>
                        <a:rPr lang="en-US" sz="1500" b="0" i="1" kern="1200">
                          <a:solidFill>
                            <a:schemeClr val="dk1"/>
                          </a:solidFill>
                          <a:effectLst/>
                          <a:latin typeface="+mn-lt"/>
                          <a:ea typeface="+mn-ea"/>
                          <a:cs typeface="+mn-cs"/>
                        </a:rPr>
                        <a:t>Clock hour:</a:t>
                      </a:r>
                      <a:r>
                        <a:rPr lang="en-US" sz="1500" b="0" i="0" kern="1200">
                          <a:solidFill>
                            <a:schemeClr val="dk1"/>
                          </a:solidFill>
                          <a:effectLst/>
                          <a:latin typeface="+mn-lt"/>
                          <a:ea typeface="+mn-ea"/>
                          <a:cs typeface="+mn-cs"/>
                        </a:rPr>
                        <a:t> A period of time consisting of—</a:t>
                      </a:r>
                    </a:p>
                    <a:p>
                      <a:pPr fontAlgn="base"/>
                      <a:endParaRPr lang="en-US" sz="1500" b="0" i="0" kern="1200">
                        <a:solidFill>
                          <a:schemeClr val="dk1"/>
                        </a:solidFill>
                        <a:effectLst/>
                        <a:latin typeface="+mn-lt"/>
                        <a:ea typeface="+mn-ea"/>
                        <a:cs typeface="+mn-cs"/>
                      </a:endParaRPr>
                    </a:p>
                    <a:p>
                      <a:pPr fontAlgn="base"/>
                      <a:r>
                        <a:rPr lang="en-US" sz="1500" b="0" i="0" kern="1200">
                          <a:solidFill>
                            <a:schemeClr val="dk1"/>
                          </a:solidFill>
                          <a:effectLst/>
                          <a:latin typeface="+mn-lt"/>
                          <a:ea typeface="+mn-ea"/>
                          <a:cs typeface="+mn-cs"/>
                        </a:rPr>
                        <a:t>(1) A 50- to 60-minute class, lecture, or recitation in a 60-minute period;</a:t>
                      </a:r>
                    </a:p>
                    <a:p>
                      <a:pPr fontAlgn="base"/>
                      <a:endParaRPr lang="en-US" sz="1500" b="0" i="0" kern="1200">
                        <a:solidFill>
                          <a:schemeClr val="dk1"/>
                        </a:solidFill>
                        <a:effectLst/>
                        <a:latin typeface="+mn-lt"/>
                        <a:ea typeface="+mn-ea"/>
                        <a:cs typeface="+mn-cs"/>
                      </a:endParaRPr>
                    </a:p>
                    <a:p>
                      <a:pPr fontAlgn="base"/>
                      <a:r>
                        <a:rPr lang="en-US" sz="1500" b="0" i="0" kern="1200">
                          <a:solidFill>
                            <a:schemeClr val="dk1"/>
                          </a:solidFill>
                          <a:effectLst/>
                          <a:latin typeface="+mn-lt"/>
                          <a:ea typeface="+mn-ea"/>
                          <a:cs typeface="+mn-cs"/>
                        </a:rPr>
                        <a:t>(2) A 50- to 60-minute faculty-supervised laboratory, shop training, or internship in a 60-minute period; or</a:t>
                      </a:r>
                    </a:p>
                    <a:p>
                      <a:pPr fontAlgn="base"/>
                      <a:endParaRPr lang="en-US" sz="1500" b="0" i="0" kern="1200">
                        <a:solidFill>
                          <a:schemeClr val="dk1"/>
                        </a:solidFill>
                        <a:effectLst/>
                        <a:latin typeface="+mn-lt"/>
                        <a:ea typeface="+mn-ea"/>
                        <a:cs typeface="+mn-cs"/>
                      </a:endParaRPr>
                    </a:p>
                    <a:p>
                      <a:pPr fontAlgn="base"/>
                      <a:r>
                        <a:rPr lang="en-US" sz="1500" b="0" i="0" kern="1200">
                          <a:solidFill>
                            <a:schemeClr val="dk1"/>
                          </a:solidFill>
                          <a:effectLst/>
                          <a:latin typeface="+mn-lt"/>
                          <a:ea typeface="+mn-ea"/>
                          <a:cs typeface="+mn-cs"/>
                        </a:rPr>
                        <a:t>(3) Sixty minutes of preparation in a correspondence course.</a:t>
                      </a:r>
                    </a:p>
                  </a:txBody>
                  <a:tcPr/>
                </a:tc>
                <a:tc>
                  <a:txBody>
                    <a:bodyPr/>
                    <a:lstStyle/>
                    <a:p>
                      <a:pPr fontAlgn="base"/>
                      <a:r>
                        <a:rPr lang="en-US" sz="1500" b="0" i="1" kern="1200">
                          <a:solidFill>
                            <a:schemeClr val="dk1"/>
                          </a:solidFill>
                          <a:effectLst/>
                          <a:latin typeface="+mn-lt"/>
                          <a:ea typeface="+mn-ea"/>
                          <a:cs typeface="+mn-cs"/>
                        </a:rPr>
                        <a:t>Clock hour:</a:t>
                      </a:r>
                      <a:r>
                        <a:rPr lang="en-US" sz="1500" b="0" i="0" kern="1200">
                          <a:solidFill>
                            <a:srgbClr val="0070C0"/>
                          </a:solidFill>
                          <a:effectLst/>
                          <a:latin typeface="+mn-lt"/>
                          <a:ea typeface="+mn-ea"/>
                          <a:cs typeface="+mn-cs"/>
                        </a:rPr>
                        <a:t> (1) </a:t>
                      </a:r>
                      <a:r>
                        <a:rPr lang="en-US" sz="1500" b="0" i="0" kern="1200">
                          <a:solidFill>
                            <a:schemeClr val="dk1"/>
                          </a:solidFill>
                          <a:effectLst/>
                          <a:latin typeface="+mn-lt"/>
                          <a:ea typeface="+mn-ea"/>
                          <a:cs typeface="+mn-cs"/>
                        </a:rPr>
                        <a:t>A period of time consisting of—</a:t>
                      </a:r>
                    </a:p>
                    <a:p>
                      <a:pPr fontAlgn="base"/>
                      <a:endParaRPr lang="en-US" sz="800" b="0" i="0" kern="1200">
                        <a:solidFill>
                          <a:schemeClr val="dk1"/>
                        </a:solidFill>
                        <a:effectLst/>
                        <a:latin typeface="+mn-lt"/>
                        <a:ea typeface="+mn-ea"/>
                        <a:cs typeface="+mn-cs"/>
                      </a:endParaRPr>
                    </a:p>
                    <a:p>
                      <a:pPr fontAlgn="base"/>
                      <a:r>
                        <a:rPr lang="en-US" sz="1400" b="0" i="0" kern="1200">
                          <a:solidFill>
                            <a:schemeClr val="dk1"/>
                          </a:solidFill>
                          <a:effectLst/>
                          <a:latin typeface="+mn-lt"/>
                          <a:ea typeface="+mn-ea"/>
                          <a:cs typeface="+mn-cs"/>
                        </a:rPr>
                        <a:t>* * * * *</a:t>
                      </a:r>
                    </a:p>
                    <a:p>
                      <a:pPr fontAlgn="base"/>
                      <a:endParaRPr lang="en-US" sz="800" b="0" i="0" kern="1200">
                        <a:solidFill>
                          <a:schemeClr val="dk1"/>
                        </a:solidFill>
                        <a:effectLst/>
                        <a:latin typeface="+mn-lt"/>
                        <a:ea typeface="+mn-ea"/>
                        <a:cs typeface="+mn-cs"/>
                      </a:endParaRPr>
                    </a:p>
                    <a:p>
                      <a:pPr fontAlgn="base"/>
                      <a:r>
                        <a:rPr lang="en-US" sz="1500" b="0" i="0" kern="1200">
                          <a:solidFill>
                            <a:srgbClr val="0070C0"/>
                          </a:solidFill>
                          <a:effectLst/>
                          <a:latin typeface="+mn-lt"/>
                          <a:ea typeface="+mn-ea"/>
                          <a:cs typeface="+mn-cs"/>
                        </a:rPr>
                        <a:t>(iv) In distance education, 50 to 60 minutes in a 60-minute period of attendance in—</a:t>
                      </a:r>
                    </a:p>
                    <a:p>
                      <a:pPr fontAlgn="base"/>
                      <a:r>
                        <a:rPr lang="en-US" sz="1500" b="0" i="0" kern="1200">
                          <a:solidFill>
                            <a:srgbClr val="0070C0"/>
                          </a:solidFill>
                          <a:effectLst/>
                          <a:latin typeface="+mn-lt"/>
                          <a:ea typeface="+mn-ea"/>
                          <a:cs typeface="+mn-cs"/>
                        </a:rPr>
                        <a:t>(A) A synchronous or asynchronous class, lecture, or recitation where there is opportunity for direct interaction between the instructor and students; or</a:t>
                      </a:r>
                    </a:p>
                    <a:p>
                      <a:pPr fontAlgn="base"/>
                      <a:r>
                        <a:rPr lang="en-US" sz="1500" b="0" i="0" kern="1200">
                          <a:solidFill>
                            <a:srgbClr val="0070C0"/>
                          </a:solidFill>
                          <a:effectLst/>
                          <a:latin typeface="+mn-lt"/>
                          <a:ea typeface="+mn-ea"/>
                          <a:cs typeface="+mn-cs"/>
                        </a:rPr>
                        <a:t>(B) An asynchronous learning activity involving academic engagement in which the student interacts with technology that can monitor and document the amount of time that the student participates in the activity.</a:t>
                      </a:r>
                    </a:p>
                    <a:p>
                      <a:pPr fontAlgn="base"/>
                      <a:r>
                        <a:rPr lang="en-US" sz="1500" b="0" i="0" kern="1200">
                          <a:solidFill>
                            <a:srgbClr val="0070C0"/>
                          </a:solidFill>
                          <a:effectLst/>
                          <a:latin typeface="+mn-lt"/>
                          <a:ea typeface="+mn-ea"/>
                          <a:cs typeface="+mn-cs"/>
                        </a:rPr>
                        <a:t>(2) A clock hour in a distance education program does not meet the requirements of this definition if it does not meet all accrediting agency and State requirements or if it exceeds an agency’s or State’s restrictions on the number of clock hours in a program that may be offered through distance education.</a:t>
                      </a:r>
                    </a:p>
                    <a:p>
                      <a:endParaRPr lang="en-US" sz="140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19913866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650326" cy="798177"/>
          </a:xfrm>
        </p:spPr>
        <p:txBody>
          <a:bodyPr/>
          <a:lstStyle/>
          <a:p>
            <a:r>
              <a:rPr lang="en-US"/>
              <a:t>Clock hours using distance education</a:t>
            </a:r>
          </a:p>
        </p:txBody>
      </p:sp>
      <p:sp>
        <p:nvSpPr>
          <p:cNvPr id="8" name="TextBox 7">
            <a:extLst>
              <a:ext uri="{FF2B5EF4-FFF2-40B4-BE49-F238E27FC236}">
                <a16:creationId xmlns:a16="http://schemas.microsoft.com/office/drawing/2014/main" id="{82AD8938-2D24-4E8B-B3F9-2D5B004694D5}"/>
              </a:ext>
            </a:extLst>
          </p:cNvPr>
          <p:cNvSpPr txBox="1"/>
          <p:nvPr/>
        </p:nvSpPr>
        <p:spPr>
          <a:xfrm>
            <a:off x="392755" y="1622784"/>
            <a:ext cx="11514221" cy="54476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latin typeface="Cambria" panose="02040503050406030204" pitchFamily="18" charset="0"/>
                <a:ea typeface="Cambria" panose="02040503050406030204" pitchFamily="18" charset="0"/>
              </a:rPr>
              <a:t>Important concepts for clock hours offered through distance education:</a:t>
            </a:r>
          </a:p>
          <a:p>
            <a:endParaRPr lang="en-US" sz="200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Logging in alone </a:t>
            </a:r>
            <a:r>
              <a:rPr lang="en-US" sz="2800" i="1">
                <a:solidFill>
                  <a:schemeClr val="bg1"/>
                </a:solidFill>
                <a:latin typeface="Cambria" panose="02040503050406030204" pitchFamily="18" charset="0"/>
                <a:ea typeface="Cambria" panose="02040503050406030204" pitchFamily="18" charset="0"/>
              </a:rPr>
              <a:t>never </a:t>
            </a:r>
            <a:r>
              <a:rPr lang="en-US" sz="2800">
                <a:solidFill>
                  <a:schemeClr val="bg1"/>
                </a:solidFill>
                <a:latin typeface="Cambria" panose="02040503050406030204" pitchFamily="18" charset="0"/>
                <a:ea typeface="Cambria" panose="02040503050406030204" pitchFamily="18" charset="0"/>
              </a:rPr>
              <a:t>constitutes attending all or part of a clock hour</a:t>
            </a:r>
          </a:p>
          <a:p>
            <a:pPr marL="457200" indent="-45720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Clock hours can be earned synchronously (with both instructor(s) and students present) or asynchronously (where only the student is online and academically engaged)</a:t>
            </a:r>
          </a:p>
          <a:p>
            <a:pPr marL="457200" indent="-45720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School is responsible for demonstrating that students are either present at a virtual class, lecture, or recitation with a real opportunity for interaction </a:t>
            </a:r>
            <a:r>
              <a:rPr lang="en-US" sz="2800" i="1">
                <a:solidFill>
                  <a:schemeClr val="bg1"/>
                </a:solidFill>
                <a:latin typeface="Cambria" panose="02040503050406030204" pitchFamily="18" charset="0"/>
                <a:ea typeface="Cambria" panose="02040503050406030204" pitchFamily="18" charset="0"/>
              </a:rPr>
              <a:t>or</a:t>
            </a:r>
            <a:r>
              <a:rPr lang="en-US" sz="2800">
                <a:solidFill>
                  <a:schemeClr val="bg1"/>
                </a:solidFill>
                <a:latin typeface="Cambria" panose="02040503050406030204" pitchFamily="18" charset="0"/>
                <a:ea typeface="Cambria" panose="02040503050406030204" pitchFamily="18" charset="0"/>
              </a:rPr>
              <a:t> academically engaged in an asynchronous activity throughout the period counted as attended.</a:t>
            </a:r>
            <a:endParaRPr lang="en-US" sz="26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94101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16</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650326" cy="798177"/>
          </a:xfrm>
        </p:spPr>
        <p:txBody>
          <a:bodyPr/>
          <a:lstStyle/>
          <a:p>
            <a:r>
              <a:rPr lang="en-US"/>
              <a:t>Clock hour monitoring examples</a:t>
            </a:r>
          </a:p>
        </p:txBody>
      </p:sp>
      <p:sp>
        <p:nvSpPr>
          <p:cNvPr id="8" name="TextBox 7">
            <a:extLst>
              <a:ext uri="{FF2B5EF4-FFF2-40B4-BE49-F238E27FC236}">
                <a16:creationId xmlns:a16="http://schemas.microsoft.com/office/drawing/2014/main" id="{82AD8938-2D24-4E8B-B3F9-2D5B004694D5}"/>
              </a:ext>
            </a:extLst>
          </p:cNvPr>
          <p:cNvSpPr txBox="1"/>
          <p:nvPr/>
        </p:nvSpPr>
        <p:spPr>
          <a:xfrm>
            <a:off x="347263" y="1471642"/>
            <a:ext cx="11844041" cy="5016758"/>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latin typeface="Cambria"/>
                <a:ea typeface="Cambria" panose="02040503050406030204" pitchFamily="18" charset="0"/>
              </a:rPr>
              <a:t>Processes that ARE acceptable to monitor clock hours:</a:t>
            </a:r>
          </a:p>
          <a:p>
            <a:endParaRPr lang="en-US" sz="200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a:ea typeface="Cambria" panose="02040503050406030204" pitchFamily="18" charset="0"/>
              </a:rPr>
              <a:t>In a synchronous setting, the instructor(s) and students use a webcam process whereby the instructor monitors and interacts with students during scheduled class time taking attendance and engaging with all students</a:t>
            </a:r>
          </a:p>
          <a:p>
            <a:pPr marL="457200" indent="-45720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a:ea typeface="Cambria" panose="02040503050406030204" pitchFamily="18" charset="0"/>
              </a:rPr>
              <a:t>In an asynchronous environment, a school utilizes technology that monitors not only when a student logs in, but captures all activity within an academic portal demonstrating everything a student does within a specific timeframe (scrolls through reading material, works on assignments, completes a quiz, etc.)</a:t>
            </a:r>
          </a:p>
        </p:txBody>
      </p:sp>
    </p:spTree>
    <p:extLst>
      <p:ext uri="{BB962C8B-B14F-4D97-AF65-F5344CB8AC3E}">
        <p14:creationId xmlns:p14="http://schemas.microsoft.com/office/powerpoint/2010/main" val="352964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650326" cy="798177"/>
          </a:xfrm>
        </p:spPr>
        <p:txBody>
          <a:bodyPr/>
          <a:lstStyle/>
          <a:p>
            <a:r>
              <a:rPr lang="en-US"/>
              <a:t>Clock hour monitoring examples</a:t>
            </a:r>
          </a:p>
        </p:txBody>
      </p:sp>
      <p:sp>
        <p:nvSpPr>
          <p:cNvPr id="8" name="TextBox 7">
            <a:extLst>
              <a:ext uri="{FF2B5EF4-FFF2-40B4-BE49-F238E27FC236}">
                <a16:creationId xmlns:a16="http://schemas.microsoft.com/office/drawing/2014/main" id="{82AD8938-2D24-4E8B-B3F9-2D5B004694D5}"/>
              </a:ext>
            </a:extLst>
          </p:cNvPr>
          <p:cNvSpPr txBox="1"/>
          <p:nvPr/>
        </p:nvSpPr>
        <p:spPr>
          <a:xfrm>
            <a:off x="347263" y="1471642"/>
            <a:ext cx="11514221" cy="5601533"/>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latin typeface="Cambria"/>
                <a:ea typeface="Cambria" panose="02040503050406030204" pitchFamily="18" charset="0"/>
              </a:rPr>
              <a:t>Processes that are NOT acceptable for monitoring clock hours: </a:t>
            </a:r>
            <a:endParaRPr lang="en-US">
              <a:solidFill>
                <a:schemeClr val="bg1"/>
              </a:solidFill>
              <a:latin typeface="Cambria"/>
            </a:endParaRPr>
          </a:p>
          <a:p>
            <a:endParaRPr lang="en-US" sz="2800">
              <a:solidFill>
                <a:schemeClr val="bg1"/>
              </a:solidFill>
              <a:latin typeface="Cambria"/>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a:ea typeface="+mn-lt"/>
                <a:cs typeface="+mn-lt"/>
              </a:rPr>
              <a:t>Awarding clock hours based on estimates of completed work</a:t>
            </a:r>
            <a:endParaRPr lang="en-US">
              <a:solidFill>
                <a:schemeClr val="bg1"/>
              </a:solidFill>
              <a:latin typeface="Cambria"/>
            </a:endParaRPr>
          </a:p>
          <a:p>
            <a:pPr marL="914400" lvl="1" indent="-457200">
              <a:buFont typeface="Arial" panose="020B0604020202020204" pitchFamily="34" charset="0"/>
              <a:buChar char="•"/>
            </a:pPr>
            <a:r>
              <a:rPr lang="en-US" sz="2600">
                <a:solidFill>
                  <a:schemeClr val="bg1"/>
                </a:solidFill>
                <a:latin typeface="Cambria"/>
                <a:ea typeface="Cambria" panose="02040503050406030204" pitchFamily="18" charset="0"/>
                <a:cs typeface="Arial"/>
              </a:rPr>
              <a:t>A student completes a project, and the school assigns a certain number of clock hours based on the average time it takes students to complete the assignment</a:t>
            </a:r>
          </a:p>
          <a:p>
            <a:pPr marL="457200" indent="-457200">
              <a:buFont typeface="Arial" panose="020B0604020202020204" pitchFamily="34" charset="0"/>
              <a:buChar char="•"/>
            </a:pPr>
            <a:endParaRPr lang="en-US" sz="2800">
              <a:solidFill>
                <a:schemeClr val="bg1"/>
              </a:solidFill>
              <a:latin typeface="Cambria"/>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a:ea typeface="Cambria" panose="02040503050406030204" pitchFamily="18" charset="0"/>
              </a:rPr>
              <a:t>Whether synchronous or asynchronous, an instructor checks in with a student at the beginning of a scheduled period and then checks back with the student at the end of the scheduled period to see what the student has accomplished without any monitoring of attendance or academic activity</a:t>
            </a:r>
          </a:p>
          <a:p>
            <a:pPr lvl="1"/>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11950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a:xfrm>
            <a:off x="11727479" y="6354240"/>
            <a:ext cx="399651" cy="312098"/>
          </a:xfrm>
        </p:spPr>
        <p:txBody>
          <a:bodyPr/>
          <a:lstStyle/>
          <a:p>
            <a:fld id="{234755BD-B4AC-9044-BCE4-27904766F8BB}" type="slidenum">
              <a:rPr lang="en-US" smtClean="0"/>
              <a:pPr/>
              <a:t>18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Correspondence course</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“correspondence course” in 34 CFR 600.2</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843149636"/>
              </p:ext>
            </p:extLst>
          </p:nvPr>
        </p:nvGraphicFramePr>
        <p:xfrm>
          <a:off x="464521" y="2024877"/>
          <a:ext cx="11242630" cy="4641461"/>
        </p:xfrm>
        <a:graphic>
          <a:graphicData uri="http://schemas.openxmlformats.org/drawingml/2006/table">
            <a:tbl>
              <a:tblPr firstRow="1" bandRow="1">
                <a:tableStyleId>{5C22544A-7EE6-4342-B048-85BDC9FD1C3A}</a:tableStyleId>
              </a:tblPr>
              <a:tblGrid>
                <a:gridCol w="5487588">
                  <a:extLst>
                    <a:ext uri="{9D8B030D-6E8A-4147-A177-3AD203B41FA5}">
                      <a16:colId xmlns:a16="http://schemas.microsoft.com/office/drawing/2014/main" val="4018549515"/>
                    </a:ext>
                  </a:extLst>
                </a:gridCol>
                <a:gridCol w="5755042">
                  <a:extLst>
                    <a:ext uri="{9D8B030D-6E8A-4147-A177-3AD203B41FA5}">
                      <a16:colId xmlns:a16="http://schemas.microsoft.com/office/drawing/2014/main" val="636624537"/>
                    </a:ext>
                  </a:extLst>
                </a:gridCol>
              </a:tblGrid>
              <a:tr h="709541">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2796983">
                <a:tc>
                  <a:txBody>
                    <a:bodyPr/>
                    <a:lstStyle/>
                    <a:p>
                      <a:r>
                        <a:rPr lang="en-US" sz="1800" b="0" i="1" kern="1200">
                          <a:solidFill>
                            <a:schemeClr val="dk1"/>
                          </a:solidFill>
                          <a:effectLst/>
                          <a:latin typeface="+mn-lt"/>
                          <a:ea typeface="+mn-ea"/>
                          <a:cs typeface="+mn-cs"/>
                        </a:rPr>
                        <a:t>Correspondence course:</a:t>
                      </a:r>
                      <a:r>
                        <a:rPr lang="en-US" sz="1800" b="0" i="0" kern="1200">
                          <a:solidFill>
                            <a:schemeClr val="dk1"/>
                          </a:solidFill>
                          <a:effectLst/>
                          <a:latin typeface="+mn-lt"/>
                          <a:ea typeface="+mn-ea"/>
                          <a:cs typeface="+mn-cs"/>
                        </a:rPr>
                        <a:t> (1) A course provided by an institution under which the institution provides instructional materials, by mail or electronic transmission, including examinations on the materials, to students who are separated from the instructor. Interaction between the instructor and student is limited, is not regular and substantive, and is primarily initiated by the student. Correspondence courses are typically self-paced.</a:t>
                      </a:r>
                    </a:p>
                    <a:p>
                      <a:r>
                        <a:rPr lang="en-US" sz="1800" b="0" i="0" kern="1200">
                          <a:solidFill>
                            <a:schemeClr val="dk1"/>
                          </a:solidFill>
                          <a:effectLst/>
                          <a:latin typeface="+mn-lt"/>
                          <a:ea typeface="+mn-ea"/>
                          <a:cs typeface="+mn-cs"/>
                        </a:rPr>
                        <a:t>(2) If a course is part correspondence and part residential training, the Secretary considers the course to be a correspondence course.</a:t>
                      </a:r>
                    </a:p>
                    <a:p>
                      <a:r>
                        <a:rPr lang="en-US" sz="1800" b="0" i="0" kern="1200">
                          <a:solidFill>
                            <a:schemeClr val="dk1"/>
                          </a:solidFill>
                          <a:effectLst/>
                          <a:latin typeface="+mn-lt"/>
                          <a:ea typeface="+mn-ea"/>
                          <a:cs typeface="+mn-cs"/>
                        </a:rPr>
                        <a:t>(3) A correspondence course is not distance education.</a:t>
                      </a:r>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800" b="0" i="1" kern="1200">
                          <a:solidFill>
                            <a:schemeClr val="dk1"/>
                          </a:solidFill>
                          <a:effectLst/>
                          <a:latin typeface="+mn-lt"/>
                          <a:ea typeface="+mn-ea"/>
                          <a:cs typeface="+mn-cs"/>
                        </a:rPr>
                        <a:t>Correspondence course:</a:t>
                      </a:r>
                      <a:r>
                        <a:rPr lang="en-US" sz="1800" b="0" i="0" kern="1200">
                          <a:solidFill>
                            <a:schemeClr val="dk1"/>
                          </a:solidFill>
                          <a:effectLst/>
                          <a:latin typeface="+mn-lt"/>
                          <a:ea typeface="+mn-ea"/>
                          <a:cs typeface="+mn-cs"/>
                        </a:rPr>
                        <a:t> (1) A course provided by an institution under which the institution provides instructional materials, by mail or electronic transmission, including examinations on the materials, to students who are separated from the instructor</a:t>
                      </a:r>
                      <a:r>
                        <a:rPr lang="en-US" sz="1800" b="0" i="0" kern="1200">
                          <a:solidFill>
                            <a:srgbClr val="0070C0"/>
                          </a:solidFill>
                          <a:effectLst/>
                          <a:latin typeface="+mn-lt"/>
                          <a:ea typeface="+mn-ea"/>
                          <a:cs typeface="+mn-cs"/>
                        </a:rPr>
                        <a:t>s</a:t>
                      </a:r>
                      <a:r>
                        <a:rPr lang="en-US" sz="1800" b="0" i="0" kern="1200">
                          <a:solidFill>
                            <a:schemeClr val="dk1"/>
                          </a:solidFill>
                          <a:effectLst/>
                          <a:latin typeface="+mn-lt"/>
                          <a:ea typeface="+mn-ea"/>
                          <a:cs typeface="+mn-cs"/>
                        </a:rPr>
                        <a:t>. Interaction between </a:t>
                      </a:r>
                      <a:r>
                        <a:rPr lang="en-US" sz="1800" b="0" i="0" strike="sngStrike" kern="1200" baseline="0">
                          <a:solidFill>
                            <a:srgbClr val="FF0000"/>
                          </a:solidFill>
                          <a:effectLst/>
                          <a:latin typeface="+mn-lt"/>
                          <a:ea typeface="+mn-ea"/>
                          <a:cs typeface="+mn-cs"/>
                        </a:rPr>
                        <a:t>the</a:t>
                      </a:r>
                      <a:r>
                        <a:rPr lang="en-US" sz="1800" b="0" i="0" strike="noStrike" kern="1200" baseline="0">
                          <a:solidFill>
                            <a:srgbClr val="FF0000"/>
                          </a:solidFill>
                          <a:effectLst/>
                          <a:latin typeface="+mn-lt"/>
                          <a:ea typeface="+mn-ea"/>
                          <a:cs typeface="+mn-cs"/>
                        </a:rPr>
                        <a:t> </a:t>
                      </a:r>
                      <a:r>
                        <a:rPr lang="en-US" sz="1800" b="0" i="0" kern="1200">
                          <a:solidFill>
                            <a:schemeClr val="dk1"/>
                          </a:solidFill>
                          <a:effectLst/>
                          <a:latin typeface="+mn-lt"/>
                          <a:ea typeface="+mn-ea"/>
                          <a:cs typeface="+mn-cs"/>
                        </a:rPr>
                        <a:t>instructor</a:t>
                      </a:r>
                      <a:r>
                        <a:rPr lang="en-US" sz="1800" b="0" i="0" kern="1200">
                          <a:solidFill>
                            <a:srgbClr val="0070C0"/>
                          </a:solidFill>
                          <a:effectLst/>
                          <a:latin typeface="+mn-lt"/>
                          <a:ea typeface="+mn-ea"/>
                          <a:cs typeface="+mn-cs"/>
                        </a:rPr>
                        <a:t>s</a:t>
                      </a:r>
                      <a:r>
                        <a:rPr lang="en-US" sz="1800" b="0" i="0" kern="1200">
                          <a:solidFill>
                            <a:schemeClr val="dk1"/>
                          </a:solidFill>
                          <a:effectLst/>
                          <a:latin typeface="+mn-lt"/>
                          <a:ea typeface="+mn-ea"/>
                          <a:cs typeface="+mn-cs"/>
                        </a:rPr>
                        <a:t> and students in a correspondence course is limited, is not regular and substantive, and is primarily initiated by the student. </a:t>
                      </a:r>
                      <a:r>
                        <a:rPr lang="en-US" sz="1800" b="0" i="0" strike="sngStrike" kern="1200" baseline="0">
                          <a:solidFill>
                            <a:srgbClr val="FF0000"/>
                          </a:solidFill>
                          <a:effectLst/>
                          <a:latin typeface="+mn-lt"/>
                          <a:ea typeface="+mn-ea"/>
                          <a:cs typeface="+mn-cs"/>
                        </a:rPr>
                        <a:t>Correspondence courses are typically self-paced.</a:t>
                      </a:r>
                    </a:p>
                    <a:p>
                      <a:r>
                        <a:rPr lang="en-US" sz="1800" b="0" i="0" kern="1200">
                          <a:solidFill>
                            <a:schemeClr val="dk1"/>
                          </a:solidFill>
                          <a:effectLst/>
                          <a:latin typeface="+mn-lt"/>
                          <a:ea typeface="+mn-ea"/>
                          <a:cs typeface="+mn-cs"/>
                        </a:rPr>
                        <a:t>(2) If a course is part correspondence and part residential training, the Secretary considers the course to be a correspondence course.</a:t>
                      </a:r>
                    </a:p>
                    <a:p>
                      <a:r>
                        <a:rPr lang="en-US" sz="1800" b="0" i="0" kern="1200">
                          <a:solidFill>
                            <a:schemeClr val="dk1"/>
                          </a:solidFill>
                          <a:effectLst/>
                          <a:latin typeface="+mn-lt"/>
                          <a:ea typeface="+mn-ea"/>
                          <a:cs typeface="+mn-cs"/>
                        </a:rPr>
                        <a:t>(3) A correspondence course is not distance education.</a:t>
                      </a:r>
                      <a:endParaRPr lang="en-US" sz="180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682145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19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595021"/>
            <a:ext cx="11514221" cy="52629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a:solidFill>
                  <a:schemeClr val="bg1"/>
                </a:solidFill>
                <a:latin typeface="Cambria" panose="02040503050406030204" pitchFamily="18" charset="0"/>
                <a:ea typeface="Cambria" panose="02040503050406030204" pitchFamily="18" charset="0"/>
              </a:rPr>
              <a:t>What has NOT changed?</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Distance education always involves regular and substantive interaction between students and instructors (even during the COVID-19 pandemic).</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Distance education is defined at the course level. If a school offers a course where students are separated from the instructor and the school cannot demonstrate that it ensures regular and substantive interaction in the course, it is a </a:t>
            </a:r>
            <a:r>
              <a:rPr lang="en-US" sz="2800" i="1">
                <a:solidFill>
                  <a:schemeClr val="bg1"/>
                </a:solidFill>
                <a:latin typeface="Cambria" panose="02040503050406030204" pitchFamily="18" charset="0"/>
                <a:ea typeface="Cambria" panose="02040503050406030204" pitchFamily="18" charset="0"/>
              </a:rPr>
              <a:t>correspondence course.</a:t>
            </a:r>
          </a:p>
          <a:p>
            <a:pPr marL="285750" indent="-285750">
              <a:buFont typeface="Arial" panose="020B0604020202020204" pitchFamily="34" charset="0"/>
              <a:buChar char="•"/>
            </a:pPr>
            <a:endParaRPr lang="en-US" sz="2800" i="1">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statute defines the types of media that distance education may use.</a:t>
            </a:r>
          </a:p>
          <a:p>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03419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a:xfrm>
            <a:off x="2059450" y="3753917"/>
            <a:ext cx="9919130" cy="596678"/>
          </a:xfrm>
        </p:spPr>
        <p:txBody>
          <a:bodyPr/>
          <a:lstStyle/>
          <a:p>
            <a:pPr algn="r" eaLnBrk="1" hangingPunct="1"/>
            <a:r>
              <a:rPr lang="en-US" altLang="en-US">
                <a:solidFill>
                  <a:schemeClr val="bg1"/>
                </a:solidFill>
                <a:latin typeface="Arial" panose="020B0604020202020204" pitchFamily="34" charset="0"/>
              </a:rPr>
              <a:t>David Musser and Greg Martin</a:t>
            </a:r>
          </a:p>
          <a:p>
            <a:pPr algn="r" eaLnBrk="1" hangingPunct="1"/>
            <a:r>
              <a:rPr lang="en-US" altLang="en-US">
                <a:solidFill>
                  <a:schemeClr val="bg1"/>
                </a:solidFill>
                <a:latin typeface="Arial" panose="020B0604020202020204" pitchFamily="34" charset="0"/>
              </a:rPr>
              <a:t>U.S. Department of Education</a:t>
            </a:r>
          </a:p>
          <a:p>
            <a:pPr algn="r" eaLnBrk="1" hangingPunct="1"/>
            <a:r>
              <a:rPr lang="en-US" altLang="en-US">
                <a:solidFill>
                  <a:schemeClr val="bg1"/>
                </a:solidFill>
                <a:latin typeface="Arial" panose="020B0604020202020204" pitchFamily="34" charset="0"/>
              </a:rPr>
              <a:t>April 2021</a:t>
            </a:r>
          </a:p>
        </p:txBody>
      </p:sp>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a:xfrm>
            <a:off x="1005116" y="790684"/>
            <a:ext cx="11088548" cy="1881597"/>
          </a:xfrm>
        </p:spPr>
        <p:txBody>
          <a:bodyPr/>
          <a:lstStyle/>
          <a:p>
            <a:pPr algn="r"/>
            <a:r>
              <a:rPr lang="en-US" sz="5400"/>
              <a:t>Distance education and institutional eligibility:</a:t>
            </a:r>
            <a:br>
              <a:rPr lang="en-US" sz="5400"/>
            </a:br>
            <a:r>
              <a:rPr lang="en-US" sz="4800" i="1"/>
              <a:t>New Regulation Overview</a:t>
            </a:r>
            <a:endParaRPr lang="en-US" sz="5400" i="1"/>
          </a:p>
        </p:txBody>
      </p:sp>
      <p:pic>
        <p:nvPicPr>
          <p:cNvPr id="6" name="Picture 5" descr="Graphical user interface, application, website&#10;&#10;Description automatically generated">
            <a:extLst>
              <a:ext uri="{FF2B5EF4-FFF2-40B4-BE49-F238E27FC236}">
                <a16:creationId xmlns:a16="http://schemas.microsoft.com/office/drawing/2014/main" id="{D7A37242-2960-4AD0-82FE-B4CE88860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982" y="513888"/>
            <a:ext cx="3232936" cy="2108547"/>
          </a:xfrm>
          <a:prstGeom prst="rect">
            <a:avLst/>
          </a:prstGeom>
        </p:spPr>
      </p:pic>
      <p:pic>
        <p:nvPicPr>
          <p:cNvPr id="8" name="Picture 7" descr="A picture containing outdoor, building, red, tall&#10;&#10;Description automatically generated">
            <a:extLst>
              <a:ext uri="{FF2B5EF4-FFF2-40B4-BE49-F238E27FC236}">
                <a16:creationId xmlns:a16="http://schemas.microsoft.com/office/drawing/2014/main" id="{F48C9872-126B-439A-84A5-333C6A9C8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982" y="2949077"/>
            <a:ext cx="3297561" cy="1885192"/>
          </a:xfrm>
          <a:prstGeom prst="rect">
            <a:avLst/>
          </a:prstGeom>
        </p:spPr>
      </p:pic>
    </p:spTree>
    <p:extLst>
      <p:ext uri="{BB962C8B-B14F-4D97-AF65-F5344CB8AC3E}">
        <p14:creationId xmlns:p14="http://schemas.microsoft.com/office/powerpoint/2010/main" val="3685791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“distance education” in 34 CFR 600.2, Part One</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4785950"/>
              </p:ext>
            </p:extLst>
          </p:nvPr>
        </p:nvGraphicFramePr>
        <p:xfrm>
          <a:off x="609601" y="2170293"/>
          <a:ext cx="10983310" cy="3631417"/>
        </p:xfrm>
        <a:graphic>
          <a:graphicData uri="http://schemas.openxmlformats.org/drawingml/2006/table">
            <a:tbl>
              <a:tblPr firstRow="1" bandRow="1">
                <a:tableStyleId>{5C22544A-7EE6-4342-B048-85BDC9FD1C3A}</a:tableStyleId>
              </a:tblPr>
              <a:tblGrid>
                <a:gridCol w="5361013">
                  <a:extLst>
                    <a:ext uri="{9D8B030D-6E8A-4147-A177-3AD203B41FA5}">
                      <a16:colId xmlns:a16="http://schemas.microsoft.com/office/drawing/2014/main" val="4018549515"/>
                    </a:ext>
                  </a:extLst>
                </a:gridCol>
                <a:gridCol w="5622297">
                  <a:extLst>
                    <a:ext uri="{9D8B030D-6E8A-4147-A177-3AD203B41FA5}">
                      <a16:colId xmlns:a16="http://schemas.microsoft.com/office/drawing/2014/main" val="636624537"/>
                    </a:ext>
                  </a:extLst>
                </a:gridCol>
              </a:tblGrid>
              <a:tr h="752074">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2879343">
                <a:tc>
                  <a:txBody>
                    <a:bodyPr/>
                    <a:lstStyle/>
                    <a:p>
                      <a:r>
                        <a:rPr lang="en-US" sz="1800" b="0" i="1" kern="1200">
                          <a:solidFill>
                            <a:schemeClr val="dk1"/>
                          </a:solidFill>
                          <a:effectLst/>
                          <a:latin typeface="+mn-lt"/>
                          <a:ea typeface="+mn-ea"/>
                          <a:cs typeface="+mn-cs"/>
                        </a:rPr>
                        <a:t>Distance education</a:t>
                      </a:r>
                      <a:r>
                        <a:rPr lang="en-US" sz="1800" b="0" i="0" kern="1200">
                          <a:solidFill>
                            <a:schemeClr val="dk1"/>
                          </a:solidFill>
                          <a:effectLst/>
                          <a:latin typeface="+mn-lt"/>
                          <a:ea typeface="+mn-ea"/>
                          <a:cs typeface="+mn-cs"/>
                        </a:rPr>
                        <a:t> means education that uses one or more of the technologies listed in paragraphs (1) through (4) of this definition to deliver instruction to students who are separated from the instructor and to support regular and substantive interaction between the students and the instructor, either synchronously or asynchronously…</a:t>
                      </a:r>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800" b="0" i="1" kern="1200">
                          <a:solidFill>
                            <a:schemeClr val="dk1"/>
                          </a:solidFill>
                          <a:effectLst/>
                          <a:latin typeface="+mn-lt"/>
                          <a:ea typeface="+mn-ea"/>
                          <a:cs typeface="+mn-cs"/>
                        </a:rPr>
                        <a:t>Distance education</a:t>
                      </a:r>
                      <a:r>
                        <a:rPr lang="en-US" sz="1800" b="0" i="0" kern="1200">
                          <a:solidFill>
                            <a:schemeClr val="dk1"/>
                          </a:solidFill>
                          <a:effectLst/>
                          <a:latin typeface="+mn-lt"/>
                          <a:ea typeface="+mn-ea"/>
                          <a:cs typeface="+mn-cs"/>
                        </a:rPr>
                        <a:t>: </a:t>
                      </a:r>
                      <a:r>
                        <a:rPr lang="en-US" sz="1800" b="0" i="0" kern="1200">
                          <a:solidFill>
                            <a:srgbClr val="0070C0"/>
                          </a:solidFill>
                          <a:effectLst/>
                          <a:latin typeface="+mn-lt"/>
                          <a:ea typeface="+mn-ea"/>
                          <a:cs typeface="+mn-cs"/>
                        </a:rPr>
                        <a:t>(1)</a:t>
                      </a:r>
                      <a:r>
                        <a:rPr lang="en-US" sz="1800" b="0" i="0" kern="1200">
                          <a:solidFill>
                            <a:schemeClr val="dk1"/>
                          </a:solidFill>
                          <a:effectLst/>
                          <a:latin typeface="+mn-lt"/>
                          <a:ea typeface="+mn-ea"/>
                          <a:cs typeface="+mn-cs"/>
                        </a:rPr>
                        <a:t> Education that uses one or more of the technologies listed in paragraphs </a:t>
                      </a:r>
                      <a:r>
                        <a:rPr lang="en-US" sz="1800" b="0" i="0" kern="1200">
                          <a:solidFill>
                            <a:srgbClr val="0070C0"/>
                          </a:solidFill>
                          <a:effectLst/>
                          <a:latin typeface="+mn-lt"/>
                          <a:ea typeface="+mn-ea"/>
                          <a:cs typeface="+mn-cs"/>
                        </a:rPr>
                        <a:t>(2)(</a:t>
                      </a:r>
                      <a:r>
                        <a:rPr lang="en-US" sz="1800" b="0" i="0" kern="1200" err="1">
                          <a:solidFill>
                            <a:srgbClr val="0070C0"/>
                          </a:solidFill>
                          <a:effectLst/>
                          <a:latin typeface="+mn-lt"/>
                          <a:ea typeface="+mn-ea"/>
                          <a:cs typeface="+mn-cs"/>
                        </a:rPr>
                        <a:t>i</a:t>
                      </a:r>
                      <a:r>
                        <a:rPr lang="en-US" sz="1800" b="0" i="0" kern="1200">
                          <a:solidFill>
                            <a:srgbClr val="0070C0"/>
                          </a:solidFill>
                          <a:effectLst/>
                          <a:latin typeface="+mn-lt"/>
                          <a:ea typeface="+mn-ea"/>
                          <a:cs typeface="+mn-cs"/>
                        </a:rPr>
                        <a:t>)</a:t>
                      </a:r>
                      <a:r>
                        <a:rPr lang="en-US" sz="1800" b="0" i="0" kern="1200">
                          <a:solidFill>
                            <a:schemeClr val="dk1"/>
                          </a:solidFill>
                          <a:effectLst/>
                          <a:latin typeface="+mn-lt"/>
                          <a:ea typeface="+mn-ea"/>
                          <a:cs typeface="+mn-cs"/>
                        </a:rPr>
                        <a:t> through </a:t>
                      </a:r>
                      <a:r>
                        <a:rPr lang="en-US" sz="1800" b="0" i="0" kern="1200">
                          <a:solidFill>
                            <a:srgbClr val="0070C0"/>
                          </a:solidFill>
                          <a:effectLst/>
                          <a:latin typeface="+mn-lt"/>
                          <a:ea typeface="+mn-ea"/>
                          <a:cs typeface="+mn-cs"/>
                        </a:rPr>
                        <a:t>(iv) </a:t>
                      </a:r>
                      <a:r>
                        <a:rPr lang="en-US" sz="1800" b="0" i="0" kern="1200">
                          <a:solidFill>
                            <a:schemeClr val="dk1"/>
                          </a:solidFill>
                          <a:effectLst/>
                          <a:latin typeface="+mn-lt"/>
                          <a:ea typeface="+mn-ea"/>
                          <a:cs typeface="+mn-cs"/>
                        </a:rPr>
                        <a:t>of this definition to deliver instruction to</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800" b="0" i="0" kern="1200">
                          <a:solidFill>
                            <a:schemeClr val="dk1"/>
                          </a:solidFill>
                          <a:effectLst/>
                          <a:latin typeface="+mn-lt"/>
                          <a:ea typeface="+mn-ea"/>
                          <a:cs typeface="+mn-cs"/>
                        </a:rPr>
                        <a:t>students who are separated from the instructor </a:t>
                      </a:r>
                      <a:r>
                        <a:rPr lang="en-US" sz="1800" b="0" i="0" kern="1200">
                          <a:solidFill>
                            <a:srgbClr val="0070C0"/>
                          </a:solidFill>
                          <a:effectLst/>
                          <a:latin typeface="+mn-lt"/>
                          <a:ea typeface="+mn-ea"/>
                          <a:cs typeface="+mn-cs"/>
                        </a:rPr>
                        <a:t>or instructors </a:t>
                      </a:r>
                      <a:r>
                        <a:rPr lang="en-US" sz="1800" b="0" i="0" kern="1200">
                          <a:solidFill>
                            <a:schemeClr val="dk1"/>
                          </a:solidFill>
                          <a:effectLst/>
                          <a:latin typeface="+mn-lt"/>
                          <a:ea typeface="+mn-ea"/>
                          <a:cs typeface="+mn-cs"/>
                        </a:rPr>
                        <a:t>and to support </a:t>
                      </a:r>
                      <a:r>
                        <a:rPr lang="en-US" sz="1800" b="1" i="1" kern="1200">
                          <a:solidFill>
                            <a:schemeClr val="tx1"/>
                          </a:solidFill>
                          <a:effectLst/>
                          <a:latin typeface="+mn-lt"/>
                          <a:ea typeface="+mn-ea"/>
                          <a:cs typeface="+mn-cs"/>
                        </a:rPr>
                        <a:t>regular</a:t>
                      </a:r>
                      <a:r>
                        <a:rPr lang="en-US" sz="1800" b="0" i="0" kern="1200">
                          <a:solidFill>
                            <a:schemeClr val="tx1"/>
                          </a:solidFill>
                          <a:effectLst/>
                          <a:latin typeface="+mn-lt"/>
                          <a:ea typeface="+mn-ea"/>
                          <a:cs typeface="+mn-cs"/>
                        </a:rPr>
                        <a:t> </a:t>
                      </a:r>
                      <a:r>
                        <a:rPr lang="en-US" sz="1800" b="1" i="1" kern="1200">
                          <a:solidFill>
                            <a:schemeClr val="tx1"/>
                          </a:solidFill>
                          <a:effectLst/>
                          <a:latin typeface="+mn-lt"/>
                          <a:ea typeface="+mn-ea"/>
                          <a:cs typeface="+mn-cs"/>
                        </a:rPr>
                        <a:t>and</a:t>
                      </a:r>
                      <a:r>
                        <a:rPr lang="en-US" sz="1800" b="0" i="0" kern="1200">
                          <a:solidFill>
                            <a:schemeClr val="tx1"/>
                          </a:solidFill>
                          <a:effectLst/>
                          <a:latin typeface="+mn-lt"/>
                          <a:ea typeface="+mn-ea"/>
                          <a:cs typeface="+mn-cs"/>
                        </a:rPr>
                        <a:t> </a:t>
                      </a:r>
                      <a:r>
                        <a:rPr lang="en-US" sz="1800" b="1" i="1" kern="1200">
                          <a:solidFill>
                            <a:schemeClr val="tx1"/>
                          </a:solidFill>
                          <a:effectLst/>
                          <a:latin typeface="+mn-lt"/>
                          <a:ea typeface="+mn-ea"/>
                          <a:cs typeface="+mn-cs"/>
                        </a:rPr>
                        <a:t>substantive</a:t>
                      </a:r>
                      <a:r>
                        <a:rPr lang="en-US" sz="1800" b="0" i="1" kern="1200">
                          <a:solidFill>
                            <a:schemeClr val="tx1"/>
                          </a:solidFill>
                          <a:effectLst/>
                          <a:latin typeface="+mn-lt"/>
                          <a:ea typeface="+mn-ea"/>
                          <a:cs typeface="+mn-cs"/>
                        </a:rPr>
                        <a:t> </a:t>
                      </a:r>
                      <a:r>
                        <a:rPr lang="en-US" sz="1800" b="1" i="1" kern="1200">
                          <a:solidFill>
                            <a:schemeClr val="tx1"/>
                          </a:solidFill>
                          <a:effectLst/>
                          <a:latin typeface="+mn-lt"/>
                          <a:ea typeface="+mn-ea"/>
                          <a:cs typeface="+mn-cs"/>
                        </a:rPr>
                        <a:t>interaction</a:t>
                      </a:r>
                      <a:r>
                        <a:rPr lang="en-US" sz="1800" b="0" i="0" kern="1200">
                          <a:solidFill>
                            <a:schemeClr val="dk1"/>
                          </a:solidFill>
                          <a:effectLst/>
                          <a:latin typeface="+mn-lt"/>
                          <a:ea typeface="+mn-ea"/>
                          <a:cs typeface="+mn-cs"/>
                        </a:rPr>
                        <a:t> </a:t>
                      </a:r>
                      <a:r>
                        <a:rPr lang="en-US" sz="1800" b="1" i="1" kern="1200">
                          <a:solidFill>
                            <a:schemeClr val="dk1"/>
                          </a:solidFill>
                          <a:effectLst/>
                          <a:latin typeface="+mn-lt"/>
                          <a:ea typeface="+mn-ea"/>
                          <a:cs typeface="+mn-cs"/>
                        </a:rPr>
                        <a:t>between the students and the </a:t>
                      </a:r>
                      <a:r>
                        <a:rPr lang="en-US" sz="1800" b="1" i="1" kern="1200">
                          <a:solidFill>
                            <a:schemeClr val="tx1"/>
                          </a:solidFill>
                          <a:effectLst/>
                          <a:latin typeface="+mn-lt"/>
                          <a:ea typeface="+mn-ea"/>
                          <a:cs typeface="+mn-cs"/>
                        </a:rPr>
                        <a:t>instructor </a:t>
                      </a:r>
                      <a:r>
                        <a:rPr lang="en-US" sz="1800" b="1" i="1" kern="1200">
                          <a:solidFill>
                            <a:srgbClr val="0070C0"/>
                          </a:solidFill>
                          <a:effectLst/>
                          <a:latin typeface="+mn-lt"/>
                          <a:ea typeface="+mn-ea"/>
                          <a:cs typeface="+mn-cs"/>
                        </a:rPr>
                        <a:t>or instructors</a:t>
                      </a:r>
                      <a:r>
                        <a:rPr lang="en-US" sz="1800" b="0" i="0" kern="1200">
                          <a:solidFill>
                            <a:schemeClr val="dk1"/>
                          </a:solidFill>
                          <a:effectLst/>
                          <a:latin typeface="+mn-lt"/>
                          <a:ea typeface="+mn-ea"/>
                          <a:cs typeface="+mn-cs"/>
                        </a:rPr>
                        <a:t>, either synchronously or asynchronously… (emphasis added)</a:t>
                      </a:r>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1316569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“distance education” in 34 CFR 600.2, Part Two</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3474100413"/>
              </p:ext>
            </p:extLst>
          </p:nvPr>
        </p:nvGraphicFramePr>
        <p:xfrm>
          <a:off x="609601" y="2170293"/>
          <a:ext cx="10983310" cy="4325100"/>
        </p:xfrm>
        <a:graphic>
          <a:graphicData uri="http://schemas.openxmlformats.org/drawingml/2006/table">
            <a:tbl>
              <a:tblPr firstRow="1" bandRow="1">
                <a:tableStyleId>{5C22544A-7EE6-4342-B048-85BDC9FD1C3A}</a:tableStyleId>
              </a:tblPr>
              <a:tblGrid>
                <a:gridCol w="5361013">
                  <a:extLst>
                    <a:ext uri="{9D8B030D-6E8A-4147-A177-3AD203B41FA5}">
                      <a16:colId xmlns:a16="http://schemas.microsoft.com/office/drawing/2014/main" val="4018549515"/>
                    </a:ext>
                  </a:extLst>
                </a:gridCol>
                <a:gridCol w="5622297">
                  <a:extLst>
                    <a:ext uri="{9D8B030D-6E8A-4147-A177-3AD203B41FA5}">
                      <a16:colId xmlns:a16="http://schemas.microsoft.com/office/drawing/2014/main" val="636624537"/>
                    </a:ext>
                  </a:extLst>
                </a:gridCol>
              </a:tblGrid>
              <a:tr h="667500">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3317443">
                <a:tc>
                  <a:txBody>
                    <a:bodyPr/>
                    <a:lstStyle/>
                    <a:p>
                      <a:r>
                        <a:rPr lang="en-US" sz="1800" b="0" i="1" kern="1200">
                          <a:solidFill>
                            <a:schemeClr val="dk1"/>
                          </a:solidFill>
                          <a:effectLst/>
                          <a:latin typeface="+mn-lt"/>
                          <a:ea typeface="+mn-ea"/>
                          <a:cs typeface="+mn-cs"/>
                        </a:rPr>
                        <a:t>Distance education</a:t>
                      </a:r>
                      <a:r>
                        <a:rPr lang="en-US" sz="1800" b="0" i="0" kern="1200">
                          <a:solidFill>
                            <a:schemeClr val="dk1"/>
                          </a:solidFill>
                          <a:effectLst/>
                          <a:latin typeface="+mn-lt"/>
                          <a:ea typeface="+mn-ea"/>
                          <a:cs typeface="+mn-cs"/>
                        </a:rPr>
                        <a:t> … The technologies may include—</a:t>
                      </a:r>
                    </a:p>
                    <a:p>
                      <a:r>
                        <a:rPr lang="en-US" sz="1800" b="0" i="0" kern="1200">
                          <a:solidFill>
                            <a:schemeClr val="dk1"/>
                          </a:solidFill>
                          <a:effectLst/>
                          <a:latin typeface="+mn-lt"/>
                          <a:ea typeface="+mn-ea"/>
                          <a:cs typeface="+mn-cs"/>
                        </a:rPr>
                        <a:t>(1) The internet;</a:t>
                      </a:r>
                    </a:p>
                    <a:p>
                      <a:r>
                        <a:rPr lang="en-US" sz="1800" b="0" i="0" kern="1200">
                          <a:solidFill>
                            <a:schemeClr val="dk1"/>
                          </a:solidFill>
                          <a:effectLst/>
                          <a:latin typeface="+mn-lt"/>
                          <a:ea typeface="+mn-ea"/>
                          <a:cs typeface="+mn-cs"/>
                        </a:rPr>
                        <a:t>(2) One-way and two-way transmissions through open broadcast, closed circuit, cable, microwave, broadband lines, fiber optics, satellite, or wireless communications devices;</a:t>
                      </a:r>
                    </a:p>
                    <a:p>
                      <a:r>
                        <a:rPr lang="en-US" sz="1800" b="0" i="0" kern="1200">
                          <a:solidFill>
                            <a:schemeClr val="dk1"/>
                          </a:solidFill>
                          <a:effectLst/>
                          <a:latin typeface="+mn-lt"/>
                          <a:ea typeface="+mn-ea"/>
                          <a:cs typeface="+mn-cs"/>
                        </a:rPr>
                        <a:t>(3) Audio conferencing; or</a:t>
                      </a:r>
                    </a:p>
                    <a:p>
                      <a:r>
                        <a:rPr lang="en-US" sz="1800" b="0" i="0" kern="1200">
                          <a:solidFill>
                            <a:schemeClr val="dk1"/>
                          </a:solidFill>
                          <a:effectLst/>
                          <a:latin typeface="+mn-lt"/>
                          <a:ea typeface="+mn-ea"/>
                          <a:cs typeface="+mn-cs"/>
                        </a:rPr>
                        <a:t>(4) Video cassettes, DVDs, and CD-ROMs, if the cassettes, DVDs, or CD-ROMs are used in a course in conjunction with any of the technologies listed in paragraphs (1) through (3) of this definition.</a:t>
                      </a:r>
                    </a:p>
                  </a:txBody>
                  <a:tcPr/>
                </a:tc>
                <a:tc>
                  <a:txBody>
                    <a:bodyPr/>
                    <a:lstStyle/>
                    <a:p>
                      <a:r>
                        <a:rPr lang="en-US" sz="1800" b="0" i="0" u="none" strike="noStrike" kern="1200" baseline="0">
                          <a:solidFill>
                            <a:schemeClr val="dk1"/>
                          </a:solidFill>
                          <a:latin typeface="+mn-lt"/>
                          <a:ea typeface="+mn-ea"/>
                          <a:cs typeface="+mn-cs"/>
                        </a:rPr>
                        <a:t>(2) The technologies that may be used to offer distance education include—</a:t>
                      </a:r>
                    </a:p>
                    <a:p>
                      <a:r>
                        <a:rPr lang="en-US" sz="1800" b="0" i="0" u="none" strike="noStrike" kern="1200" baseline="0">
                          <a:solidFill>
                            <a:schemeClr val="dk1"/>
                          </a:solidFill>
                          <a:latin typeface="+mn-lt"/>
                          <a:ea typeface="+mn-ea"/>
                          <a:cs typeface="+mn-cs"/>
                        </a:rPr>
                        <a:t>(</a:t>
                      </a:r>
                      <a:r>
                        <a:rPr lang="en-US" sz="1800" b="0" i="0" u="none" strike="noStrike" kern="1200" baseline="0" err="1">
                          <a:solidFill>
                            <a:schemeClr val="dk1"/>
                          </a:solidFill>
                          <a:latin typeface="+mn-lt"/>
                          <a:ea typeface="+mn-ea"/>
                          <a:cs typeface="+mn-cs"/>
                        </a:rPr>
                        <a:t>i</a:t>
                      </a:r>
                      <a:r>
                        <a:rPr lang="en-US" sz="1800" b="0" i="0" u="none" strike="noStrike" kern="1200" baseline="0">
                          <a:solidFill>
                            <a:schemeClr val="dk1"/>
                          </a:solidFill>
                          <a:latin typeface="+mn-lt"/>
                          <a:ea typeface="+mn-ea"/>
                          <a:cs typeface="+mn-cs"/>
                        </a:rPr>
                        <a:t>) The internet;</a:t>
                      </a:r>
                    </a:p>
                    <a:p>
                      <a:r>
                        <a:rPr lang="en-US" sz="1800" b="0" i="0" u="none" strike="noStrike" kern="1200" baseline="0">
                          <a:solidFill>
                            <a:schemeClr val="dk1"/>
                          </a:solidFill>
                          <a:latin typeface="+mn-lt"/>
                          <a:ea typeface="+mn-ea"/>
                          <a:cs typeface="+mn-cs"/>
                        </a:rPr>
                        <a:t>(ii) One-way and two-way transmissions through open broadcast, closed circuit, cable, microwave, broadband lines, fiber optics, satellite, or wireless communications devices;</a:t>
                      </a:r>
                    </a:p>
                    <a:p>
                      <a:r>
                        <a:rPr lang="en-US" sz="1800" b="0" i="0" u="none" strike="noStrike" kern="1200" baseline="0">
                          <a:solidFill>
                            <a:schemeClr val="dk1"/>
                          </a:solidFill>
                          <a:latin typeface="+mn-lt"/>
                          <a:ea typeface="+mn-ea"/>
                          <a:cs typeface="+mn-cs"/>
                        </a:rPr>
                        <a:t>(iii) Audio conference; or</a:t>
                      </a:r>
                    </a:p>
                    <a:p>
                      <a:r>
                        <a:rPr lang="en-US" sz="1800" b="0" i="0" u="none" strike="noStrike" kern="1200" baseline="0">
                          <a:solidFill>
                            <a:schemeClr val="dk1"/>
                          </a:solidFill>
                          <a:latin typeface="+mn-lt"/>
                          <a:ea typeface="+mn-ea"/>
                          <a:cs typeface="+mn-cs"/>
                        </a:rPr>
                        <a:t>(iv) </a:t>
                      </a:r>
                      <a:r>
                        <a:rPr lang="en-US" sz="1800" b="0" i="0" u="none" strike="noStrike" kern="1200" baseline="0">
                          <a:solidFill>
                            <a:srgbClr val="0070C0"/>
                          </a:solidFill>
                          <a:latin typeface="+mn-lt"/>
                          <a:ea typeface="+mn-ea"/>
                          <a:cs typeface="+mn-cs"/>
                        </a:rPr>
                        <a:t>Other media </a:t>
                      </a:r>
                      <a:r>
                        <a:rPr lang="en-US" sz="1800" b="0" i="0" u="none" strike="noStrike" kern="1200" baseline="0">
                          <a:solidFill>
                            <a:schemeClr val="dk1"/>
                          </a:solidFill>
                          <a:latin typeface="+mn-lt"/>
                          <a:ea typeface="+mn-ea"/>
                          <a:cs typeface="+mn-cs"/>
                        </a:rPr>
                        <a:t>used in a course in conjunction with any of the technologies listed in paragraphs (2)(</a:t>
                      </a:r>
                      <a:r>
                        <a:rPr lang="en-US" sz="1800" b="0" i="0" u="none" strike="noStrike" kern="1200" baseline="0" err="1">
                          <a:solidFill>
                            <a:schemeClr val="dk1"/>
                          </a:solidFill>
                          <a:latin typeface="+mn-lt"/>
                          <a:ea typeface="+mn-ea"/>
                          <a:cs typeface="+mn-cs"/>
                        </a:rPr>
                        <a:t>i</a:t>
                      </a:r>
                      <a:r>
                        <a:rPr lang="en-US" sz="1800" b="0" i="0" u="none" strike="noStrike" kern="1200" baseline="0">
                          <a:solidFill>
                            <a:schemeClr val="dk1"/>
                          </a:solidFill>
                          <a:latin typeface="+mn-lt"/>
                          <a:ea typeface="+mn-ea"/>
                          <a:cs typeface="+mn-cs"/>
                        </a:rPr>
                        <a:t>)</a:t>
                      </a:r>
                    </a:p>
                    <a:p>
                      <a:r>
                        <a:rPr lang="en-US" sz="1800" b="0" i="0" u="none" strike="noStrike" kern="1200" baseline="0">
                          <a:solidFill>
                            <a:schemeClr val="dk1"/>
                          </a:solidFill>
                          <a:latin typeface="+mn-lt"/>
                          <a:ea typeface="+mn-ea"/>
                          <a:cs typeface="+mn-cs"/>
                        </a:rPr>
                        <a:t>through (iii) of this definition.</a:t>
                      </a:r>
                      <a:endParaRPr lang="en-US" sz="180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1824738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22</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“distance education” in 34 CFR 600.2, Part Three</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1835857220"/>
              </p:ext>
            </p:extLst>
          </p:nvPr>
        </p:nvGraphicFramePr>
        <p:xfrm>
          <a:off x="604345" y="2322329"/>
          <a:ext cx="10983310" cy="3164476"/>
        </p:xfrm>
        <a:graphic>
          <a:graphicData uri="http://schemas.openxmlformats.org/drawingml/2006/table">
            <a:tbl>
              <a:tblPr firstRow="1" bandRow="1">
                <a:tableStyleId>{5C22544A-7EE6-4342-B048-85BDC9FD1C3A}</a:tableStyleId>
              </a:tblPr>
              <a:tblGrid>
                <a:gridCol w="4755931">
                  <a:extLst>
                    <a:ext uri="{9D8B030D-6E8A-4147-A177-3AD203B41FA5}">
                      <a16:colId xmlns:a16="http://schemas.microsoft.com/office/drawing/2014/main" val="4018549515"/>
                    </a:ext>
                  </a:extLst>
                </a:gridCol>
                <a:gridCol w="6227379">
                  <a:extLst>
                    <a:ext uri="{9D8B030D-6E8A-4147-A177-3AD203B41FA5}">
                      <a16:colId xmlns:a16="http://schemas.microsoft.com/office/drawing/2014/main" val="636624537"/>
                    </a:ext>
                  </a:extLst>
                </a:gridCol>
              </a:tblGrid>
              <a:tr h="507932">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2524396">
                <a:tc>
                  <a:txBody>
                    <a:bodyPr/>
                    <a:lstStyle/>
                    <a:p>
                      <a:r>
                        <a:rPr lang="en-US" sz="1800" b="0" i="0" kern="1200">
                          <a:solidFill>
                            <a:schemeClr val="dk1"/>
                          </a:solidFill>
                          <a:effectLst/>
                          <a:latin typeface="+mn-lt"/>
                          <a:ea typeface="+mn-ea"/>
                          <a:cs typeface="+mn-cs"/>
                        </a:rPr>
                        <a:t>Current definition of </a:t>
                      </a:r>
                      <a:r>
                        <a:rPr lang="en-US" sz="1800" b="0" i="1" kern="1200">
                          <a:solidFill>
                            <a:schemeClr val="dk1"/>
                          </a:solidFill>
                          <a:effectLst/>
                          <a:latin typeface="+mn-lt"/>
                          <a:ea typeface="+mn-ea"/>
                          <a:cs typeface="+mn-cs"/>
                        </a:rPr>
                        <a:t>distance education</a:t>
                      </a:r>
                      <a:r>
                        <a:rPr lang="en-US" sz="1800" b="0" i="0" kern="1200">
                          <a:solidFill>
                            <a:schemeClr val="dk1"/>
                          </a:solidFill>
                          <a:effectLst/>
                          <a:latin typeface="+mn-lt"/>
                          <a:ea typeface="+mn-ea"/>
                          <a:cs typeface="+mn-cs"/>
                        </a:rPr>
                        <a:t> does not define “instructor.”</a:t>
                      </a:r>
                    </a:p>
                  </a:txBody>
                  <a:tcPr/>
                </a:tc>
                <a:tc>
                  <a:txBody>
                    <a:bodyPr/>
                    <a:lstStyle/>
                    <a:p>
                      <a:r>
                        <a:rPr lang="en-US" sz="1800">
                          <a:solidFill>
                            <a:srgbClr val="0070C0"/>
                          </a:solidFill>
                        </a:rPr>
                        <a:t>(3) For purposes of this definition, an instructor is an individual responsible for delivering course content and who meets the qualifications for instruction established by an institution’s accrediting agency.</a:t>
                      </a:r>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3469985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“distance education” in 34 CFR 600.2, Part Four</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3202724346"/>
              </p:ext>
            </p:extLst>
          </p:nvPr>
        </p:nvGraphicFramePr>
        <p:xfrm>
          <a:off x="464521" y="2322329"/>
          <a:ext cx="11242630" cy="3749040"/>
        </p:xfrm>
        <a:graphic>
          <a:graphicData uri="http://schemas.openxmlformats.org/drawingml/2006/table">
            <a:tbl>
              <a:tblPr firstRow="1" bandRow="1">
                <a:tableStyleId>{5C22544A-7EE6-4342-B048-85BDC9FD1C3A}</a:tableStyleId>
              </a:tblPr>
              <a:tblGrid>
                <a:gridCol w="3445327">
                  <a:extLst>
                    <a:ext uri="{9D8B030D-6E8A-4147-A177-3AD203B41FA5}">
                      <a16:colId xmlns:a16="http://schemas.microsoft.com/office/drawing/2014/main" val="4018549515"/>
                    </a:ext>
                  </a:extLst>
                </a:gridCol>
                <a:gridCol w="7797303">
                  <a:extLst>
                    <a:ext uri="{9D8B030D-6E8A-4147-A177-3AD203B41FA5}">
                      <a16:colId xmlns:a16="http://schemas.microsoft.com/office/drawing/2014/main" val="636624537"/>
                    </a:ext>
                  </a:extLst>
                </a:gridCol>
              </a:tblGrid>
              <a:tr h="507932">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2524396">
                <a:tc>
                  <a:txBody>
                    <a:bodyPr/>
                    <a:lstStyle/>
                    <a:p>
                      <a:r>
                        <a:rPr lang="en-US" sz="1800" b="0" i="0" kern="1200">
                          <a:solidFill>
                            <a:schemeClr val="dk1"/>
                          </a:solidFill>
                          <a:effectLst/>
                          <a:latin typeface="+mn-lt"/>
                          <a:ea typeface="+mn-ea"/>
                          <a:cs typeface="+mn-cs"/>
                        </a:rPr>
                        <a:t>Current definition of </a:t>
                      </a:r>
                      <a:r>
                        <a:rPr lang="en-US" sz="1800" b="0" i="1" kern="1200">
                          <a:solidFill>
                            <a:schemeClr val="dk1"/>
                          </a:solidFill>
                          <a:effectLst/>
                          <a:latin typeface="+mn-lt"/>
                          <a:ea typeface="+mn-ea"/>
                          <a:cs typeface="+mn-cs"/>
                        </a:rPr>
                        <a:t>distance education</a:t>
                      </a:r>
                      <a:r>
                        <a:rPr lang="en-US" sz="1800" b="0" i="0" kern="1200">
                          <a:solidFill>
                            <a:schemeClr val="dk1"/>
                          </a:solidFill>
                          <a:effectLst/>
                          <a:latin typeface="+mn-lt"/>
                          <a:ea typeface="+mn-ea"/>
                          <a:cs typeface="+mn-cs"/>
                        </a:rPr>
                        <a:t> does not define “substantive.”</a:t>
                      </a:r>
                    </a:p>
                  </a:txBody>
                  <a:tcPr/>
                </a:tc>
                <a:tc>
                  <a:txBody>
                    <a:bodyPr/>
                    <a:lstStyle/>
                    <a:p>
                      <a:r>
                        <a:rPr lang="en-US" sz="1800">
                          <a:solidFill>
                            <a:srgbClr val="0070C0"/>
                          </a:solidFill>
                        </a:rPr>
                        <a:t>(4) For purposes of this definition, substantive interaction is engaging students in teaching, learning, and assessment, consistent with the content under discussion, and also includes at least two of the following—</a:t>
                      </a:r>
                    </a:p>
                    <a:p>
                      <a:r>
                        <a:rPr lang="en-US" sz="1800">
                          <a:solidFill>
                            <a:srgbClr val="0070C0"/>
                          </a:solidFill>
                        </a:rPr>
                        <a:t>(</a:t>
                      </a:r>
                      <a:r>
                        <a:rPr lang="en-US" sz="1800" err="1">
                          <a:solidFill>
                            <a:srgbClr val="0070C0"/>
                          </a:solidFill>
                        </a:rPr>
                        <a:t>i</a:t>
                      </a:r>
                      <a:r>
                        <a:rPr lang="en-US" sz="1800">
                          <a:solidFill>
                            <a:srgbClr val="0070C0"/>
                          </a:solidFill>
                        </a:rPr>
                        <a:t>) Providing direct instruction;</a:t>
                      </a:r>
                    </a:p>
                    <a:p>
                      <a:r>
                        <a:rPr lang="en-US" sz="1800">
                          <a:solidFill>
                            <a:srgbClr val="0070C0"/>
                          </a:solidFill>
                        </a:rPr>
                        <a:t>(ii) Assessing or providing feedback on a student’s coursework;</a:t>
                      </a:r>
                    </a:p>
                    <a:p>
                      <a:r>
                        <a:rPr lang="en-US" sz="1800">
                          <a:solidFill>
                            <a:srgbClr val="0070C0"/>
                          </a:solidFill>
                        </a:rPr>
                        <a:t>(iii) Providing information or responding to questions about the content of a course or competency;</a:t>
                      </a:r>
                    </a:p>
                    <a:p>
                      <a:r>
                        <a:rPr lang="en-US" sz="1800">
                          <a:solidFill>
                            <a:srgbClr val="0070C0"/>
                          </a:solidFill>
                        </a:rPr>
                        <a:t>(iv) Facilitating a group discussion regarding the content of a course or</a:t>
                      </a:r>
                    </a:p>
                    <a:p>
                      <a:r>
                        <a:rPr lang="en-US" sz="1800">
                          <a:solidFill>
                            <a:srgbClr val="0070C0"/>
                          </a:solidFill>
                        </a:rPr>
                        <a:t>competency; or</a:t>
                      </a:r>
                    </a:p>
                    <a:p>
                      <a:r>
                        <a:rPr lang="en-US" sz="1800">
                          <a:solidFill>
                            <a:srgbClr val="0070C0"/>
                          </a:solidFill>
                        </a:rPr>
                        <a:t>(v) Other instructional activities approved by the institution’s or program’s accrediting agency.</a:t>
                      </a:r>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4537217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“distance education” in 34 CFR 600.2, Part Five</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2430616603"/>
              </p:ext>
            </p:extLst>
          </p:nvPr>
        </p:nvGraphicFramePr>
        <p:xfrm>
          <a:off x="464521" y="2322328"/>
          <a:ext cx="11242630" cy="3647547"/>
        </p:xfrm>
        <a:graphic>
          <a:graphicData uri="http://schemas.openxmlformats.org/drawingml/2006/table">
            <a:tbl>
              <a:tblPr firstRow="1" bandRow="1">
                <a:tableStyleId>{5C22544A-7EE6-4342-B048-85BDC9FD1C3A}</a:tableStyleId>
              </a:tblPr>
              <a:tblGrid>
                <a:gridCol w="3445327">
                  <a:extLst>
                    <a:ext uri="{9D8B030D-6E8A-4147-A177-3AD203B41FA5}">
                      <a16:colId xmlns:a16="http://schemas.microsoft.com/office/drawing/2014/main" val="4018549515"/>
                    </a:ext>
                  </a:extLst>
                </a:gridCol>
                <a:gridCol w="7797303">
                  <a:extLst>
                    <a:ext uri="{9D8B030D-6E8A-4147-A177-3AD203B41FA5}">
                      <a16:colId xmlns:a16="http://schemas.microsoft.com/office/drawing/2014/main" val="636624537"/>
                    </a:ext>
                  </a:extLst>
                </a:gridCol>
              </a:tblGrid>
              <a:tr h="671917">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2975630">
                <a:tc>
                  <a:txBody>
                    <a:bodyPr/>
                    <a:lstStyle/>
                    <a:p>
                      <a:r>
                        <a:rPr lang="en-US" sz="1800" b="0" i="0" kern="1200">
                          <a:solidFill>
                            <a:schemeClr val="dk1"/>
                          </a:solidFill>
                          <a:effectLst/>
                          <a:latin typeface="+mn-lt"/>
                          <a:ea typeface="+mn-ea"/>
                          <a:cs typeface="+mn-cs"/>
                        </a:rPr>
                        <a:t>Current definition of </a:t>
                      </a:r>
                      <a:r>
                        <a:rPr lang="en-US" sz="1800" b="0" i="1" kern="1200">
                          <a:solidFill>
                            <a:schemeClr val="dk1"/>
                          </a:solidFill>
                          <a:effectLst/>
                          <a:latin typeface="+mn-lt"/>
                          <a:ea typeface="+mn-ea"/>
                          <a:cs typeface="+mn-cs"/>
                        </a:rPr>
                        <a:t>distance education</a:t>
                      </a:r>
                      <a:r>
                        <a:rPr lang="en-US" sz="1800" b="0" i="0" kern="1200">
                          <a:solidFill>
                            <a:schemeClr val="dk1"/>
                          </a:solidFill>
                          <a:effectLst/>
                          <a:latin typeface="+mn-lt"/>
                          <a:ea typeface="+mn-ea"/>
                          <a:cs typeface="+mn-cs"/>
                        </a:rPr>
                        <a:t> does not define “regular.”</a:t>
                      </a:r>
                    </a:p>
                  </a:txBody>
                  <a:tcPr/>
                </a:tc>
                <a:tc>
                  <a:txBody>
                    <a:bodyPr/>
                    <a:lstStyle/>
                    <a:p>
                      <a:r>
                        <a:rPr lang="en-US" sz="1800">
                          <a:solidFill>
                            <a:srgbClr val="0070C0"/>
                          </a:solidFill>
                        </a:rPr>
                        <a:t>(5) An institution ensures regular interaction between a student and an</a:t>
                      </a:r>
                    </a:p>
                    <a:p>
                      <a:r>
                        <a:rPr lang="en-US" sz="1800">
                          <a:solidFill>
                            <a:srgbClr val="0070C0"/>
                          </a:solidFill>
                        </a:rPr>
                        <a:t>instructor or instructors by, prior to the student’s completion of a course or</a:t>
                      </a:r>
                    </a:p>
                    <a:p>
                      <a:r>
                        <a:rPr lang="en-US" sz="1800">
                          <a:solidFill>
                            <a:srgbClr val="0070C0"/>
                          </a:solidFill>
                        </a:rPr>
                        <a:t>competency—</a:t>
                      </a:r>
                    </a:p>
                    <a:p>
                      <a:r>
                        <a:rPr lang="en-US" sz="1800">
                          <a:solidFill>
                            <a:srgbClr val="0070C0"/>
                          </a:solidFill>
                        </a:rPr>
                        <a:t>(</a:t>
                      </a:r>
                      <a:r>
                        <a:rPr lang="en-US" sz="1800" err="1">
                          <a:solidFill>
                            <a:srgbClr val="0070C0"/>
                          </a:solidFill>
                        </a:rPr>
                        <a:t>i</a:t>
                      </a:r>
                      <a:r>
                        <a:rPr lang="en-US" sz="1800">
                          <a:solidFill>
                            <a:srgbClr val="0070C0"/>
                          </a:solidFill>
                        </a:rPr>
                        <a:t>) Providing the opportunity for substantive interactions with the student on a predictable and scheduled basis commensurate with the length of time and the amount of content in the course or competency; and</a:t>
                      </a:r>
                    </a:p>
                    <a:p>
                      <a:r>
                        <a:rPr lang="en-US" sz="1800" b="0" i="0" u="none" strike="noStrike" kern="1200" baseline="0">
                          <a:solidFill>
                            <a:srgbClr val="0070C0"/>
                          </a:solidFill>
                          <a:latin typeface="+mn-lt"/>
                          <a:ea typeface="+mn-ea"/>
                          <a:cs typeface="+mn-cs"/>
                        </a:rPr>
                        <a:t>(ii) Monitoring the student’s academic engagement and success and ensuring that an instructor is responsible for promptly and proactively engaging in substantive interaction with the student when needed on the basis of such monitoring, or upon request by the student.</a:t>
                      </a:r>
                      <a:endParaRPr lang="en-US" sz="1800">
                        <a:solidFill>
                          <a:srgbClr val="0070C0"/>
                        </a:solidFill>
                      </a:endParaRPr>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3504472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650326" cy="798177"/>
          </a:xfrm>
        </p:spPr>
        <p:txBody>
          <a:bodyPr/>
          <a:lstStyle/>
          <a:p>
            <a:r>
              <a:rPr lang="en-US"/>
              <a:t>distance education</a:t>
            </a:r>
          </a:p>
        </p:txBody>
      </p:sp>
      <p:sp>
        <p:nvSpPr>
          <p:cNvPr id="8" name="TextBox 7">
            <a:extLst>
              <a:ext uri="{FF2B5EF4-FFF2-40B4-BE49-F238E27FC236}">
                <a16:creationId xmlns:a16="http://schemas.microsoft.com/office/drawing/2014/main" id="{82AD8938-2D24-4E8B-B3F9-2D5B004694D5}"/>
              </a:ext>
            </a:extLst>
          </p:cNvPr>
          <p:cNvSpPr txBox="1"/>
          <p:nvPr/>
        </p:nvSpPr>
        <p:spPr>
          <a:xfrm>
            <a:off x="336332" y="1444108"/>
            <a:ext cx="11666481" cy="532453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latin typeface="Cambria" panose="02040503050406030204" pitchFamily="18" charset="0"/>
                <a:ea typeface="Cambria" panose="02040503050406030204" pitchFamily="18" charset="0"/>
              </a:rPr>
              <a:t>Important concepts for the updated definition of distance education:</a:t>
            </a:r>
          </a:p>
          <a:p>
            <a:endParaRPr lang="en-US" sz="200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Instructors must engage in at least two forms of substantive interaction meeting the regulatory requirements </a:t>
            </a:r>
            <a:r>
              <a:rPr lang="en-US" sz="2800" i="1">
                <a:solidFill>
                  <a:schemeClr val="bg1"/>
                </a:solidFill>
                <a:latin typeface="Cambria" panose="02040503050406030204" pitchFamily="18" charset="0"/>
                <a:ea typeface="Cambria" panose="02040503050406030204" pitchFamily="18" charset="0"/>
              </a:rPr>
              <a:t>during each course or competency</a:t>
            </a:r>
            <a:r>
              <a:rPr lang="en-US" sz="2800">
                <a:solidFill>
                  <a:schemeClr val="bg1"/>
                </a:solidFill>
                <a:latin typeface="Cambria" panose="02040503050406030204" pitchFamily="18" charset="0"/>
                <a:ea typeface="Cambria" panose="02040503050406030204" pitchFamily="18" charset="0"/>
              </a:rPr>
              <a:t>. The regulations do not prescribe a specific frequency or combination of each type of interaction except that they must be “predictable and scheduled.”</a:t>
            </a:r>
          </a:p>
          <a:p>
            <a:pPr marL="457200" indent="-45720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Monitoring a student’s ‘‘academic engagement and success” may include:</a:t>
            </a:r>
          </a:p>
          <a:p>
            <a:pPr marL="914400" lvl="1" indent="-4572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Evaluating a student’s level of participation in synchronous class sessions</a:t>
            </a:r>
          </a:p>
          <a:p>
            <a:pPr marL="914400" lvl="1" indent="-4572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Monitoring the student’s activity on course websites or materials;</a:t>
            </a:r>
          </a:p>
          <a:p>
            <a:pPr marL="914400" lvl="1" indent="-4572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Considering the quality of the student’s coursework or understanding; or</a:t>
            </a:r>
          </a:p>
          <a:p>
            <a:pPr marL="914400" lvl="1" indent="-45720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Other forms of monitoring the student’s engagement and success.</a:t>
            </a:r>
          </a:p>
        </p:txBody>
      </p:sp>
    </p:spTree>
    <p:extLst>
      <p:ext uri="{BB962C8B-B14F-4D97-AF65-F5344CB8AC3E}">
        <p14:creationId xmlns:p14="http://schemas.microsoft.com/office/powerpoint/2010/main" val="3494834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26</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283779" y="1721844"/>
            <a:ext cx="11624441" cy="452431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a:solidFill>
                  <a:schemeClr val="bg1"/>
                </a:solidFill>
                <a:latin typeface="Cambria" panose="02040503050406030204" pitchFamily="18" charset="0"/>
                <a:ea typeface="Cambria" panose="02040503050406030204" pitchFamily="18" charset="0"/>
              </a:rPr>
              <a:t>When evaluating an institution’s use of distance education, the Department will verify:</a:t>
            </a:r>
          </a:p>
          <a:p>
            <a:pPr marL="285750"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 institution’s online instruction is delivered through an appropriate form of media;</a:t>
            </a: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 instructors with whom students regularly and substantively interact meet the requirements of the institution’s accreditor for instruction in the subject matter;</a:t>
            </a: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Instructors engage in at least two forms of substantive interaction meeting the regulatory requirements for the course or competency;</a:t>
            </a: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 institution has established scheduled and predictable opportunities for substantive interaction between students and instructors and creates expectations for instructors to monitor each student’s engagement and substantively engage with students on the basis of that monitoring; and</a:t>
            </a: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Instructors are responsive to students’ requests for instructional support.</a:t>
            </a:r>
          </a:p>
        </p:txBody>
      </p:sp>
    </p:spTree>
    <p:extLst>
      <p:ext uri="{BB962C8B-B14F-4D97-AF65-F5344CB8AC3E}">
        <p14:creationId xmlns:p14="http://schemas.microsoft.com/office/powerpoint/2010/main" val="32779655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Incarcerated student</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“incarcerated student” in 34 CFR 600.2</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1779216571"/>
              </p:ext>
            </p:extLst>
          </p:nvPr>
        </p:nvGraphicFramePr>
        <p:xfrm>
          <a:off x="821795" y="2170293"/>
          <a:ext cx="10613460" cy="4009610"/>
        </p:xfrm>
        <a:graphic>
          <a:graphicData uri="http://schemas.openxmlformats.org/drawingml/2006/table">
            <a:tbl>
              <a:tblPr firstRow="1" bandRow="1">
                <a:tableStyleId>{5C22544A-7EE6-4342-B048-85BDC9FD1C3A}</a:tableStyleId>
              </a:tblPr>
              <a:tblGrid>
                <a:gridCol w="3552425">
                  <a:extLst>
                    <a:ext uri="{9D8B030D-6E8A-4147-A177-3AD203B41FA5}">
                      <a16:colId xmlns:a16="http://schemas.microsoft.com/office/drawing/2014/main" val="4018549515"/>
                    </a:ext>
                  </a:extLst>
                </a:gridCol>
                <a:gridCol w="7061035">
                  <a:extLst>
                    <a:ext uri="{9D8B030D-6E8A-4147-A177-3AD203B41FA5}">
                      <a16:colId xmlns:a16="http://schemas.microsoft.com/office/drawing/2014/main" val="636624537"/>
                    </a:ext>
                  </a:extLst>
                </a:gridCol>
              </a:tblGrid>
              <a:tr h="992090">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2796983">
                <a:tc>
                  <a:txBody>
                    <a:bodyPr/>
                    <a:lstStyle/>
                    <a:p>
                      <a:r>
                        <a:rPr lang="en-US" sz="1600" b="0" i="1" kern="1200">
                          <a:solidFill>
                            <a:schemeClr val="dk1"/>
                          </a:solidFill>
                          <a:effectLst/>
                          <a:latin typeface="+mn-lt"/>
                          <a:ea typeface="+mn-ea"/>
                          <a:cs typeface="+mn-cs"/>
                        </a:rPr>
                        <a:t>Incarcerated student</a:t>
                      </a:r>
                      <a:r>
                        <a:rPr lang="en-US" sz="1600" b="0" i="0" kern="1200">
                          <a:solidFill>
                            <a:schemeClr val="dk1"/>
                          </a:solidFill>
                          <a:effectLst/>
                          <a:latin typeface="+mn-lt"/>
                          <a:ea typeface="+mn-ea"/>
                          <a:cs typeface="+mn-cs"/>
                        </a:rPr>
                        <a:t>: A student who is serving a criminal sentence in a Federal, State, or local penitentiary, prison, jail, reformatory, work farm, or other similar correctional institution. A student is not considered incarcerated if that student is in a half-way house or home detention or is sentenced to serve only weekends.</a:t>
                      </a:r>
                      <a:endParaRPr lang="en-US" sz="1600" b="0"/>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1" kern="1200">
                          <a:solidFill>
                            <a:schemeClr val="dk1"/>
                          </a:solidFill>
                          <a:effectLst/>
                          <a:latin typeface="+mn-lt"/>
                          <a:ea typeface="+mn-ea"/>
                          <a:cs typeface="+mn-cs"/>
                        </a:rPr>
                        <a:t>Incarcerated student: </a:t>
                      </a:r>
                      <a:r>
                        <a:rPr lang="en-US" sz="1600" b="0" i="0" kern="1200">
                          <a:solidFill>
                            <a:schemeClr val="dk1"/>
                          </a:solidFill>
                          <a:effectLst/>
                          <a:latin typeface="+mn-lt"/>
                          <a:ea typeface="+mn-ea"/>
                          <a:cs typeface="+mn-cs"/>
                        </a:rPr>
                        <a:t>A student who is serving a criminal sentence in a Federal, State, or local penitentiary, prison, jail, reformatory, work farm, juvenile justice facility, or other similar correctional institution. A student is not considered incarcerated if that student is in a half-way house or home detention or is sentenced to serve only weekends. </a:t>
                      </a:r>
                      <a:r>
                        <a:rPr lang="en-US" sz="1600" b="0" i="0" kern="1200">
                          <a:solidFill>
                            <a:srgbClr val="0070C0"/>
                          </a:solidFill>
                          <a:effectLst/>
                          <a:latin typeface="+mn-lt"/>
                          <a:ea typeface="+mn-ea"/>
                          <a:cs typeface="+mn-cs"/>
                        </a:rPr>
                        <a:t>For purposes of Pell Grant eligibility under 34 CFR 668.32(c)(2)(ii), a student who is incarcerated in a juvenile justice facility, or in a local or county facility, is not considered to be incarcerated in a Federal or State penal institution, regardless of which governmental entity operates or has jurisdiction over the facility, including the Federal Government or a State, but is considered incarcerated for the purposes of determining costs of attendance under section 472 of the HEA in determining eligibility for and the amount of the Pell Grant.</a:t>
                      </a:r>
                      <a:endParaRPr lang="en-US" sz="1600" b="0" i="0">
                        <a:solidFill>
                          <a:srgbClr val="0070C0"/>
                        </a:solidFill>
                      </a:endParaRPr>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2941837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Juvenile justice facility</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New definition of “juvenile justice facility” in 34 CFR 600.2</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2627193985"/>
              </p:ext>
            </p:extLst>
          </p:nvPr>
        </p:nvGraphicFramePr>
        <p:xfrm>
          <a:off x="821795" y="2170293"/>
          <a:ext cx="10356524" cy="3789073"/>
        </p:xfrm>
        <a:graphic>
          <a:graphicData uri="http://schemas.openxmlformats.org/drawingml/2006/table">
            <a:tbl>
              <a:tblPr firstRow="1" bandRow="1">
                <a:tableStyleId>{5C22544A-7EE6-4342-B048-85BDC9FD1C3A}</a:tableStyleId>
              </a:tblPr>
              <a:tblGrid>
                <a:gridCol w="5055075">
                  <a:extLst>
                    <a:ext uri="{9D8B030D-6E8A-4147-A177-3AD203B41FA5}">
                      <a16:colId xmlns:a16="http://schemas.microsoft.com/office/drawing/2014/main" val="4018549515"/>
                    </a:ext>
                  </a:extLst>
                </a:gridCol>
                <a:gridCol w="5301449">
                  <a:extLst>
                    <a:ext uri="{9D8B030D-6E8A-4147-A177-3AD203B41FA5}">
                      <a16:colId xmlns:a16="http://schemas.microsoft.com/office/drawing/2014/main" val="636624537"/>
                    </a:ext>
                  </a:extLst>
                </a:gridCol>
              </a:tblGrid>
              <a:tr h="992090">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2796983">
                <a:tc>
                  <a:txBody>
                    <a:bodyPr/>
                    <a:lstStyle/>
                    <a:p>
                      <a:r>
                        <a:rPr lang="en-US" sz="1800" b="0" i="0" kern="1200">
                          <a:solidFill>
                            <a:schemeClr val="dk1"/>
                          </a:solidFill>
                          <a:effectLst/>
                          <a:latin typeface="+mn-lt"/>
                          <a:ea typeface="+mn-ea"/>
                          <a:cs typeface="+mn-cs"/>
                        </a:rPr>
                        <a:t>No definition of “juvenile justice facility.” However, the Department defined the term in </a:t>
                      </a:r>
                      <a:r>
                        <a:rPr lang="en-US" sz="1800" b="0" i="0" kern="1200" err="1">
                          <a:solidFill>
                            <a:schemeClr val="dk1"/>
                          </a:solidFill>
                          <a:effectLst/>
                          <a:latin typeface="+mn-lt"/>
                          <a:ea typeface="+mn-ea"/>
                          <a:cs typeface="+mn-cs"/>
                        </a:rPr>
                        <a:t>subregulatory</a:t>
                      </a:r>
                      <a:r>
                        <a:rPr lang="en-US" sz="1800" b="0" i="0" kern="1200">
                          <a:solidFill>
                            <a:schemeClr val="dk1"/>
                          </a:solidFill>
                          <a:effectLst/>
                          <a:latin typeface="+mn-lt"/>
                          <a:ea typeface="+mn-ea"/>
                          <a:cs typeface="+mn-cs"/>
                        </a:rPr>
                        <a:t> guidance in Dear Colleague Letter GEN-14-21.</a:t>
                      </a:r>
                      <a:endParaRPr lang="en-US" b="0"/>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800" b="0" i="1" kern="1200">
                          <a:solidFill>
                            <a:schemeClr val="dk1"/>
                          </a:solidFill>
                          <a:effectLst/>
                          <a:latin typeface="+mn-lt"/>
                          <a:ea typeface="+mn-ea"/>
                          <a:cs typeface="+mn-cs"/>
                        </a:rPr>
                        <a:t>Juvenile justice facility</a:t>
                      </a:r>
                      <a:r>
                        <a:rPr lang="en-US" sz="1800" b="0" i="0" kern="1200">
                          <a:solidFill>
                            <a:schemeClr val="dk1"/>
                          </a:solidFill>
                          <a:effectLst/>
                          <a:latin typeface="+mn-lt"/>
                          <a:ea typeface="+mn-ea"/>
                          <a:cs typeface="+mn-cs"/>
                        </a:rPr>
                        <a:t>: A public or private residential facility that is operated primarily for the care and rehabilitation of youth who, under State</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800" b="0" i="0" kern="1200">
                          <a:solidFill>
                            <a:schemeClr val="dk1"/>
                          </a:solidFill>
                          <a:effectLst/>
                          <a:latin typeface="+mn-lt"/>
                          <a:ea typeface="+mn-ea"/>
                          <a:cs typeface="+mn-cs"/>
                        </a:rPr>
                        <a:t>juvenile justice laws—</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800" b="0" i="0" kern="1200">
                          <a:solidFill>
                            <a:schemeClr val="dk1"/>
                          </a:solidFill>
                          <a:effectLst/>
                          <a:latin typeface="+mn-lt"/>
                          <a:ea typeface="+mn-ea"/>
                          <a:cs typeface="+mn-cs"/>
                        </a:rPr>
                        <a:t>(1) Are accused of committing a delinquent act;</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800" b="0" i="0" kern="1200">
                          <a:solidFill>
                            <a:schemeClr val="dk1"/>
                          </a:solidFill>
                          <a:effectLst/>
                          <a:latin typeface="+mn-lt"/>
                          <a:ea typeface="+mn-ea"/>
                          <a:cs typeface="+mn-cs"/>
                        </a:rPr>
                        <a:t>(2) Have been adjudicated delinquent; or</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800" b="0" i="0" kern="1200">
                          <a:solidFill>
                            <a:schemeClr val="dk1"/>
                          </a:solidFill>
                          <a:effectLst/>
                          <a:latin typeface="+mn-lt"/>
                          <a:ea typeface="+mn-ea"/>
                          <a:cs typeface="+mn-cs"/>
                        </a:rPr>
                        <a:t>(3) Are determined to be in need of supervision.</a:t>
                      </a:r>
                      <a:endParaRPr lang="en-US" sz="1800" b="0"/>
                    </a:p>
                    <a:p>
                      <a:endParaRPr lang="en-US" sz="180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2356591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29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Academic year</a:t>
            </a:r>
          </a:p>
        </p:txBody>
      </p:sp>
      <p:sp>
        <p:nvSpPr>
          <p:cNvPr id="4" name="TextBox 3">
            <a:extLst>
              <a:ext uri="{FF2B5EF4-FFF2-40B4-BE49-F238E27FC236}">
                <a16:creationId xmlns:a16="http://schemas.microsoft.com/office/drawing/2014/main" id="{52F5F487-C4A1-45AE-AD05-381645CD7EA9}"/>
              </a:ext>
            </a:extLst>
          </p:cNvPr>
          <p:cNvSpPr txBox="1"/>
          <p:nvPr/>
        </p:nvSpPr>
        <p:spPr>
          <a:xfrm>
            <a:off x="464521" y="1397378"/>
            <a:ext cx="11642281" cy="523220"/>
          </a:xfrm>
          <a:prstGeom prst="rect">
            <a:avLst/>
          </a:prstGeom>
          <a:noFill/>
        </p:spPr>
        <p:txBody>
          <a:bodyPr wrap="square" rtlCol="0">
            <a:spAutoFit/>
          </a:bodyPr>
          <a:lstStyle/>
          <a:p>
            <a:r>
              <a:rPr lang="en-US" sz="2800">
                <a:solidFill>
                  <a:schemeClr val="bg2"/>
                </a:solidFill>
                <a:latin typeface="Cambria" panose="02040503050406030204" pitchFamily="18" charset="0"/>
                <a:ea typeface="Cambria" panose="02040503050406030204" pitchFamily="18" charset="0"/>
              </a:rPr>
              <a:t>Updated definition of “academic year” in 34 CFR 668.3</a:t>
            </a:r>
          </a:p>
        </p:txBody>
      </p:sp>
      <p:graphicFrame>
        <p:nvGraphicFramePr>
          <p:cNvPr id="7" name="Table 5">
            <a:extLst>
              <a:ext uri="{FF2B5EF4-FFF2-40B4-BE49-F238E27FC236}">
                <a16:creationId xmlns:a16="http://schemas.microsoft.com/office/drawing/2014/main" id="{BC2CB3B8-96F7-4EAE-BFEE-E0D0A34763CE}"/>
              </a:ext>
            </a:extLst>
          </p:cNvPr>
          <p:cNvGraphicFramePr>
            <a:graphicFrameLocks noGrp="1"/>
          </p:cNvGraphicFramePr>
          <p:nvPr>
            <p:extLst>
              <p:ext uri="{D42A27DB-BD31-4B8C-83A1-F6EECF244321}">
                <p14:modId xmlns:p14="http://schemas.microsoft.com/office/powerpoint/2010/main" val="3597026483"/>
              </p:ext>
            </p:extLst>
          </p:nvPr>
        </p:nvGraphicFramePr>
        <p:xfrm>
          <a:off x="464521" y="1920598"/>
          <a:ext cx="11075838" cy="4797015"/>
        </p:xfrm>
        <a:graphic>
          <a:graphicData uri="http://schemas.openxmlformats.org/drawingml/2006/table">
            <a:tbl>
              <a:tblPr firstRow="1" bandRow="1">
                <a:tableStyleId>{5C22544A-7EE6-4342-B048-85BDC9FD1C3A}</a:tableStyleId>
              </a:tblPr>
              <a:tblGrid>
                <a:gridCol w="3634513">
                  <a:extLst>
                    <a:ext uri="{9D8B030D-6E8A-4147-A177-3AD203B41FA5}">
                      <a16:colId xmlns:a16="http://schemas.microsoft.com/office/drawing/2014/main" val="4018549515"/>
                    </a:ext>
                  </a:extLst>
                </a:gridCol>
                <a:gridCol w="7441325">
                  <a:extLst>
                    <a:ext uri="{9D8B030D-6E8A-4147-A177-3AD203B41FA5}">
                      <a16:colId xmlns:a16="http://schemas.microsoft.com/office/drawing/2014/main" val="636624537"/>
                    </a:ext>
                  </a:extLst>
                </a:gridCol>
              </a:tblGrid>
              <a:tr h="804135">
                <a:tc>
                  <a:txBody>
                    <a:bodyPr/>
                    <a:lstStyle/>
                    <a:p>
                      <a:pPr algn="ctr"/>
                      <a:r>
                        <a:rPr lang="en-US"/>
                        <a:t>Current regulations</a:t>
                      </a:r>
                    </a:p>
                    <a:p>
                      <a:pPr algn="ctr"/>
                      <a:r>
                        <a:rPr lang="en-US"/>
                        <a:t>(under 34 CFR 668.3(b))</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2796983">
                <a:tc>
                  <a:txBody>
                    <a:bodyPr/>
                    <a:lstStyle/>
                    <a:p>
                      <a:r>
                        <a:rPr lang="en-US" sz="1600" b="0" i="0" kern="1200">
                          <a:solidFill>
                            <a:schemeClr val="dk1"/>
                          </a:solidFill>
                          <a:effectLst/>
                          <a:latin typeface="+mn-lt"/>
                          <a:ea typeface="+mn-ea"/>
                          <a:cs typeface="+mn-cs"/>
                        </a:rPr>
                        <a:t>(b) </a:t>
                      </a:r>
                      <a:r>
                        <a:rPr lang="en-US" sz="1600" b="0" i="1" kern="1200">
                          <a:solidFill>
                            <a:schemeClr val="dk1"/>
                          </a:solidFill>
                          <a:effectLst/>
                          <a:latin typeface="+mn-lt"/>
                          <a:ea typeface="+mn-ea"/>
                          <a:cs typeface="+mn-cs"/>
                        </a:rPr>
                        <a:t>Definitions.</a:t>
                      </a:r>
                      <a:r>
                        <a:rPr lang="en-US" sz="1600" b="0" i="0" kern="1200">
                          <a:solidFill>
                            <a:schemeClr val="dk1"/>
                          </a:solidFill>
                          <a:effectLst/>
                          <a:latin typeface="+mn-lt"/>
                          <a:ea typeface="+mn-ea"/>
                          <a:cs typeface="+mn-cs"/>
                        </a:rPr>
                        <a:t> For purposes of paragraph (a) of this section—</a:t>
                      </a:r>
                    </a:p>
                    <a:p>
                      <a:r>
                        <a:rPr lang="en-US" sz="1600" b="0" i="0" kern="1200">
                          <a:solidFill>
                            <a:schemeClr val="dk1"/>
                          </a:solidFill>
                          <a:effectLst/>
                          <a:latin typeface="+mn-lt"/>
                          <a:ea typeface="+mn-ea"/>
                          <a:cs typeface="+mn-cs"/>
                        </a:rPr>
                        <a:t>(1) A week is a consecutive seven-day period;</a:t>
                      </a:r>
                    </a:p>
                    <a:p>
                      <a:r>
                        <a:rPr lang="en-US" sz="1600" b="0" i="0" kern="1200">
                          <a:solidFill>
                            <a:schemeClr val="dk1"/>
                          </a:solidFill>
                          <a:effectLst/>
                          <a:latin typeface="+mn-lt"/>
                          <a:ea typeface="+mn-ea"/>
                          <a:cs typeface="+mn-cs"/>
                        </a:rPr>
                        <a:t>(2) A week of instructional time is any week in which at least one day of regularly scheduled instruction or examinations occurs or, after the last scheduled day of classes for a term or payment period, at least one day of study for final examinations occurs; and</a:t>
                      </a:r>
                    </a:p>
                    <a:p>
                      <a:r>
                        <a:rPr lang="en-US" sz="1600" b="0" i="0" kern="1200">
                          <a:solidFill>
                            <a:schemeClr val="dk1"/>
                          </a:solidFill>
                          <a:effectLst/>
                          <a:latin typeface="+mn-lt"/>
                          <a:ea typeface="+mn-ea"/>
                          <a:cs typeface="+mn-cs"/>
                        </a:rPr>
                        <a:t>(3) Instructional time does not include any vacation periods, homework, or periods of orientation or counseling.</a:t>
                      </a:r>
                    </a:p>
                  </a:txBody>
                  <a:tcPr/>
                </a:tc>
                <a:tc>
                  <a:txBody>
                    <a:bodyPr/>
                    <a:lstStyle/>
                    <a:p>
                      <a:r>
                        <a:rPr lang="en-US" sz="1600" b="0" i="0" kern="1200">
                          <a:solidFill>
                            <a:schemeClr val="dk1"/>
                          </a:solidFill>
                          <a:effectLst/>
                          <a:latin typeface="+mn-lt"/>
                          <a:ea typeface="+mn-ea"/>
                          <a:cs typeface="+mn-cs"/>
                        </a:rPr>
                        <a:t>(b) </a:t>
                      </a:r>
                      <a:r>
                        <a:rPr lang="en-US" sz="1600" b="0" i="1" kern="1200">
                          <a:solidFill>
                            <a:schemeClr val="dk1"/>
                          </a:solidFill>
                          <a:effectLst/>
                          <a:latin typeface="+mn-lt"/>
                          <a:ea typeface="+mn-ea"/>
                          <a:cs typeface="+mn-cs"/>
                        </a:rPr>
                        <a:t>Definitions.</a:t>
                      </a:r>
                      <a:r>
                        <a:rPr lang="en-US" sz="1600" b="0" i="0" kern="1200">
                          <a:solidFill>
                            <a:schemeClr val="dk1"/>
                          </a:solidFill>
                          <a:effectLst/>
                          <a:latin typeface="+mn-lt"/>
                          <a:ea typeface="+mn-ea"/>
                          <a:cs typeface="+mn-cs"/>
                        </a:rPr>
                        <a:t> For purposes of paragraph (a) of this section—</a:t>
                      </a:r>
                    </a:p>
                    <a:p>
                      <a:r>
                        <a:rPr lang="en-US" sz="1600" b="0" i="0" kern="1200">
                          <a:solidFill>
                            <a:schemeClr val="dk1"/>
                          </a:solidFill>
                          <a:effectLst/>
                          <a:latin typeface="+mn-lt"/>
                          <a:ea typeface="+mn-ea"/>
                          <a:cs typeface="+mn-cs"/>
                        </a:rPr>
                        <a:t>(1) A week is a consecutive seven-day period;</a:t>
                      </a:r>
                    </a:p>
                    <a:p>
                      <a:r>
                        <a:rPr lang="en-US" sz="1600" b="0" i="0" kern="1200">
                          <a:solidFill>
                            <a:schemeClr val="dk1"/>
                          </a:solidFill>
                          <a:effectLst/>
                          <a:latin typeface="+mn-lt"/>
                          <a:ea typeface="+mn-ea"/>
                          <a:cs typeface="+mn-cs"/>
                        </a:rPr>
                        <a:t>(2) A week of instructional time is any week in which</a:t>
                      </a:r>
                      <a:r>
                        <a:rPr lang="en-US" sz="1600" b="0" i="0" kern="1200">
                          <a:solidFill>
                            <a:srgbClr val="0070C0"/>
                          </a:solidFill>
                          <a:effectLst/>
                          <a:latin typeface="+mn-lt"/>
                          <a:ea typeface="+mn-ea"/>
                          <a:cs typeface="+mn-cs"/>
                        </a:rPr>
                        <a:t>—</a:t>
                      </a:r>
                    </a:p>
                    <a:p>
                      <a:r>
                        <a:rPr lang="en-US" sz="1600" b="0" i="0" kern="1200">
                          <a:solidFill>
                            <a:srgbClr val="0070C0"/>
                          </a:solidFill>
                          <a:effectLst/>
                          <a:latin typeface="+mn-lt"/>
                          <a:ea typeface="+mn-ea"/>
                          <a:cs typeface="+mn-cs"/>
                        </a:rPr>
                        <a:t>(</a:t>
                      </a:r>
                      <a:r>
                        <a:rPr lang="en-US" sz="1600" b="0" i="0" kern="1200" err="1">
                          <a:solidFill>
                            <a:srgbClr val="0070C0"/>
                          </a:solidFill>
                          <a:effectLst/>
                          <a:latin typeface="+mn-lt"/>
                          <a:ea typeface="+mn-ea"/>
                          <a:cs typeface="+mn-cs"/>
                        </a:rPr>
                        <a:t>i</a:t>
                      </a:r>
                      <a:r>
                        <a:rPr lang="en-US" sz="1600" b="0" i="0" kern="1200">
                          <a:solidFill>
                            <a:srgbClr val="0070C0"/>
                          </a:solidFill>
                          <a:effectLst/>
                          <a:latin typeface="+mn-lt"/>
                          <a:ea typeface="+mn-ea"/>
                          <a:cs typeface="+mn-cs"/>
                        </a:rPr>
                        <a:t>) </a:t>
                      </a:r>
                      <a:r>
                        <a:rPr lang="en-US" sz="1600" b="0" i="0" kern="1200">
                          <a:solidFill>
                            <a:schemeClr val="dk1"/>
                          </a:solidFill>
                          <a:effectLst/>
                          <a:latin typeface="+mn-lt"/>
                          <a:ea typeface="+mn-ea"/>
                          <a:cs typeface="+mn-cs"/>
                        </a:rPr>
                        <a:t>At least one day of regularly scheduled instruction or examinations occurs, or, after the last scheduled day of classes for a term or payment period, at least one day of study for final examinations occurs; </a:t>
                      </a:r>
                      <a:r>
                        <a:rPr lang="en-US" sz="1600" b="0" i="0" kern="1200">
                          <a:solidFill>
                            <a:srgbClr val="0070C0"/>
                          </a:solidFill>
                          <a:effectLst/>
                          <a:latin typeface="+mn-lt"/>
                          <a:ea typeface="+mn-ea"/>
                          <a:cs typeface="+mn-cs"/>
                        </a:rPr>
                        <a:t>or</a:t>
                      </a:r>
                    </a:p>
                    <a:p>
                      <a:r>
                        <a:rPr lang="en-US" sz="1600" b="0" i="0" kern="1200">
                          <a:solidFill>
                            <a:srgbClr val="0070C0"/>
                          </a:solidFill>
                          <a:effectLst/>
                          <a:latin typeface="+mn-lt"/>
                          <a:ea typeface="+mn-ea"/>
                          <a:cs typeface="+mn-cs"/>
                        </a:rPr>
                        <a:t>(ii)(A) In a program offered using asynchronous coursework through distance education or correspondence courses, the institution makes available</a:t>
                      </a:r>
                    </a:p>
                    <a:p>
                      <a:r>
                        <a:rPr lang="en-US" sz="1600" b="0" i="0" kern="1200">
                          <a:solidFill>
                            <a:srgbClr val="0070C0"/>
                          </a:solidFill>
                          <a:effectLst/>
                          <a:latin typeface="+mn-lt"/>
                          <a:ea typeface="+mn-ea"/>
                          <a:cs typeface="+mn-cs"/>
                        </a:rPr>
                        <a:t>the instructional materials, other resources, and instructor support necessary for academic engagement and completion of course objectives; and</a:t>
                      </a:r>
                    </a:p>
                    <a:p>
                      <a:r>
                        <a:rPr lang="en-US" sz="1600" b="0" i="0" kern="1200">
                          <a:solidFill>
                            <a:srgbClr val="0070C0"/>
                          </a:solidFill>
                          <a:effectLst/>
                          <a:latin typeface="+mn-lt"/>
                          <a:ea typeface="+mn-ea"/>
                          <a:cs typeface="+mn-cs"/>
                        </a:rPr>
                        <a:t>(B) In a program using asynchronous coursework through distance education,</a:t>
                      </a:r>
                    </a:p>
                    <a:p>
                      <a:r>
                        <a:rPr lang="en-US" sz="1600" b="0" i="0" kern="1200">
                          <a:solidFill>
                            <a:srgbClr val="0070C0"/>
                          </a:solidFill>
                          <a:effectLst/>
                          <a:latin typeface="+mn-lt"/>
                          <a:ea typeface="+mn-ea"/>
                          <a:cs typeface="+mn-cs"/>
                        </a:rPr>
                        <a:t>the institution expects enrolled students to perform educational activities</a:t>
                      </a:r>
                    </a:p>
                    <a:p>
                      <a:r>
                        <a:rPr lang="en-US" sz="1600" b="0" i="0" kern="1200">
                          <a:solidFill>
                            <a:srgbClr val="0070C0"/>
                          </a:solidFill>
                          <a:effectLst/>
                          <a:latin typeface="+mn-lt"/>
                          <a:ea typeface="+mn-ea"/>
                          <a:cs typeface="+mn-cs"/>
                        </a:rPr>
                        <a:t>demonstrating academic engagement during the week; </a:t>
                      </a:r>
                      <a:r>
                        <a:rPr lang="en-US" sz="1600" b="0" i="0" kern="1200">
                          <a:solidFill>
                            <a:schemeClr val="dk1"/>
                          </a:solidFill>
                          <a:effectLst/>
                          <a:latin typeface="+mn-lt"/>
                          <a:ea typeface="+mn-ea"/>
                          <a:cs typeface="+mn-cs"/>
                        </a:rPr>
                        <a:t>and</a:t>
                      </a:r>
                    </a:p>
                    <a:p>
                      <a:r>
                        <a:rPr lang="en-US" sz="1600" b="0" i="0" kern="1200">
                          <a:solidFill>
                            <a:schemeClr val="dk1"/>
                          </a:solidFill>
                          <a:effectLst/>
                          <a:latin typeface="+mn-lt"/>
                          <a:ea typeface="+mn-ea"/>
                          <a:cs typeface="+mn-cs"/>
                        </a:rPr>
                        <a:t>(3) Instructional time does not include any </a:t>
                      </a:r>
                      <a:r>
                        <a:rPr lang="en-US" sz="1600" b="0" i="0" kern="1200">
                          <a:solidFill>
                            <a:srgbClr val="0070C0"/>
                          </a:solidFill>
                          <a:effectLst/>
                          <a:latin typeface="+mn-lt"/>
                          <a:ea typeface="+mn-ea"/>
                          <a:cs typeface="+mn-cs"/>
                        </a:rPr>
                        <a:t>scheduled breaks and activities not</a:t>
                      </a:r>
                    </a:p>
                    <a:p>
                      <a:r>
                        <a:rPr lang="en-US" sz="1600" b="0" i="0" kern="1200">
                          <a:solidFill>
                            <a:srgbClr val="0070C0"/>
                          </a:solidFill>
                          <a:effectLst/>
                          <a:latin typeface="+mn-lt"/>
                          <a:ea typeface="+mn-ea"/>
                          <a:cs typeface="+mn-cs"/>
                        </a:rPr>
                        <a:t>included in the definition of ‘‘academic engagement’’ in 34 CFR 600.2</a:t>
                      </a:r>
                      <a:r>
                        <a:rPr lang="en-US" sz="1600" b="0" i="0" kern="1200">
                          <a:solidFill>
                            <a:schemeClr val="dk1"/>
                          </a:solidFill>
                          <a:effectLst/>
                          <a:latin typeface="+mn-lt"/>
                          <a:ea typeface="+mn-ea"/>
                          <a:cs typeface="+mn-cs"/>
                        </a:rPr>
                        <a:t>, or</a:t>
                      </a:r>
                    </a:p>
                    <a:p>
                      <a:r>
                        <a:rPr lang="en-US" sz="1600" b="0" i="0" kern="1200">
                          <a:solidFill>
                            <a:schemeClr val="dk1"/>
                          </a:solidFill>
                          <a:effectLst/>
                          <a:latin typeface="+mn-lt"/>
                          <a:ea typeface="+mn-ea"/>
                          <a:cs typeface="+mn-cs"/>
                        </a:rPr>
                        <a:t>periods of orientation or counseling.</a:t>
                      </a:r>
                      <a:endParaRPr lang="en-US" sz="160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2588802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9D9F0-68BC-4878-BD17-60F20B573911}"/>
              </a:ext>
            </a:extLst>
          </p:cNvPr>
          <p:cNvSpPr>
            <a:spLocks noGrp="1"/>
          </p:cNvSpPr>
          <p:nvPr>
            <p:ph type="title"/>
          </p:nvPr>
        </p:nvSpPr>
        <p:spPr>
          <a:xfrm>
            <a:off x="1658620" y="178695"/>
            <a:ext cx="8874759" cy="798177"/>
          </a:xfrm>
        </p:spPr>
        <p:txBody>
          <a:bodyPr/>
          <a:lstStyle/>
          <a:p>
            <a:pPr algn="ctr">
              <a:defRPr/>
            </a:pPr>
            <a:r>
              <a:rPr lang="en-US"/>
              <a:t>Presenters</a:t>
            </a:r>
          </a:p>
        </p:txBody>
      </p:sp>
      <p:sp>
        <p:nvSpPr>
          <p:cNvPr id="94211" name="Content Placeholder 2">
            <a:extLst>
              <a:ext uri="{FF2B5EF4-FFF2-40B4-BE49-F238E27FC236}">
                <a16:creationId xmlns:a16="http://schemas.microsoft.com/office/drawing/2014/main" id="{15050633-44F4-4FF6-9380-4E5DA99D8E70}"/>
              </a:ext>
            </a:extLst>
          </p:cNvPr>
          <p:cNvSpPr>
            <a:spLocks noGrp="1"/>
          </p:cNvSpPr>
          <p:nvPr>
            <p:ph type="body" sz="quarter" idx="11"/>
          </p:nvPr>
        </p:nvSpPr>
        <p:spPr bwMode="auto">
          <a:xfrm>
            <a:off x="641401" y="4938939"/>
            <a:ext cx="4878629" cy="480324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lgn="ctr">
              <a:lnSpc>
                <a:spcPct val="100000"/>
              </a:lnSpc>
              <a:buNone/>
            </a:pPr>
            <a:r>
              <a:rPr lang="en-US" altLang="en-US" sz="2400">
                <a:ea typeface="Cambria" panose="02040503050406030204" pitchFamily="18" charset="0"/>
              </a:rPr>
              <a:t>David Musser</a:t>
            </a:r>
          </a:p>
          <a:p>
            <a:pPr marL="0" indent="0" algn="ctr">
              <a:lnSpc>
                <a:spcPct val="100000"/>
              </a:lnSpc>
              <a:buNone/>
            </a:pPr>
            <a:r>
              <a:rPr lang="en-US" altLang="en-US" sz="2400">
                <a:ea typeface="Cambria" panose="02040503050406030204" pitchFamily="18" charset="0"/>
              </a:rPr>
              <a:t>U.S. Department of Education</a:t>
            </a:r>
          </a:p>
          <a:p>
            <a:pPr marL="0" indent="0" algn="ctr">
              <a:lnSpc>
                <a:spcPct val="100000"/>
              </a:lnSpc>
              <a:buNone/>
            </a:pPr>
            <a:r>
              <a:rPr lang="en-US" altLang="en-US" sz="2400">
                <a:ea typeface="Cambria" panose="02040503050406030204" pitchFamily="18" charset="0"/>
              </a:rPr>
              <a:t>Federal Student Aid</a:t>
            </a:r>
          </a:p>
          <a:p>
            <a:pPr marL="0" indent="0" algn="ctr">
              <a:lnSpc>
                <a:spcPct val="100000"/>
              </a:lnSpc>
              <a:buNone/>
            </a:pPr>
            <a:endParaRPr lang="en-US" altLang="en-US" sz="3200">
              <a:ea typeface="Cambria" panose="02040503050406030204" pitchFamily="18" charset="0"/>
            </a:endParaRPr>
          </a:p>
        </p:txBody>
      </p:sp>
      <p:sp>
        <p:nvSpPr>
          <p:cNvPr id="3" name="TextBox 2">
            <a:extLst>
              <a:ext uri="{FF2B5EF4-FFF2-40B4-BE49-F238E27FC236}">
                <a16:creationId xmlns:a16="http://schemas.microsoft.com/office/drawing/2014/main" id="{99DB51F0-AF66-41ED-A759-C2586B5EB87A}"/>
              </a:ext>
            </a:extLst>
          </p:cNvPr>
          <p:cNvSpPr txBox="1"/>
          <p:nvPr/>
        </p:nvSpPr>
        <p:spPr>
          <a:xfrm>
            <a:off x="6322650" y="4914719"/>
            <a:ext cx="4657877" cy="1764586"/>
          </a:xfrm>
          <a:prstGeom prst="rect">
            <a:avLst/>
          </a:prstGeom>
          <a:noFill/>
        </p:spPr>
        <p:txBody>
          <a:bodyPr wrap="none" rtlCol="0">
            <a:spAutoFit/>
          </a:bodyPr>
          <a:lstStyle/>
          <a:p>
            <a:pPr algn="ctr" defTabSz="914173">
              <a:spcBef>
                <a:spcPts val="1000"/>
              </a:spcBef>
              <a:spcAft>
                <a:spcPts val="1200"/>
              </a:spcAft>
              <a:buClr>
                <a:schemeClr val="accent2"/>
              </a:buClr>
            </a:pPr>
            <a:r>
              <a:rPr lang="en-US" altLang="en-US" sz="2400">
                <a:solidFill>
                  <a:schemeClr val="bg1"/>
                </a:solidFill>
                <a:latin typeface="Cambria" panose="02040503050406030204" pitchFamily="18" charset="0"/>
                <a:ea typeface="Cambria" panose="02040503050406030204" pitchFamily="18" charset="0"/>
                <a:cs typeface="Arial" panose="020B0604020202020204" pitchFamily="34" charset="0"/>
              </a:rPr>
              <a:t>Greg Martin</a:t>
            </a:r>
          </a:p>
          <a:p>
            <a:pPr algn="ctr" defTabSz="914173">
              <a:spcBef>
                <a:spcPts val="1000"/>
              </a:spcBef>
              <a:spcAft>
                <a:spcPts val="1200"/>
              </a:spcAft>
              <a:buClr>
                <a:schemeClr val="accent2"/>
              </a:buClr>
            </a:pPr>
            <a:r>
              <a:rPr lang="en-US" altLang="en-US" sz="2400">
                <a:solidFill>
                  <a:schemeClr val="bg1"/>
                </a:solidFill>
                <a:latin typeface="Cambria" panose="02040503050406030204" pitchFamily="18" charset="0"/>
                <a:ea typeface="Cambria" panose="02040503050406030204" pitchFamily="18" charset="0"/>
                <a:cs typeface="Arial" panose="020B0604020202020204" pitchFamily="34" charset="0"/>
              </a:rPr>
              <a:t>U.S. Department of Education</a:t>
            </a:r>
          </a:p>
          <a:p>
            <a:pPr algn="ctr" defTabSz="914173">
              <a:spcBef>
                <a:spcPts val="1000"/>
              </a:spcBef>
              <a:spcAft>
                <a:spcPts val="1200"/>
              </a:spcAft>
              <a:buClr>
                <a:schemeClr val="accent2"/>
              </a:buClr>
            </a:pPr>
            <a:r>
              <a:rPr lang="en-US" altLang="en-US" sz="2400">
                <a:solidFill>
                  <a:schemeClr val="bg1"/>
                </a:solidFill>
                <a:latin typeface="Cambria" panose="02040503050406030204" pitchFamily="18" charset="0"/>
                <a:ea typeface="Cambria" panose="02040503050406030204" pitchFamily="18" charset="0"/>
                <a:cs typeface="Arial" panose="020B0604020202020204" pitchFamily="34" charset="0"/>
              </a:rPr>
              <a:t>Office of Postsecondary Education</a:t>
            </a:r>
          </a:p>
        </p:txBody>
      </p:sp>
      <p:pic>
        <p:nvPicPr>
          <p:cNvPr id="7" name="Picture 6">
            <a:extLst>
              <a:ext uri="{FF2B5EF4-FFF2-40B4-BE49-F238E27FC236}">
                <a16:creationId xmlns:a16="http://schemas.microsoft.com/office/drawing/2014/main" id="{28E7D63E-4D0A-4785-AE53-B0997103761D}"/>
              </a:ext>
            </a:extLst>
          </p:cNvPr>
          <p:cNvPicPr>
            <a:picLocks noChangeAspect="1"/>
          </p:cNvPicPr>
          <p:nvPr/>
        </p:nvPicPr>
        <p:blipFill rotWithShape="1">
          <a:blip r:embed="rId3"/>
          <a:srcRect r="10076"/>
          <a:stretch/>
        </p:blipFill>
        <p:spPr>
          <a:xfrm>
            <a:off x="1749153" y="1547712"/>
            <a:ext cx="2663123" cy="3277400"/>
          </a:xfrm>
          <a:prstGeom prst="rect">
            <a:avLst/>
          </a:prstGeom>
        </p:spPr>
      </p:pic>
      <p:pic>
        <p:nvPicPr>
          <p:cNvPr id="9" name="Picture 8" descr="A person wearing glasses&#10;&#10;Description automatically generated with medium confidence">
            <a:extLst>
              <a:ext uri="{FF2B5EF4-FFF2-40B4-BE49-F238E27FC236}">
                <a16:creationId xmlns:a16="http://schemas.microsoft.com/office/drawing/2014/main" id="{6433A43C-12BE-41CF-94F0-0902B59163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1453" y="1547712"/>
            <a:ext cx="2459501" cy="3277400"/>
          </a:xfrm>
          <a:prstGeom prst="rect">
            <a:avLst/>
          </a:prstGeom>
        </p:spPr>
      </p:pic>
    </p:spTree>
    <p:extLst>
      <p:ext uri="{BB962C8B-B14F-4D97-AF65-F5344CB8AC3E}">
        <p14:creationId xmlns:p14="http://schemas.microsoft.com/office/powerpoint/2010/main" val="3443941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Other new or updated definitions</a:t>
            </a:r>
          </a:p>
        </p:txBody>
      </p:sp>
      <p:sp>
        <p:nvSpPr>
          <p:cNvPr id="4" name="TextBox 3">
            <a:extLst>
              <a:ext uri="{FF2B5EF4-FFF2-40B4-BE49-F238E27FC236}">
                <a16:creationId xmlns:a16="http://schemas.microsoft.com/office/drawing/2014/main" id="{CD406255-0362-4536-92AA-1DAF8A65D65B}"/>
              </a:ext>
            </a:extLst>
          </p:cNvPr>
          <p:cNvSpPr txBox="1"/>
          <p:nvPr/>
        </p:nvSpPr>
        <p:spPr>
          <a:xfrm>
            <a:off x="912571" y="1622784"/>
            <a:ext cx="10403129" cy="489364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“Nonprofit institution”: Redundant language removed.</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“Full-time student”: Changes related to subscription-based programs</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“Subscription-based program”: Changes related to subscription-based programs</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“Third-party servicer”: Now refers to “originating” loans rather than “certifying” loans</a:t>
            </a:r>
            <a:endParaRPr lang="en-US" sz="26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8759986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650326" cy="798177"/>
          </a:xfrm>
        </p:spPr>
        <p:txBody>
          <a:bodyPr/>
          <a:lstStyle/>
          <a:p>
            <a:r>
              <a:rPr lang="en-US"/>
              <a:t>Enforcement of definitions</a:t>
            </a:r>
          </a:p>
        </p:txBody>
      </p:sp>
      <p:sp>
        <p:nvSpPr>
          <p:cNvPr id="8" name="TextBox 7">
            <a:extLst>
              <a:ext uri="{FF2B5EF4-FFF2-40B4-BE49-F238E27FC236}">
                <a16:creationId xmlns:a16="http://schemas.microsoft.com/office/drawing/2014/main" id="{82AD8938-2D24-4E8B-B3F9-2D5B004694D5}"/>
              </a:ext>
            </a:extLst>
          </p:cNvPr>
          <p:cNvSpPr txBox="1"/>
          <p:nvPr/>
        </p:nvSpPr>
        <p:spPr>
          <a:xfrm>
            <a:off x="392755" y="1622784"/>
            <a:ext cx="11514221" cy="523220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latin typeface="Cambria" panose="02040503050406030204" pitchFamily="18" charset="0"/>
                <a:ea typeface="Cambria" panose="02040503050406030204" pitchFamily="18" charset="0"/>
              </a:rPr>
              <a:t>Under 34 CFR 668.111, when evaluating a finding in a final audit determination or a final program review determination related to the definitions of “distance education” or “credit hour,” the Department will rely upon the judgment of an accrediting agency or State approval agency with respect to:</a:t>
            </a:r>
          </a:p>
          <a:p>
            <a:pPr marL="457200" indent="-45720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Qualifications for an instructor or instruction; and</a:t>
            </a:r>
          </a:p>
          <a:p>
            <a:pPr marL="457200" indent="-45720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Whether the amount of work associated with the institution’s credit hours is consistent with commonly accepted practice in postsecondary education.</a:t>
            </a:r>
          </a:p>
          <a:p>
            <a:pPr marL="457200" indent="-457200">
              <a:buFont typeface="Arial" panose="020B0604020202020204" pitchFamily="34" charset="0"/>
              <a:buChar char="•"/>
            </a:pPr>
            <a:endParaRPr lang="en-US" sz="26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126432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32</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166466" y="4494473"/>
            <a:ext cx="8874759" cy="798177"/>
          </a:xfrm>
        </p:spPr>
        <p:txBody>
          <a:bodyPr/>
          <a:lstStyle/>
          <a:p>
            <a:pPr algn="ctr"/>
            <a:r>
              <a:rPr lang="en-US" sz="8000"/>
              <a:t>Institution and program eligibility</a:t>
            </a:r>
          </a:p>
        </p:txBody>
      </p:sp>
      <p:pic>
        <p:nvPicPr>
          <p:cNvPr id="5" name="Graphic 4">
            <a:extLst>
              <a:ext uri="{FF2B5EF4-FFF2-40B4-BE49-F238E27FC236}">
                <a16:creationId xmlns:a16="http://schemas.microsoft.com/office/drawing/2014/main" id="{FBD5FA92-9D5E-4562-B16D-CBFBCE75192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71748" y="2569533"/>
            <a:ext cx="2515485" cy="2208719"/>
          </a:xfrm>
          <a:prstGeom prst="rect">
            <a:avLst/>
          </a:prstGeom>
        </p:spPr>
      </p:pic>
    </p:spTree>
    <p:extLst>
      <p:ext uri="{BB962C8B-B14F-4D97-AF65-F5344CB8AC3E}">
        <p14:creationId xmlns:p14="http://schemas.microsoft.com/office/powerpoint/2010/main" val="7453907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070739" cy="798177"/>
          </a:xfrm>
        </p:spPr>
        <p:txBody>
          <a:bodyPr/>
          <a:lstStyle/>
          <a:p>
            <a:r>
              <a:rPr lang="en-US"/>
              <a:t>Definition of correspondence students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912571" y="1595021"/>
            <a:ext cx="10627788" cy="52629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latin typeface="Cambria" panose="02040503050406030204" pitchFamily="18" charset="0"/>
                <a:ea typeface="Cambria" panose="02040503050406030204" pitchFamily="18" charset="0"/>
              </a:rPr>
              <a:t>Under 34 CFR 600.7, an institution is not eligible if:  </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More than 50 percent of the institution's </a:t>
            </a:r>
            <a:r>
              <a:rPr lang="en-US" sz="2800" i="1">
                <a:solidFill>
                  <a:schemeClr val="bg1"/>
                </a:solidFill>
                <a:latin typeface="Cambria" panose="02040503050406030204" pitchFamily="18" charset="0"/>
                <a:ea typeface="Cambria" panose="02040503050406030204" pitchFamily="18" charset="0"/>
              </a:rPr>
              <a:t>courses</a:t>
            </a:r>
            <a:r>
              <a:rPr lang="en-US" sz="2800">
                <a:solidFill>
                  <a:schemeClr val="bg1"/>
                </a:solidFill>
                <a:latin typeface="Cambria" panose="02040503050406030204" pitchFamily="18" charset="0"/>
                <a:ea typeface="Cambria" panose="02040503050406030204" pitchFamily="18" charset="0"/>
              </a:rPr>
              <a:t> were correspondence courses; or</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50 percent or more of the institution's regular enrolled </a:t>
            </a:r>
            <a:r>
              <a:rPr lang="en-US" sz="2800" i="1">
                <a:solidFill>
                  <a:schemeClr val="bg1"/>
                </a:solidFill>
                <a:latin typeface="Cambria" panose="02040503050406030204" pitchFamily="18" charset="0"/>
                <a:ea typeface="Cambria" panose="02040503050406030204" pitchFamily="18" charset="0"/>
              </a:rPr>
              <a:t>students</a:t>
            </a:r>
            <a:r>
              <a:rPr lang="en-US" sz="2800">
                <a:solidFill>
                  <a:schemeClr val="bg1"/>
                </a:solidFill>
                <a:latin typeface="Cambria" panose="02040503050406030204" pitchFamily="18" charset="0"/>
                <a:ea typeface="Cambria" panose="02040503050406030204" pitchFamily="18" charset="0"/>
              </a:rPr>
              <a:t> were enrolled in correspondence courses.</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r>
              <a:rPr lang="en-US" sz="2800">
                <a:solidFill>
                  <a:schemeClr val="bg1"/>
                </a:solidFill>
                <a:latin typeface="Cambria" panose="02040503050406030204" pitchFamily="18" charset="0"/>
                <a:ea typeface="Cambria" panose="02040503050406030204" pitchFamily="18" charset="0"/>
              </a:rPr>
              <a:t>Regulations clarify that a “correspondence student” is a student whose enrollment for an award year is comprised of at least 50 percent correspondence courses.</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732473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Certification requirements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894435" y="1676402"/>
            <a:ext cx="10403129" cy="483209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Regulations under 34 CFR 668.13 now require the Secretary to make a determination to grant or deny certification within 12 months of the expiration of its current period of participation; otherwise, the institution will be granted renewal of certification.</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Automatic renewal </a:t>
            </a:r>
            <a:r>
              <a:rPr lang="en-US" sz="2800" i="1">
                <a:solidFill>
                  <a:schemeClr val="bg1"/>
                </a:solidFill>
                <a:latin typeface="Cambria" panose="02040503050406030204" pitchFamily="18" charset="0"/>
                <a:ea typeface="Cambria" panose="02040503050406030204" pitchFamily="18" charset="0"/>
              </a:rPr>
              <a:t>may result in a provisional program participation agreement </a:t>
            </a:r>
            <a:r>
              <a:rPr lang="en-US" sz="2800">
                <a:solidFill>
                  <a:schemeClr val="bg1"/>
                </a:solidFill>
                <a:latin typeface="Cambria" panose="02040503050406030204" pitchFamily="18" charset="0"/>
                <a:ea typeface="Cambria" panose="02040503050406030204" pitchFamily="18" charset="0"/>
              </a:rPr>
              <a:t>depending on the circumstance.</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Also updated the procedures for accepting documentation, which can now be received through electronic means (other than facsimile transmission).</a:t>
            </a:r>
          </a:p>
        </p:txBody>
      </p:sp>
    </p:spTree>
    <p:extLst>
      <p:ext uri="{BB962C8B-B14F-4D97-AF65-F5344CB8AC3E}">
        <p14:creationId xmlns:p14="http://schemas.microsoft.com/office/powerpoint/2010/main" val="11670903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Certification requirements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894435" y="1874728"/>
            <a:ext cx="10403129" cy="35394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Department is the entity regulated for the new certification requirements and has chosen not to early-implement those provisions.</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Changes to 34 CFR 668.13 related to the 12-month timeframe for certification or recertification applications will be effective for materially complete applications received on or after </a:t>
            </a:r>
            <a:r>
              <a:rPr lang="en-US" sz="2800" b="1">
                <a:solidFill>
                  <a:schemeClr val="bg1"/>
                </a:solidFill>
                <a:latin typeface="Cambria" panose="02040503050406030204" pitchFamily="18" charset="0"/>
                <a:ea typeface="Cambria" panose="02040503050406030204" pitchFamily="18" charset="0"/>
              </a:rPr>
              <a:t>July 1, 2021.</a:t>
            </a:r>
          </a:p>
        </p:txBody>
      </p:sp>
    </p:spTree>
    <p:extLst>
      <p:ext uri="{BB962C8B-B14F-4D97-AF65-F5344CB8AC3E}">
        <p14:creationId xmlns:p14="http://schemas.microsoft.com/office/powerpoint/2010/main" val="17520302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36</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240422" cy="798177"/>
          </a:xfrm>
        </p:spPr>
        <p:txBody>
          <a:bodyPr/>
          <a:lstStyle/>
          <a:p>
            <a:r>
              <a:rPr lang="en-US"/>
              <a:t>Direct assessment</a:t>
            </a:r>
          </a:p>
        </p:txBody>
      </p:sp>
      <p:sp>
        <p:nvSpPr>
          <p:cNvPr id="4" name="TextBox 3">
            <a:extLst>
              <a:ext uri="{FF2B5EF4-FFF2-40B4-BE49-F238E27FC236}">
                <a16:creationId xmlns:a16="http://schemas.microsoft.com/office/drawing/2014/main" id="{CD406255-0362-4536-92AA-1DAF8A65D65B}"/>
              </a:ext>
            </a:extLst>
          </p:cNvPr>
          <p:cNvSpPr txBox="1"/>
          <p:nvPr/>
        </p:nvSpPr>
        <p:spPr>
          <a:xfrm>
            <a:off x="394138" y="1639239"/>
            <a:ext cx="11403723" cy="4616648"/>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100" dirty="0">
                <a:solidFill>
                  <a:schemeClr val="bg1"/>
                </a:solidFill>
                <a:latin typeface="Cambria"/>
                <a:ea typeface="Cambria" panose="02040503050406030204" pitchFamily="18" charset="0"/>
              </a:rPr>
              <a:t>Changes to direct assessment program approval and eligibility in September 2, 2020 regulations:</a:t>
            </a:r>
          </a:p>
          <a:p>
            <a:pPr marL="285750" indent="-285750">
              <a:buFont typeface="Arial" panose="020B0604020202020204" pitchFamily="34" charset="0"/>
              <a:buChar char="•"/>
            </a:pPr>
            <a:endParaRPr lang="en-US" sz="21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100" dirty="0">
                <a:solidFill>
                  <a:schemeClr val="bg1"/>
                </a:solidFill>
                <a:latin typeface="Cambria"/>
                <a:ea typeface="Cambria" panose="02040503050406030204" pitchFamily="18" charset="0"/>
              </a:rPr>
              <a:t>Approval required for the institution’s first direct assessment program; full application </a:t>
            </a:r>
            <a:r>
              <a:rPr lang="en-US" sz="2100" i="1" dirty="0">
                <a:solidFill>
                  <a:schemeClr val="bg1"/>
                </a:solidFill>
                <a:latin typeface="Cambria"/>
                <a:ea typeface="Cambria" panose="02040503050406030204" pitchFamily="18" charset="0"/>
              </a:rPr>
              <a:t>not required</a:t>
            </a:r>
            <a:r>
              <a:rPr lang="en-US" sz="2100" dirty="0">
                <a:solidFill>
                  <a:schemeClr val="bg1"/>
                </a:solidFill>
                <a:latin typeface="Cambria"/>
                <a:ea typeface="Cambria" panose="02040503050406030204" pitchFamily="18" charset="0"/>
              </a:rPr>
              <a:t> for a second or subsequent direct assessment program at same credential level</a:t>
            </a:r>
          </a:p>
          <a:p>
            <a:pPr marL="285750" indent="-285750">
              <a:buFont typeface="Arial" panose="020B0604020202020204" pitchFamily="34" charset="0"/>
              <a:buChar char="•"/>
            </a:pPr>
            <a:endParaRPr lang="en-US" sz="21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100" dirty="0">
                <a:solidFill>
                  <a:schemeClr val="bg1"/>
                </a:solidFill>
                <a:latin typeface="Cambria"/>
                <a:ea typeface="Cambria" panose="02040503050406030204" pitchFamily="18" charset="0"/>
              </a:rPr>
              <a:t>Additional direct assessment programs at the same credential level would not require Department approval but must be reported within 10 days of the change</a:t>
            </a:r>
          </a:p>
          <a:p>
            <a:pPr marL="285750" indent="-285750">
              <a:buFont typeface="Arial" panose="020B0604020202020204" pitchFamily="34" charset="0"/>
              <a:buChar char="•"/>
            </a:pPr>
            <a:endParaRPr lang="en-US" sz="2100" dirty="0">
              <a:solidFill>
                <a:schemeClr val="bg1"/>
              </a:solidFill>
              <a:latin typeface="Cambria"/>
              <a:ea typeface="Cambria" panose="02040503050406030204" pitchFamily="18" charset="0"/>
            </a:endParaRPr>
          </a:p>
          <a:p>
            <a:pPr marL="285750" indent="-285750">
              <a:buFont typeface="Arial" panose="020B0604020202020204" pitchFamily="34" charset="0"/>
              <a:buChar char="•"/>
            </a:pPr>
            <a:r>
              <a:rPr lang="en-US" sz="2100" dirty="0">
                <a:solidFill>
                  <a:schemeClr val="bg1"/>
                </a:solidFill>
                <a:latin typeface="Cambria"/>
                <a:ea typeface="Cambria" panose="02040503050406030204" pitchFamily="18" charset="0"/>
              </a:rPr>
              <a:t>Approval required when the institution offers a direct assessment program at  different level of offering (e.g. a first direct assessment master’s degree program following experience offering direct assessment bachelor’s degree programs) than what was previously approved</a:t>
            </a:r>
            <a:endParaRPr lang="en-US">
              <a:solidFill>
                <a:schemeClr val="bg1"/>
              </a:solidFill>
              <a:cs typeface="Arial"/>
            </a:endParaRPr>
          </a:p>
          <a:p>
            <a:pPr marL="285750" indent="-285750">
              <a:buFont typeface="Arial" panose="020B0604020202020204" pitchFamily="34" charset="0"/>
              <a:buChar char="•"/>
            </a:pPr>
            <a:endParaRPr lang="en-US" sz="21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100" dirty="0">
                <a:solidFill>
                  <a:schemeClr val="bg1"/>
                </a:solidFill>
                <a:latin typeface="Cambria"/>
                <a:ea typeface="Cambria" panose="02040503050406030204" pitchFamily="18" charset="0"/>
              </a:rPr>
              <a:t>During application, institution is required to explain how it excludes credit earned through prior learning assessment from consideration of a student’s eligibility for Title IV aid</a:t>
            </a:r>
          </a:p>
        </p:txBody>
      </p:sp>
    </p:spTree>
    <p:extLst>
      <p:ext uri="{BB962C8B-B14F-4D97-AF65-F5344CB8AC3E}">
        <p14:creationId xmlns:p14="http://schemas.microsoft.com/office/powerpoint/2010/main" val="677900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Direct assessment</a:t>
            </a:r>
          </a:p>
        </p:txBody>
      </p:sp>
      <p:sp>
        <p:nvSpPr>
          <p:cNvPr id="4" name="TextBox 3">
            <a:extLst>
              <a:ext uri="{FF2B5EF4-FFF2-40B4-BE49-F238E27FC236}">
                <a16:creationId xmlns:a16="http://schemas.microsoft.com/office/drawing/2014/main" id="{CD406255-0362-4536-92AA-1DAF8A65D65B}"/>
              </a:ext>
            </a:extLst>
          </p:cNvPr>
          <p:cNvSpPr txBox="1"/>
          <p:nvPr/>
        </p:nvSpPr>
        <p:spPr>
          <a:xfrm>
            <a:off x="483476" y="1870466"/>
            <a:ext cx="11140965" cy="410881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a:solidFill>
                  <a:schemeClr val="bg1"/>
                </a:solidFill>
                <a:latin typeface="Cambria" panose="02040503050406030204" pitchFamily="18" charset="0"/>
                <a:ea typeface="Cambria" panose="02040503050406030204" pitchFamily="18" charset="0"/>
              </a:rPr>
              <a:t>New flexibilities in September 2, 2020 regulations:</a:t>
            </a:r>
          </a:p>
          <a:p>
            <a:endParaRPr lang="en-US" sz="24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Permits preparatory coursework and coursework required by a State for teacher certification to be offered using direct assessment</a:t>
            </a:r>
          </a:p>
          <a:p>
            <a:pPr marL="285750"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Allows programs offered in part through credit or clock hours, and in part through credit hour equivalencies or clock hour equivalencies</a:t>
            </a:r>
          </a:p>
          <a:p>
            <a:pPr marL="285750"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Requires an institution to establish a methodology to reasonably equate each module in the direct assessment  program to either credit hours or clock hours</a:t>
            </a:r>
          </a:p>
          <a:p>
            <a:pPr marL="285750" indent="-285750">
              <a:buFont typeface="Arial" panose="020B0604020202020204" pitchFamily="34" charset="0"/>
              <a:buChar char="•"/>
            </a:pPr>
            <a:endParaRPr lang="en-US" sz="2100">
              <a:solidFill>
                <a:schemeClr val="bg1"/>
              </a:solidFill>
              <a:latin typeface="Cambria" panose="02040503050406030204" pitchFamily="18" charset="0"/>
              <a:ea typeface="Cambria" panose="02040503050406030204" pitchFamily="18" charset="0"/>
            </a:endParaRPr>
          </a:p>
        </p:txBody>
      </p:sp>
      <p:sp>
        <p:nvSpPr>
          <p:cNvPr id="5" name="Title 2">
            <a:extLst>
              <a:ext uri="{FF2B5EF4-FFF2-40B4-BE49-F238E27FC236}">
                <a16:creationId xmlns:a16="http://schemas.microsoft.com/office/drawing/2014/main" id="{15215F24-FC22-4AF4-A611-A0C2CAD4CB8F}"/>
              </a:ext>
            </a:extLst>
          </p:cNvPr>
          <p:cNvSpPr txBox="1">
            <a:spLocks/>
          </p:cNvSpPr>
          <p:nvPr/>
        </p:nvSpPr>
        <p:spPr>
          <a:xfrm>
            <a:off x="912571" y="349506"/>
            <a:ext cx="9240422" cy="798177"/>
          </a:xfrm>
          <a:prstGeom prst="rect">
            <a:avLst/>
          </a:prstGeom>
        </p:spPr>
        <p:txBody>
          <a:bodyPr vert="horz" lIns="0" tIns="45720" rIns="91440" bIns="45720" rtlCol="0" anchor="b" anchorCtr="0">
            <a:noAutofit/>
          </a:bodyPr>
          <a:lstStyle>
            <a:lvl1pPr algn="l" defTabSz="914173" rtl="0" eaLnBrk="1" latinLnBrk="0" hangingPunct="1">
              <a:lnSpc>
                <a:spcPct val="90000"/>
              </a:lnSpc>
              <a:spcBef>
                <a:spcPct val="0"/>
              </a:spcBef>
              <a:buNone/>
              <a:defRPr sz="4000" b="1" i="0" kern="1200" cap="all" spc="40" baseline="0">
                <a:solidFill>
                  <a:schemeClr val="bg1"/>
                </a:solidFill>
                <a:latin typeface="Oswald" pitchFamily="2" charset="77"/>
                <a:ea typeface="Noto Serif" panose="02020502060505020204" pitchFamily="18" charset="0"/>
                <a:cs typeface="Noto Serif" panose="02020502060505020204" pitchFamily="18" charset="0"/>
              </a:defRPr>
            </a:lvl1pPr>
          </a:lstStyle>
          <a:p>
            <a:r>
              <a:rPr lang="en-US"/>
              <a:t>Direct assessment</a:t>
            </a:r>
          </a:p>
        </p:txBody>
      </p:sp>
    </p:spTree>
    <p:extLst>
      <p:ext uri="{BB962C8B-B14F-4D97-AF65-F5344CB8AC3E}">
        <p14:creationId xmlns:p14="http://schemas.microsoft.com/office/powerpoint/2010/main" val="41397602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Past performance</a:t>
            </a:r>
          </a:p>
        </p:txBody>
      </p:sp>
      <p:sp>
        <p:nvSpPr>
          <p:cNvPr id="4" name="TextBox 3">
            <a:extLst>
              <a:ext uri="{FF2B5EF4-FFF2-40B4-BE49-F238E27FC236}">
                <a16:creationId xmlns:a16="http://schemas.microsoft.com/office/drawing/2014/main" id="{CD406255-0362-4536-92AA-1DAF8A65D65B}"/>
              </a:ext>
            </a:extLst>
          </p:cNvPr>
          <p:cNvSpPr txBox="1"/>
          <p:nvPr/>
        </p:nvSpPr>
        <p:spPr>
          <a:xfrm>
            <a:off x="894435" y="1948605"/>
            <a:ext cx="10403129" cy="267765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Updated the regulations under 34 CFR 668.174 to apply the terms ‘‘entity’’ or ‘‘entities’’ to various provisions, since ownership may be vested in an entity or an individual. </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Allows the Department to consider more ownership structures when evaluating past performance.</a:t>
            </a:r>
          </a:p>
        </p:txBody>
      </p:sp>
    </p:spTree>
    <p:extLst>
      <p:ext uri="{BB962C8B-B14F-4D97-AF65-F5344CB8AC3E}">
        <p14:creationId xmlns:p14="http://schemas.microsoft.com/office/powerpoint/2010/main" val="18432594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39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Job placement rates</a:t>
            </a:r>
          </a:p>
        </p:txBody>
      </p:sp>
      <p:graphicFrame>
        <p:nvGraphicFramePr>
          <p:cNvPr id="5" name="Table 5">
            <a:extLst>
              <a:ext uri="{FF2B5EF4-FFF2-40B4-BE49-F238E27FC236}">
                <a16:creationId xmlns:a16="http://schemas.microsoft.com/office/drawing/2014/main" id="{088060A4-93F0-4236-B16D-49A675955FE4}"/>
              </a:ext>
            </a:extLst>
          </p:cNvPr>
          <p:cNvGraphicFramePr>
            <a:graphicFrameLocks noGrp="1"/>
          </p:cNvGraphicFramePr>
          <p:nvPr>
            <p:extLst>
              <p:ext uri="{D42A27DB-BD31-4B8C-83A1-F6EECF244321}">
                <p14:modId xmlns:p14="http://schemas.microsoft.com/office/powerpoint/2010/main" val="1481759107"/>
              </p:ext>
            </p:extLst>
          </p:nvPr>
        </p:nvGraphicFramePr>
        <p:xfrm>
          <a:off x="567559" y="1797269"/>
          <a:ext cx="10993820" cy="4597094"/>
        </p:xfrm>
        <a:graphic>
          <a:graphicData uri="http://schemas.openxmlformats.org/drawingml/2006/table">
            <a:tbl>
              <a:tblPr firstRow="1" bandRow="1">
                <a:tableStyleId>{5C22544A-7EE6-4342-B048-85BDC9FD1C3A}</a:tableStyleId>
              </a:tblPr>
              <a:tblGrid>
                <a:gridCol w="5366143">
                  <a:extLst>
                    <a:ext uri="{9D8B030D-6E8A-4147-A177-3AD203B41FA5}">
                      <a16:colId xmlns:a16="http://schemas.microsoft.com/office/drawing/2014/main" val="4018549515"/>
                    </a:ext>
                  </a:extLst>
                </a:gridCol>
                <a:gridCol w="5627677">
                  <a:extLst>
                    <a:ext uri="{9D8B030D-6E8A-4147-A177-3AD203B41FA5}">
                      <a16:colId xmlns:a16="http://schemas.microsoft.com/office/drawing/2014/main" val="636624537"/>
                    </a:ext>
                  </a:extLst>
                </a:gridCol>
              </a:tblGrid>
              <a:tr h="848054">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3618843">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668.14(b)(10): In the case of an institution that advertises job placement rates as a means of attracting students to enroll in the institution, </a:t>
                      </a:r>
                      <a:r>
                        <a:rPr lang="en-US" sz="1600" b="0" i="0" kern="1200">
                          <a:solidFill>
                            <a:schemeClr val="tx1"/>
                          </a:solidFill>
                          <a:effectLst/>
                          <a:latin typeface="+mn-lt"/>
                          <a:ea typeface="+mn-ea"/>
                          <a:cs typeface="+mn-cs"/>
                        </a:rPr>
                        <a:t>it </a:t>
                      </a:r>
                      <a:r>
                        <a:rPr lang="en-US" sz="1600" b="0" i="0" kern="1200">
                          <a:solidFill>
                            <a:schemeClr val="dk1"/>
                          </a:solidFill>
                          <a:effectLst/>
                          <a:latin typeface="+mn-lt"/>
                          <a:ea typeface="+mn-ea"/>
                          <a:cs typeface="+mn-cs"/>
                        </a:rPr>
                        <a:t>will make available to prospective students, at or before the time that those students apply for enrollment—</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a:t>
                      </a:r>
                      <a:r>
                        <a:rPr lang="en-US" sz="1600" b="0" i="0" kern="1200" err="1">
                          <a:solidFill>
                            <a:schemeClr val="dk1"/>
                          </a:solidFill>
                          <a:effectLst/>
                          <a:latin typeface="+mn-lt"/>
                          <a:ea typeface="+mn-ea"/>
                          <a:cs typeface="+mn-cs"/>
                        </a:rPr>
                        <a:t>i</a:t>
                      </a:r>
                      <a:r>
                        <a:rPr lang="en-US" sz="1600" b="0" i="0" kern="1200">
                          <a:solidFill>
                            <a:schemeClr val="dk1"/>
                          </a:solidFill>
                          <a:effectLst/>
                          <a:latin typeface="+mn-lt"/>
                          <a:ea typeface="+mn-ea"/>
                          <a:cs typeface="+mn-cs"/>
                        </a:rPr>
                        <a:t>) The most recent available data concerning employment statistics, graduation statistics, and any other information </a:t>
                      </a:r>
                      <a:r>
                        <a:rPr lang="en-US" sz="1600" b="0" i="0" strike="noStrike" kern="1200">
                          <a:solidFill>
                            <a:schemeClr val="tx1"/>
                          </a:solidFill>
                          <a:effectLst/>
                          <a:latin typeface="+mn-lt"/>
                          <a:ea typeface="+mn-ea"/>
                          <a:cs typeface="+mn-cs"/>
                        </a:rPr>
                        <a:t>necessary to substantiate the truthfulness of the advertisements</a:t>
                      </a:r>
                      <a:r>
                        <a:rPr lang="en-US" sz="1600" b="0" i="0" strike="noStrike" kern="1200" baseline="0">
                          <a:solidFill>
                            <a:schemeClr val="tx1"/>
                          </a:solidFill>
                          <a:effectLst/>
                          <a:latin typeface="+mn-lt"/>
                          <a:ea typeface="+mn-ea"/>
                          <a:cs typeface="+mn-cs"/>
                        </a:rPr>
                        <a:t>, including the source of such statistics and any associated time frames and methodology</a:t>
                      </a:r>
                      <a:r>
                        <a:rPr lang="en-US" sz="1600" b="0" i="0" kern="1200">
                          <a:solidFill>
                            <a:schemeClr val="dk1"/>
                          </a:solidFill>
                          <a:effectLst/>
                          <a:latin typeface="+mn-lt"/>
                          <a:ea typeface="+mn-ea"/>
                          <a:cs typeface="+mn-cs"/>
                        </a:rPr>
                        <a:t>; and</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(ii) Relevant State licensing requirements of the State in which the institution is located for any job for </a:t>
                      </a:r>
                      <a:r>
                        <a:rPr lang="en-US" sz="1600" b="0" i="0" strike="noStrike" kern="1200">
                          <a:solidFill>
                            <a:schemeClr val="tx1"/>
                          </a:solidFill>
                          <a:effectLst/>
                          <a:latin typeface="+mn-lt"/>
                          <a:ea typeface="+mn-ea"/>
                          <a:cs typeface="+mn-cs"/>
                        </a:rPr>
                        <a:t>which </a:t>
                      </a:r>
                      <a:r>
                        <a:rPr lang="en-US" sz="1600" b="0" i="0" strike="noStrike" kern="1200" baseline="0">
                          <a:solidFill>
                            <a:schemeClr val="tx1"/>
                          </a:solidFill>
                          <a:effectLst/>
                          <a:latin typeface="+mn-lt"/>
                          <a:ea typeface="+mn-ea"/>
                          <a:cs typeface="+mn-cs"/>
                        </a:rPr>
                        <a:t>an educational program offered by the institution </a:t>
                      </a:r>
                      <a:r>
                        <a:rPr lang="en-US" sz="1600" b="0" i="0" kern="1200">
                          <a:solidFill>
                            <a:schemeClr val="dk1"/>
                          </a:solidFill>
                          <a:effectLst/>
                          <a:latin typeface="+mn-lt"/>
                          <a:ea typeface="+mn-ea"/>
                          <a:cs typeface="+mn-cs"/>
                        </a:rPr>
                        <a:t>is designed to prepare </a:t>
                      </a:r>
                      <a:r>
                        <a:rPr lang="en-US" sz="1600" b="0" i="0" kern="1200">
                          <a:solidFill>
                            <a:schemeClr val="tx1"/>
                          </a:solidFill>
                          <a:effectLst/>
                          <a:latin typeface="+mn-lt"/>
                          <a:ea typeface="+mn-ea"/>
                          <a:cs typeface="+mn-cs"/>
                        </a:rPr>
                        <a:t>those</a:t>
                      </a:r>
                      <a:r>
                        <a:rPr lang="en-US" sz="1600" b="0" i="0" kern="1200">
                          <a:solidFill>
                            <a:schemeClr val="dk1"/>
                          </a:solidFill>
                          <a:effectLst/>
                          <a:latin typeface="+mn-lt"/>
                          <a:ea typeface="+mn-ea"/>
                          <a:cs typeface="+mn-cs"/>
                        </a:rPr>
                        <a:t> prospective students;</a:t>
                      </a:r>
                      <a:endParaRPr lang="en-US" sz="1600" i="0"/>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668.14(b)(10): In the case of an institution that advertises job placement rates as a means of attracting students to enroll in the institution, </a:t>
                      </a:r>
                      <a:r>
                        <a:rPr lang="en-US" sz="1600" b="0" i="0" kern="1200">
                          <a:solidFill>
                            <a:srgbClr val="0070C0"/>
                          </a:solidFill>
                          <a:effectLst/>
                          <a:latin typeface="+mn-lt"/>
                          <a:ea typeface="+mn-ea"/>
                          <a:cs typeface="+mn-cs"/>
                        </a:rPr>
                        <a:t>the institution </a:t>
                      </a:r>
                      <a:r>
                        <a:rPr lang="en-US" sz="1600" b="0" i="0" kern="1200">
                          <a:solidFill>
                            <a:schemeClr val="dk1"/>
                          </a:solidFill>
                          <a:effectLst/>
                          <a:latin typeface="+mn-lt"/>
                          <a:ea typeface="+mn-ea"/>
                          <a:cs typeface="+mn-cs"/>
                        </a:rPr>
                        <a:t>will make available to prospective students, at or before the time that those students apply for enrollment—</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a:t>
                      </a:r>
                      <a:r>
                        <a:rPr lang="en-US" sz="1600" b="0" i="0" kern="1200" err="1">
                          <a:solidFill>
                            <a:schemeClr val="dk1"/>
                          </a:solidFill>
                          <a:effectLst/>
                          <a:latin typeface="+mn-lt"/>
                          <a:ea typeface="+mn-ea"/>
                          <a:cs typeface="+mn-cs"/>
                        </a:rPr>
                        <a:t>i</a:t>
                      </a:r>
                      <a:r>
                        <a:rPr lang="en-US" sz="1600" b="0" i="0" kern="1200">
                          <a:solidFill>
                            <a:schemeClr val="dk1"/>
                          </a:solidFill>
                          <a:effectLst/>
                          <a:latin typeface="+mn-lt"/>
                          <a:ea typeface="+mn-ea"/>
                          <a:cs typeface="+mn-cs"/>
                        </a:rPr>
                        <a:t>) The most recent available data concerning employment statistics, graduation statistics, and any other information necessary to substantiate the truthfulness of the advertisements</a:t>
                      </a:r>
                      <a:r>
                        <a:rPr lang="en-US" sz="1600" b="0" i="0" strike="sngStrike" kern="1200" baseline="0">
                          <a:solidFill>
                            <a:srgbClr val="FF0000"/>
                          </a:solidFill>
                          <a:effectLst/>
                          <a:latin typeface="+mn-lt"/>
                          <a:ea typeface="+mn-ea"/>
                          <a:cs typeface="+mn-cs"/>
                        </a:rPr>
                        <a:t>, including the source of such statistics and any associated time frames and methodology</a:t>
                      </a:r>
                      <a:r>
                        <a:rPr lang="en-US" sz="1600" b="0" i="0" kern="1200">
                          <a:solidFill>
                            <a:schemeClr val="dk1"/>
                          </a:solidFill>
                          <a:effectLst/>
                          <a:latin typeface="+mn-lt"/>
                          <a:ea typeface="+mn-ea"/>
                          <a:cs typeface="+mn-cs"/>
                        </a:rPr>
                        <a:t>; and</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(ii) Relevant State licensing requirements of the State in which the institution is located for any job for which </a:t>
                      </a:r>
                      <a:r>
                        <a:rPr lang="en-US" sz="1600" b="0" i="0" strike="sngStrike" kern="1200" baseline="0">
                          <a:solidFill>
                            <a:srgbClr val="FF0000"/>
                          </a:solidFill>
                          <a:effectLst/>
                          <a:latin typeface="+mn-lt"/>
                          <a:ea typeface="+mn-ea"/>
                          <a:cs typeface="+mn-cs"/>
                        </a:rPr>
                        <a:t>an educational program offered by the institution </a:t>
                      </a:r>
                      <a:r>
                        <a:rPr lang="en-US" sz="1600" b="0" i="0" kern="1200">
                          <a:solidFill>
                            <a:srgbClr val="0070C0"/>
                          </a:solidFill>
                          <a:effectLst/>
                          <a:latin typeface="+mn-lt"/>
                          <a:ea typeface="+mn-ea"/>
                          <a:cs typeface="+mn-cs"/>
                        </a:rPr>
                        <a:t>the course of instruction </a:t>
                      </a:r>
                      <a:r>
                        <a:rPr lang="en-US" sz="1600" b="0" i="0" kern="1200">
                          <a:solidFill>
                            <a:schemeClr val="dk1"/>
                          </a:solidFill>
                          <a:effectLst/>
                          <a:latin typeface="+mn-lt"/>
                          <a:ea typeface="+mn-ea"/>
                          <a:cs typeface="+mn-cs"/>
                        </a:rPr>
                        <a:t>is designed to prepare </a:t>
                      </a:r>
                      <a:r>
                        <a:rPr lang="en-US" sz="1600" b="0" i="0" kern="1200">
                          <a:solidFill>
                            <a:srgbClr val="0070C0"/>
                          </a:solidFill>
                          <a:effectLst/>
                          <a:latin typeface="+mn-lt"/>
                          <a:ea typeface="+mn-ea"/>
                          <a:cs typeface="+mn-cs"/>
                        </a:rPr>
                        <a:t>such</a:t>
                      </a:r>
                      <a:r>
                        <a:rPr lang="en-US" sz="1600" b="0" i="0" kern="1200">
                          <a:solidFill>
                            <a:schemeClr val="dk1"/>
                          </a:solidFill>
                          <a:effectLst/>
                          <a:latin typeface="+mn-lt"/>
                          <a:ea typeface="+mn-ea"/>
                          <a:cs typeface="+mn-cs"/>
                        </a:rPr>
                        <a:t> prospective students;</a:t>
                      </a:r>
                      <a:endParaRPr lang="en-US" sz="1600" i="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3528972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DCD82-D7F9-E642-AA8B-B05519002533}"/>
              </a:ext>
            </a:extLst>
          </p:cNvPr>
          <p:cNvSpPr>
            <a:spLocks noGrp="1"/>
          </p:cNvSpPr>
          <p:nvPr>
            <p:ph type="sldNum" sz="quarter" idx="10"/>
          </p:nvPr>
        </p:nvSpPr>
        <p:spPr/>
        <p:txBody>
          <a:bodyPr/>
          <a:lstStyle/>
          <a:p>
            <a:fld id="{234755BD-B4AC-9044-BCE4-27904766F8BB}" type="slidenum">
              <a:rPr lang="en-US" smtClean="0"/>
              <a:pPr/>
              <a:t>4</a:t>
            </a:fld>
            <a:endParaRPr lang="en-US"/>
          </a:p>
        </p:txBody>
      </p:sp>
      <p:sp>
        <p:nvSpPr>
          <p:cNvPr id="3" name="Title 2">
            <a:extLst>
              <a:ext uri="{FF2B5EF4-FFF2-40B4-BE49-F238E27FC236}">
                <a16:creationId xmlns:a16="http://schemas.microsoft.com/office/drawing/2014/main" id="{0FB25906-8771-3146-ADDA-8952D59F7E2A}"/>
              </a:ext>
            </a:extLst>
          </p:cNvPr>
          <p:cNvSpPr>
            <a:spLocks noGrp="1"/>
          </p:cNvSpPr>
          <p:nvPr>
            <p:ph type="title"/>
          </p:nvPr>
        </p:nvSpPr>
        <p:spPr/>
        <p:txBody>
          <a:bodyPr/>
          <a:lstStyle/>
          <a:p>
            <a:r>
              <a:rPr lang="en-US"/>
              <a:t>Agenda</a:t>
            </a:r>
          </a:p>
        </p:txBody>
      </p:sp>
      <p:sp>
        <p:nvSpPr>
          <p:cNvPr id="4" name="TextBox 3">
            <a:extLst>
              <a:ext uri="{FF2B5EF4-FFF2-40B4-BE49-F238E27FC236}">
                <a16:creationId xmlns:a16="http://schemas.microsoft.com/office/drawing/2014/main" id="{F6A8CFB9-00C1-8D4A-90CD-D7C94394A37A}"/>
              </a:ext>
            </a:extLst>
          </p:cNvPr>
          <p:cNvSpPr txBox="1"/>
          <p:nvPr/>
        </p:nvSpPr>
        <p:spPr>
          <a:xfrm>
            <a:off x="912571" y="1390426"/>
            <a:ext cx="10325700" cy="5118068"/>
          </a:xfrm>
          <a:prstGeom prst="rect">
            <a:avLst/>
          </a:prstGeom>
          <a:noFill/>
        </p:spPr>
        <p:txBody>
          <a:bodyPr wrap="square" rtlCol="0">
            <a:spAutoFit/>
          </a:bodyPr>
          <a:lstStyle/>
          <a:p>
            <a:pPr>
              <a:lnSpc>
                <a:spcPct val="170000"/>
              </a:lnSpc>
            </a:pPr>
            <a:r>
              <a:rPr lang="en-US" sz="2800" b="1" spc="150">
                <a:solidFill>
                  <a:schemeClr val="accent2"/>
                </a:solidFill>
                <a:latin typeface="Oswald" pitchFamily="2" charset="77"/>
              </a:rPr>
              <a:t>01</a:t>
            </a:r>
            <a:r>
              <a:rPr lang="en-US" sz="2800"/>
              <a:t> 	</a:t>
            </a:r>
            <a:r>
              <a:rPr lang="en-US" sz="2800">
                <a:solidFill>
                  <a:schemeClr val="bg1"/>
                </a:solidFill>
                <a:latin typeface="Cambria" panose="02040503050406030204" pitchFamily="18" charset="0"/>
              </a:rPr>
              <a:t>Introduction </a:t>
            </a:r>
          </a:p>
          <a:p>
            <a:pPr>
              <a:lnSpc>
                <a:spcPct val="170000"/>
              </a:lnSpc>
            </a:pPr>
            <a:r>
              <a:rPr lang="en-US" sz="2800" b="1">
                <a:solidFill>
                  <a:schemeClr val="accent2"/>
                </a:solidFill>
                <a:latin typeface="Oswald" pitchFamily="2" charset="77"/>
              </a:rPr>
              <a:t>02</a:t>
            </a:r>
            <a:r>
              <a:rPr lang="en-US" sz="2800">
                <a:solidFill>
                  <a:schemeClr val="accent2"/>
                </a:solidFill>
              </a:rPr>
              <a:t> </a:t>
            </a:r>
            <a:r>
              <a:rPr lang="en-US" sz="2800"/>
              <a:t>	</a:t>
            </a:r>
            <a:r>
              <a:rPr lang="en-US" sz="2800">
                <a:solidFill>
                  <a:schemeClr val="bg1"/>
                </a:solidFill>
                <a:latin typeface="Cambria" panose="02040503050406030204" pitchFamily="18" charset="0"/>
              </a:rPr>
              <a:t>Distance Education / New Definitions</a:t>
            </a:r>
          </a:p>
          <a:p>
            <a:pPr>
              <a:lnSpc>
                <a:spcPct val="170000"/>
              </a:lnSpc>
            </a:pPr>
            <a:r>
              <a:rPr lang="en-US" sz="2800" b="1">
                <a:solidFill>
                  <a:schemeClr val="accent2"/>
                </a:solidFill>
                <a:latin typeface="Oswald" pitchFamily="2" charset="77"/>
              </a:rPr>
              <a:t>03	</a:t>
            </a:r>
            <a:r>
              <a:rPr lang="en-US" sz="2800">
                <a:solidFill>
                  <a:schemeClr val="bg1"/>
                </a:solidFill>
                <a:latin typeface="Cambria" panose="02040503050406030204" pitchFamily="18" charset="0"/>
              </a:rPr>
              <a:t>Institution and Program Eligibility</a:t>
            </a:r>
          </a:p>
          <a:p>
            <a:pPr>
              <a:lnSpc>
                <a:spcPct val="170000"/>
              </a:lnSpc>
            </a:pPr>
            <a:r>
              <a:rPr lang="en-US" sz="2800" b="1">
                <a:solidFill>
                  <a:schemeClr val="accent2"/>
                </a:solidFill>
                <a:latin typeface="Oswald" pitchFamily="2" charset="77"/>
              </a:rPr>
              <a:t>04</a:t>
            </a:r>
            <a:r>
              <a:rPr lang="en-US" sz="2800"/>
              <a:t> 	</a:t>
            </a:r>
            <a:r>
              <a:rPr lang="en-US" sz="2800">
                <a:solidFill>
                  <a:schemeClr val="bg1"/>
                </a:solidFill>
                <a:latin typeface="Cambria" panose="02040503050406030204" pitchFamily="18" charset="0"/>
              </a:rPr>
              <a:t>Limitations on Program Length </a:t>
            </a:r>
          </a:p>
          <a:p>
            <a:pPr>
              <a:lnSpc>
                <a:spcPct val="170000"/>
              </a:lnSpc>
            </a:pPr>
            <a:r>
              <a:rPr lang="en-US" sz="2800" b="1">
                <a:solidFill>
                  <a:schemeClr val="accent2"/>
                </a:solidFill>
                <a:latin typeface="Oswald" pitchFamily="2" charset="77"/>
              </a:rPr>
              <a:t>05</a:t>
            </a:r>
            <a:r>
              <a:rPr lang="en-US" sz="2800">
                <a:solidFill>
                  <a:schemeClr val="bg1"/>
                </a:solidFill>
                <a:latin typeface="Cambria" panose="02040503050406030204" pitchFamily="18" charset="0"/>
              </a:rPr>
              <a:t>	Written Arrangements</a:t>
            </a:r>
          </a:p>
          <a:p>
            <a:pPr>
              <a:lnSpc>
                <a:spcPct val="170000"/>
              </a:lnSpc>
            </a:pPr>
            <a:r>
              <a:rPr lang="en-US" sz="2800" b="1">
                <a:solidFill>
                  <a:schemeClr val="accent2"/>
                </a:solidFill>
                <a:latin typeface="Oswald" pitchFamily="2" charset="77"/>
              </a:rPr>
              <a:t>06 	</a:t>
            </a:r>
            <a:r>
              <a:rPr lang="en-US" sz="2800">
                <a:solidFill>
                  <a:schemeClr val="bg1"/>
                </a:solidFill>
                <a:latin typeface="Cambria" panose="02040503050406030204" pitchFamily="18" charset="0"/>
              </a:rPr>
              <a:t>Clock-to-Credit Conversion</a:t>
            </a:r>
          </a:p>
          <a:p>
            <a:pPr>
              <a:lnSpc>
                <a:spcPct val="170000"/>
              </a:lnSpc>
            </a:pPr>
            <a:r>
              <a:rPr lang="en-US" sz="2800" b="1">
                <a:solidFill>
                  <a:schemeClr val="accent2"/>
                </a:solidFill>
                <a:latin typeface="Oswald" pitchFamily="2" charset="77"/>
              </a:rPr>
              <a:t>07</a:t>
            </a:r>
            <a:r>
              <a:rPr lang="en-US" sz="2800">
                <a:solidFill>
                  <a:schemeClr val="accent1"/>
                </a:solidFill>
              </a:rPr>
              <a:t> </a:t>
            </a:r>
            <a:r>
              <a:rPr lang="en-US" sz="2800"/>
              <a:t>	</a:t>
            </a:r>
            <a:r>
              <a:rPr lang="en-US" sz="2800">
                <a:solidFill>
                  <a:schemeClr val="bg1"/>
                </a:solidFill>
                <a:latin typeface="Cambria" panose="02040503050406030204" pitchFamily="18" charset="0"/>
              </a:rPr>
              <a:t>References </a:t>
            </a:r>
          </a:p>
        </p:txBody>
      </p:sp>
      <p:pic>
        <p:nvPicPr>
          <p:cNvPr id="6" name="Graphic 5" descr="Checklist with solid fill">
            <a:extLst>
              <a:ext uri="{FF2B5EF4-FFF2-40B4-BE49-F238E27FC236}">
                <a16:creationId xmlns:a16="http://schemas.microsoft.com/office/drawing/2014/main" id="{449F7CA4-65D3-42CB-A83B-24E5F734A59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50697" y="1960279"/>
            <a:ext cx="3673266" cy="3673266"/>
          </a:xfrm>
          <a:prstGeom prst="rect">
            <a:avLst/>
          </a:prstGeom>
        </p:spPr>
      </p:pic>
    </p:spTree>
    <p:extLst>
      <p:ext uri="{BB962C8B-B14F-4D97-AF65-F5344CB8AC3E}">
        <p14:creationId xmlns:p14="http://schemas.microsoft.com/office/powerpoint/2010/main" val="23192480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Job placement rates</a:t>
            </a:r>
          </a:p>
        </p:txBody>
      </p:sp>
      <p:sp>
        <p:nvSpPr>
          <p:cNvPr id="4" name="TextBox 3">
            <a:extLst>
              <a:ext uri="{FF2B5EF4-FFF2-40B4-BE49-F238E27FC236}">
                <a16:creationId xmlns:a16="http://schemas.microsoft.com/office/drawing/2014/main" id="{CD406255-0362-4536-92AA-1DAF8A65D65B}"/>
              </a:ext>
            </a:extLst>
          </p:cNvPr>
          <p:cNvSpPr txBox="1"/>
          <p:nvPr/>
        </p:nvSpPr>
        <p:spPr>
          <a:xfrm>
            <a:off x="894435" y="1765194"/>
            <a:ext cx="10403129" cy="397031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Institutions are no longer specifically required to disclose the source of statistics, timeframes, or methodologies related to development of advertised job placement rates</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No change to the requirement for institutions to make available to prospective students (at or before the time that those students apply for enrollment) </a:t>
            </a:r>
            <a:r>
              <a:rPr lang="en-US" sz="2800" i="1">
                <a:solidFill>
                  <a:schemeClr val="bg1"/>
                </a:solidFill>
                <a:latin typeface="Cambria" panose="02040503050406030204" pitchFamily="18" charset="0"/>
                <a:ea typeface="Cambria" panose="02040503050406030204" pitchFamily="18" charset="0"/>
              </a:rPr>
              <a:t>any information </a:t>
            </a:r>
            <a:r>
              <a:rPr lang="en-US" sz="2800">
                <a:solidFill>
                  <a:schemeClr val="bg1"/>
                </a:solidFill>
                <a:latin typeface="Cambria" panose="02040503050406030204" pitchFamily="18" charset="0"/>
                <a:ea typeface="Cambria" panose="02040503050406030204" pitchFamily="18" charset="0"/>
              </a:rPr>
              <a:t>needed to substantiate the truthfulness of the institution’s advertisements about job placement or graduation rates.</a:t>
            </a:r>
          </a:p>
        </p:txBody>
      </p:sp>
    </p:spTree>
    <p:extLst>
      <p:ext uri="{BB962C8B-B14F-4D97-AF65-F5344CB8AC3E}">
        <p14:creationId xmlns:p14="http://schemas.microsoft.com/office/powerpoint/2010/main" val="24009804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41</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176976" y="3884873"/>
            <a:ext cx="8874759" cy="798177"/>
          </a:xfrm>
        </p:spPr>
        <p:txBody>
          <a:bodyPr/>
          <a:lstStyle/>
          <a:p>
            <a:pPr algn="ctr"/>
            <a:r>
              <a:rPr lang="en-US" sz="8000"/>
              <a:t>Limitations on program length</a:t>
            </a:r>
          </a:p>
        </p:txBody>
      </p:sp>
      <p:pic>
        <p:nvPicPr>
          <p:cNvPr id="6" name="Graphic 5">
            <a:extLst>
              <a:ext uri="{FF2B5EF4-FFF2-40B4-BE49-F238E27FC236}">
                <a16:creationId xmlns:a16="http://schemas.microsoft.com/office/drawing/2014/main" id="{AAEBC1BA-96FE-4D30-A37B-5581355BE61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34683" y="2367957"/>
            <a:ext cx="2315093" cy="2315093"/>
          </a:xfrm>
          <a:prstGeom prst="rect">
            <a:avLst/>
          </a:prstGeom>
        </p:spPr>
      </p:pic>
    </p:spTree>
    <p:extLst>
      <p:ext uri="{BB962C8B-B14F-4D97-AF65-F5344CB8AC3E}">
        <p14:creationId xmlns:p14="http://schemas.microsoft.com/office/powerpoint/2010/main" val="17867359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42</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Limitations on program length</a:t>
            </a:r>
          </a:p>
        </p:txBody>
      </p:sp>
      <p:sp>
        <p:nvSpPr>
          <p:cNvPr id="4" name="TextBox 3">
            <a:extLst>
              <a:ext uri="{FF2B5EF4-FFF2-40B4-BE49-F238E27FC236}">
                <a16:creationId xmlns:a16="http://schemas.microsoft.com/office/drawing/2014/main" id="{CD406255-0362-4536-92AA-1DAF8A65D65B}"/>
              </a:ext>
            </a:extLst>
          </p:cNvPr>
          <p:cNvSpPr txBox="1"/>
          <p:nvPr/>
        </p:nvSpPr>
        <p:spPr>
          <a:xfrm>
            <a:off x="441434" y="1403359"/>
            <a:ext cx="11265717" cy="526297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Department limits the number of hours an eligible gainful employment (GE) program may offer in relation to the number of training hours required by the State for a student to be employed in the profession that the program prepares the student to enter.</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current regulations limit the number of hours in a GE program to 150 percent of the minimum training hours required by the State where the school is located.</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new regulations maintain that threshold </a:t>
            </a:r>
            <a:r>
              <a:rPr lang="en-US" sz="2800" i="1">
                <a:solidFill>
                  <a:schemeClr val="bg1"/>
                </a:solidFill>
                <a:latin typeface="Cambria" panose="02040503050406030204" pitchFamily="18" charset="0"/>
                <a:ea typeface="Cambria" panose="02040503050406030204" pitchFamily="18" charset="0"/>
              </a:rPr>
              <a:t>except </a:t>
            </a:r>
            <a:r>
              <a:rPr lang="en-US" sz="2800">
                <a:solidFill>
                  <a:schemeClr val="bg1"/>
                </a:solidFill>
                <a:latin typeface="Cambria" panose="02040503050406030204" pitchFamily="18" charset="0"/>
                <a:ea typeface="Cambria" panose="02040503050406030204" pitchFamily="18" charset="0"/>
              </a:rPr>
              <a:t>when an adjacent State has a minimum requirement for training hours that exceeds 150 percent of the requirement in the State where the school is located.</a:t>
            </a:r>
          </a:p>
        </p:txBody>
      </p:sp>
    </p:spTree>
    <p:extLst>
      <p:ext uri="{BB962C8B-B14F-4D97-AF65-F5344CB8AC3E}">
        <p14:creationId xmlns:p14="http://schemas.microsoft.com/office/powerpoint/2010/main" val="1842715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a:xfrm>
            <a:off x="11972398" y="6354240"/>
            <a:ext cx="399651" cy="312098"/>
          </a:xfrm>
        </p:spPr>
        <p:txBody>
          <a:bodyPr/>
          <a:lstStyle/>
          <a:p>
            <a:fld id="{234755BD-B4AC-9044-BCE4-27904766F8BB}" type="slidenum">
              <a:rPr lang="en-US" smtClean="0"/>
              <a:pPr/>
              <a:t>43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Limitations on program length</a:t>
            </a:r>
          </a:p>
        </p:txBody>
      </p:sp>
      <p:graphicFrame>
        <p:nvGraphicFramePr>
          <p:cNvPr id="5" name="Table 5">
            <a:extLst>
              <a:ext uri="{FF2B5EF4-FFF2-40B4-BE49-F238E27FC236}">
                <a16:creationId xmlns:a16="http://schemas.microsoft.com/office/drawing/2014/main" id="{088060A4-93F0-4236-B16D-49A675955FE4}"/>
              </a:ext>
            </a:extLst>
          </p:cNvPr>
          <p:cNvGraphicFramePr>
            <a:graphicFrameLocks noGrp="1"/>
          </p:cNvGraphicFramePr>
          <p:nvPr>
            <p:extLst>
              <p:ext uri="{D42A27DB-BD31-4B8C-83A1-F6EECF244321}">
                <p14:modId xmlns:p14="http://schemas.microsoft.com/office/powerpoint/2010/main" val="2539061533"/>
              </p:ext>
            </p:extLst>
          </p:nvPr>
        </p:nvGraphicFramePr>
        <p:xfrm>
          <a:off x="257503" y="1471074"/>
          <a:ext cx="11676993" cy="5195264"/>
        </p:xfrm>
        <a:graphic>
          <a:graphicData uri="http://schemas.openxmlformats.org/drawingml/2006/table">
            <a:tbl>
              <a:tblPr firstRow="1" bandRow="1">
                <a:tableStyleId>{5C22544A-7EE6-4342-B048-85BDC9FD1C3A}</a:tableStyleId>
              </a:tblPr>
              <a:tblGrid>
                <a:gridCol w="5101915">
                  <a:extLst>
                    <a:ext uri="{9D8B030D-6E8A-4147-A177-3AD203B41FA5}">
                      <a16:colId xmlns:a16="http://schemas.microsoft.com/office/drawing/2014/main" val="4018549515"/>
                    </a:ext>
                  </a:extLst>
                </a:gridCol>
                <a:gridCol w="6575078">
                  <a:extLst>
                    <a:ext uri="{9D8B030D-6E8A-4147-A177-3AD203B41FA5}">
                      <a16:colId xmlns:a16="http://schemas.microsoft.com/office/drawing/2014/main" val="636624537"/>
                    </a:ext>
                  </a:extLst>
                </a:gridCol>
              </a:tblGrid>
              <a:tr h="714704">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3618843">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668.14(b)(26) If an educational program offered by the institution is required to prepare a student for gainful employment in a recognized occupation, the institution must—</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1600" b="0" i="0" kern="1200">
                        <a:solidFill>
                          <a:schemeClr val="dk1"/>
                        </a:solidFill>
                        <a:effectLst/>
                        <a:latin typeface="+mn-lt"/>
                        <a:ea typeface="+mn-ea"/>
                        <a:cs typeface="+mn-cs"/>
                      </a:endParaRP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a:t>
                      </a:r>
                      <a:r>
                        <a:rPr lang="en-US" sz="1600" b="0" i="0" kern="1200" err="1">
                          <a:solidFill>
                            <a:schemeClr val="dk1"/>
                          </a:solidFill>
                          <a:effectLst/>
                          <a:latin typeface="+mn-lt"/>
                          <a:ea typeface="+mn-ea"/>
                          <a:cs typeface="+mn-cs"/>
                        </a:rPr>
                        <a:t>i</a:t>
                      </a:r>
                      <a:r>
                        <a:rPr lang="en-US" sz="1600" b="0" i="0" kern="1200">
                          <a:solidFill>
                            <a:schemeClr val="dk1"/>
                          </a:solidFill>
                          <a:effectLst/>
                          <a:latin typeface="+mn-lt"/>
                          <a:ea typeface="+mn-ea"/>
                          <a:cs typeface="+mn-cs"/>
                        </a:rPr>
                        <a:t>) Demonstrate a reasonable relationship between the length of the program and entry level requirements for the recognized occupation for which the program prepares the student. The Secretary considers the relationship to be reasonable if the number of clock hours provided in the program does not exceed by more than 50 percent the minimum number of clock hours required for training in the recognized occupation for which the program prepares the student, as established by the State in which the institution is located, if the State has established such a requirement, or as established by any Federal agency;</a:t>
                      </a:r>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668.14(b)(26) If an educational program offered by the institution is required to prepare a student for gainful employment in a recognized occupation, the institution must—</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1600" b="0" i="0" kern="1200">
                        <a:solidFill>
                          <a:schemeClr val="dk1"/>
                        </a:solidFill>
                        <a:effectLst/>
                        <a:latin typeface="+mn-lt"/>
                        <a:ea typeface="+mn-ea"/>
                        <a:cs typeface="+mn-cs"/>
                      </a:endParaRP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a:t>
                      </a:r>
                      <a:r>
                        <a:rPr lang="en-US" sz="1600" b="0" i="0" kern="1200" err="1">
                          <a:solidFill>
                            <a:schemeClr val="dk1"/>
                          </a:solidFill>
                          <a:effectLst/>
                          <a:latin typeface="+mn-lt"/>
                          <a:ea typeface="+mn-ea"/>
                          <a:cs typeface="+mn-cs"/>
                        </a:rPr>
                        <a:t>i</a:t>
                      </a:r>
                      <a:r>
                        <a:rPr lang="en-US" sz="1600" b="0" i="0" kern="1200">
                          <a:solidFill>
                            <a:schemeClr val="dk1"/>
                          </a:solidFill>
                          <a:effectLst/>
                          <a:latin typeface="+mn-lt"/>
                          <a:ea typeface="+mn-ea"/>
                          <a:cs typeface="+mn-cs"/>
                        </a:rPr>
                        <a:t>) Demonstrate a reasonable relationship between the length of the program and entry level requirements for the recognized occupation for which the program prepares the student. The Secretary considers the relationship to be reasonable if the number of clock hours provided in the program does not exceed </a:t>
                      </a:r>
                      <a:r>
                        <a:rPr lang="en-US" sz="1600" b="0" i="0" kern="1200">
                          <a:solidFill>
                            <a:srgbClr val="0070C0"/>
                          </a:solidFill>
                          <a:effectLst/>
                          <a:latin typeface="+mn-lt"/>
                          <a:ea typeface="+mn-ea"/>
                          <a:cs typeface="+mn-cs"/>
                        </a:rPr>
                        <a:t>the greater of—</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rgbClr val="0070C0"/>
                          </a:solidFill>
                          <a:effectLst/>
                          <a:latin typeface="+mn-lt"/>
                          <a:ea typeface="+mn-ea"/>
                          <a:cs typeface="+mn-cs"/>
                        </a:rPr>
                        <a:t>(A) One hundred and fifty percent of the minimum number of clock hours required for training in the recognized occupation for which the program prepares the student, as established by the State in which the institution is located, if the State has established such a requirement, or as established by any Federal agency; or</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rgbClr val="0070C0"/>
                          </a:solidFill>
                          <a:effectLst/>
                          <a:latin typeface="+mn-lt"/>
                          <a:ea typeface="+mn-ea"/>
                          <a:cs typeface="+mn-cs"/>
                        </a:rPr>
                        <a:t>(B) The minimum number of clock hours required for training in the recognized occupation for which the program prepares the student established in a State adjacent to the State in which the </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rgbClr val="0070C0"/>
                          </a:solidFill>
                          <a:effectLst/>
                          <a:latin typeface="+mn-lt"/>
                          <a:ea typeface="+mn-ea"/>
                          <a:cs typeface="+mn-cs"/>
                        </a:rPr>
                        <a:t>institution is located.</a:t>
                      </a:r>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34317133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a:xfrm>
            <a:off x="11855669" y="6312199"/>
            <a:ext cx="399651" cy="312098"/>
          </a:xfrm>
        </p:spPr>
        <p:txBody>
          <a:bodyPr/>
          <a:lstStyle/>
          <a:p>
            <a:fld id="{234755BD-B4AC-9044-BCE4-27904766F8BB}" type="slidenum">
              <a:rPr lang="en-US" smtClean="0"/>
              <a:pPr/>
              <a:t>44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program length example</a:t>
            </a:r>
          </a:p>
        </p:txBody>
      </p:sp>
      <p:sp>
        <p:nvSpPr>
          <p:cNvPr id="5" name="TextBox 4">
            <a:extLst>
              <a:ext uri="{FF2B5EF4-FFF2-40B4-BE49-F238E27FC236}">
                <a16:creationId xmlns:a16="http://schemas.microsoft.com/office/drawing/2014/main" id="{B6463FF0-594D-4186-A402-C0FBFEA7898F}"/>
              </a:ext>
            </a:extLst>
          </p:cNvPr>
          <p:cNvSpPr txBox="1"/>
          <p:nvPr/>
        </p:nvSpPr>
        <p:spPr>
          <a:xfrm>
            <a:off x="472966" y="1451903"/>
            <a:ext cx="11014841" cy="230832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A school located in New Jersey offers a massage therapy program. New Jersey requires a minimum of 500 training hours for an individual to receive a massage therapy license.</a:t>
            </a:r>
          </a:p>
          <a:p>
            <a:pPr marL="285750"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New York, a State adjacent to New Jersey, requires 1,000 hours for a massage therapy license.</a:t>
            </a:r>
          </a:p>
        </p:txBody>
      </p:sp>
      <p:graphicFrame>
        <p:nvGraphicFramePr>
          <p:cNvPr id="6" name="Table 5">
            <a:extLst>
              <a:ext uri="{FF2B5EF4-FFF2-40B4-BE49-F238E27FC236}">
                <a16:creationId xmlns:a16="http://schemas.microsoft.com/office/drawing/2014/main" id="{5215CB13-B369-439D-9D51-33C8767DBBF9}"/>
              </a:ext>
            </a:extLst>
          </p:cNvPr>
          <p:cNvGraphicFramePr>
            <a:graphicFrameLocks noGrp="1"/>
          </p:cNvGraphicFramePr>
          <p:nvPr>
            <p:extLst>
              <p:ext uri="{D42A27DB-BD31-4B8C-83A1-F6EECF244321}">
                <p14:modId xmlns:p14="http://schemas.microsoft.com/office/powerpoint/2010/main" val="3552487683"/>
              </p:ext>
            </p:extLst>
          </p:nvPr>
        </p:nvGraphicFramePr>
        <p:xfrm>
          <a:off x="367991" y="3895121"/>
          <a:ext cx="11456017" cy="2729176"/>
        </p:xfrm>
        <a:graphic>
          <a:graphicData uri="http://schemas.openxmlformats.org/drawingml/2006/table">
            <a:tbl>
              <a:tblPr firstRow="1" bandRow="1">
                <a:tableStyleId>{5C22544A-7EE6-4342-B048-85BDC9FD1C3A}</a:tableStyleId>
              </a:tblPr>
              <a:tblGrid>
                <a:gridCol w="5171090">
                  <a:extLst>
                    <a:ext uri="{9D8B030D-6E8A-4147-A177-3AD203B41FA5}">
                      <a16:colId xmlns:a16="http://schemas.microsoft.com/office/drawing/2014/main" val="4018549515"/>
                    </a:ext>
                  </a:extLst>
                </a:gridCol>
                <a:gridCol w="6284927">
                  <a:extLst>
                    <a:ext uri="{9D8B030D-6E8A-4147-A177-3AD203B41FA5}">
                      <a16:colId xmlns:a16="http://schemas.microsoft.com/office/drawing/2014/main" val="636624537"/>
                    </a:ext>
                  </a:extLst>
                </a:gridCol>
              </a:tblGrid>
              <a:tr h="687016">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1202746">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Maximum hours for a massage therapy program at a school located in New Jersey equals:</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1600" b="0" i="0" kern="1200">
                        <a:solidFill>
                          <a:schemeClr val="dk1"/>
                        </a:solidFill>
                        <a:effectLst/>
                        <a:latin typeface="+mn-lt"/>
                        <a:ea typeface="+mn-ea"/>
                        <a:cs typeface="+mn-cs"/>
                      </a:endParaRP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Minimum hours in New Jersey (500) x 150% = 750 hours</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1600" b="1" i="0" kern="1200">
                        <a:solidFill>
                          <a:schemeClr val="dk1"/>
                        </a:solidFill>
                        <a:effectLst/>
                        <a:latin typeface="+mn-lt"/>
                        <a:ea typeface="+mn-ea"/>
                        <a:cs typeface="+mn-cs"/>
                      </a:endParaRPr>
                    </a:p>
                    <a:p>
                      <a:pPr marL="0" marR="0" lvl="0" indent="0" algn="ctr" defTabSz="914173" rtl="0" eaLnBrk="1" fontAlgn="auto" latinLnBrk="0" hangingPunct="1">
                        <a:lnSpc>
                          <a:spcPct val="100000"/>
                        </a:lnSpc>
                        <a:spcBef>
                          <a:spcPts val="0"/>
                        </a:spcBef>
                        <a:spcAft>
                          <a:spcPts val="0"/>
                        </a:spcAft>
                        <a:buClrTx/>
                        <a:buSzTx/>
                        <a:buFontTx/>
                        <a:buNone/>
                        <a:tabLst/>
                        <a:defRPr/>
                      </a:pPr>
                      <a:r>
                        <a:rPr lang="en-US" sz="1600" b="1" i="0" kern="1200">
                          <a:solidFill>
                            <a:schemeClr val="tx1"/>
                          </a:solidFill>
                          <a:effectLst/>
                          <a:latin typeface="+mn-lt"/>
                          <a:ea typeface="+mn-ea"/>
                          <a:cs typeface="+mn-cs"/>
                        </a:rPr>
                        <a:t>Maximum program length = 750 hours</a:t>
                      </a:r>
                    </a:p>
                    <a:p>
                      <a:pPr marL="0" marR="0" lvl="0" indent="0" algn="ctr" defTabSz="914173" rtl="0" eaLnBrk="1" fontAlgn="auto" latinLnBrk="0" hangingPunct="1">
                        <a:lnSpc>
                          <a:spcPct val="100000"/>
                        </a:lnSpc>
                        <a:spcBef>
                          <a:spcPts val="0"/>
                        </a:spcBef>
                        <a:spcAft>
                          <a:spcPts val="0"/>
                        </a:spcAft>
                        <a:buClrTx/>
                        <a:buSzTx/>
                        <a:buFontTx/>
                        <a:buNone/>
                        <a:tabLst/>
                        <a:defRPr/>
                      </a:pPr>
                      <a:endParaRPr lang="en-US" sz="1600" b="1" i="0" kern="1200">
                        <a:solidFill>
                          <a:schemeClr val="dk1"/>
                        </a:solidFill>
                        <a:effectLst/>
                        <a:latin typeface="+mn-lt"/>
                        <a:ea typeface="+mn-ea"/>
                        <a:cs typeface="+mn-cs"/>
                      </a:endParaRPr>
                    </a:p>
                  </a:txBody>
                  <a:tcPr/>
                </a:tc>
                <a:tc>
                  <a:txBody>
                    <a:bodyPr/>
                    <a:lstStyle/>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Maximum hours for a massage therapy program at a school located in New Jersey equals the greater of:</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1600" b="0" i="0" kern="1200">
                        <a:solidFill>
                          <a:schemeClr val="dk1"/>
                        </a:solidFill>
                        <a:effectLst/>
                        <a:latin typeface="+mn-lt"/>
                        <a:ea typeface="+mn-ea"/>
                        <a:cs typeface="+mn-cs"/>
                      </a:endParaRP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Minimum hours in New Jersey (500) x 150% = 750 hours</a:t>
                      </a:r>
                    </a:p>
                    <a:p>
                      <a:pPr marL="0" marR="0" lvl="0" indent="0" algn="l" defTabSz="914173" rtl="0" eaLnBrk="1" fontAlgn="auto" latinLnBrk="0" hangingPunct="1">
                        <a:lnSpc>
                          <a:spcPct val="100000"/>
                        </a:lnSpc>
                        <a:spcBef>
                          <a:spcPts val="0"/>
                        </a:spcBef>
                        <a:spcAft>
                          <a:spcPts val="0"/>
                        </a:spcAft>
                        <a:buClrTx/>
                        <a:buSzTx/>
                        <a:buFontTx/>
                        <a:buNone/>
                        <a:tabLst/>
                        <a:defRPr/>
                      </a:pPr>
                      <a:r>
                        <a:rPr lang="en-US" sz="1600" b="0" i="0" kern="1200">
                          <a:solidFill>
                            <a:schemeClr val="dk1"/>
                          </a:solidFill>
                          <a:effectLst/>
                          <a:latin typeface="+mn-lt"/>
                          <a:ea typeface="+mn-ea"/>
                          <a:cs typeface="+mn-cs"/>
                        </a:rPr>
                        <a:t>Minimum hours in adjacent state of New York (1000) = </a:t>
                      </a:r>
                      <a:r>
                        <a:rPr lang="en-US" sz="1600" b="0" i="0" kern="1200">
                          <a:solidFill>
                            <a:schemeClr val="tx1"/>
                          </a:solidFill>
                          <a:effectLst/>
                          <a:latin typeface="+mn-lt"/>
                          <a:ea typeface="+mn-ea"/>
                          <a:cs typeface="+mn-cs"/>
                        </a:rPr>
                        <a:t>1,000 hours</a:t>
                      </a:r>
                    </a:p>
                    <a:p>
                      <a:pPr marL="0" marR="0" lvl="0" indent="0" algn="l" defTabSz="914173" rtl="0" eaLnBrk="1" fontAlgn="auto" latinLnBrk="0" hangingPunct="1">
                        <a:lnSpc>
                          <a:spcPct val="100000"/>
                        </a:lnSpc>
                        <a:spcBef>
                          <a:spcPts val="0"/>
                        </a:spcBef>
                        <a:spcAft>
                          <a:spcPts val="0"/>
                        </a:spcAft>
                        <a:buClrTx/>
                        <a:buSzTx/>
                        <a:buFontTx/>
                        <a:buNone/>
                        <a:tabLst/>
                        <a:defRPr/>
                      </a:pPr>
                      <a:endParaRPr lang="en-US" sz="1600" b="1" i="0" kern="1200">
                        <a:solidFill>
                          <a:srgbClr val="0070C0"/>
                        </a:solidFill>
                        <a:effectLst/>
                        <a:latin typeface="+mn-lt"/>
                        <a:ea typeface="+mn-ea"/>
                        <a:cs typeface="+mn-cs"/>
                      </a:endParaRPr>
                    </a:p>
                    <a:p>
                      <a:pPr marL="0" marR="0" lvl="0" indent="0" algn="ctr" defTabSz="914173" rtl="0" eaLnBrk="1" fontAlgn="auto" latinLnBrk="0" hangingPunct="1">
                        <a:lnSpc>
                          <a:spcPct val="100000"/>
                        </a:lnSpc>
                        <a:spcBef>
                          <a:spcPts val="0"/>
                        </a:spcBef>
                        <a:spcAft>
                          <a:spcPts val="0"/>
                        </a:spcAft>
                        <a:buClrTx/>
                        <a:buSzTx/>
                        <a:buFontTx/>
                        <a:buNone/>
                        <a:tabLst/>
                        <a:defRPr/>
                      </a:pPr>
                      <a:r>
                        <a:rPr lang="en-US" sz="1600" b="1" i="0" kern="1200">
                          <a:solidFill>
                            <a:srgbClr val="0070C0"/>
                          </a:solidFill>
                          <a:effectLst/>
                          <a:latin typeface="+mn-lt"/>
                          <a:ea typeface="+mn-ea"/>
                          <a:cs typeface="+mn-cs"/>
                        </a:rPr>
                        <a:t>Maximum program length = 1,000 hours</a:t>
                      </a:r>
                      <a:endParaRPr lang="en-US" sz="1600" b="0" i="0" kern="1200">
                        <a:solidFill>
                          <a:srgbClr val="0070C0"/>
                        </a:solidFill>
                        <a:effectLst/>
                        <a:latin typeface="+mn-lt"/>
                        <a:ea typeface="+mn-ea"/>
                        <a:cs typeface="+mn-cs"/>
                      </a:endParaRPr>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549392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45</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197997" y="3989976"/>
            <a:ext cx="8874759" cy="798177"/>
          </a:xfrm>
        </p:spPr>
        <p:txBody>
          <a:bodyPr/>
          <a:lstStyle/>
          <a:p>
            <a:pPr algn="ctr"/>
            <a:r>
              <a:rPr lang="en-US" sz="8000"/>
              <a:t>Written arrangements</a:t>
            </a:r>
          </a:p>
        </p:txBody>
      </p:sp>
      <p:pic>
        <p:nvPicPr>
          <p:cNvPr id="5" name="Graphic 4">
            <a:extLst>
              <a:ext uri="{FF2B5EF4-FFF2-40B4-BE49-F238E27FC236}">
                <a16:creationId xmlns:a16="http://schemas.microsoft.com/office/drawing/2014/main" id="{BFE7315E-221F-4C7F-B9F6-A8A7ECEBBA3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72755" y="2534268"/>
            <a:ext cx="2328983" cy="2075832"/>
          </a:xfrm>
          <a:prstGeom prst="rect">
            <a:avLst/>
          </a:prstGeom>
        </p:spPr>
      </p:pic>
    </p:spTree>
    <p:extLst>
      <p:ext uri="{BB962C8B-B14F-4D97-AF65-F5344CB8AC3E}">
        <p14:creationId xmlns:p14="http://schemas.microsoft.com/office/powerpoint/2010/main" val="28513338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46</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Written arrangements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220719" y="1290919"/>
            <a:ext cx="11571888" cy="63709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a:solidFill>
                  <a:schemeClr val="bg1"/>
                </a:solidFill>
                <a:latin typeface="Cambria" panose="02040503050406030204" pitchFamily="18" charset="0"/>
                <a:ea typeface="Cambria" panose="02040503050406030204" pitchFamily="18" charset="0"/>
              </a:rPr>
              <a:t>What has NOT changed?</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Under 34 CFR 668.5, institutions are permitted to enter into written arrangements to allow other institutions or entities to offer a portion of an eligible program.</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There are no regulatory limitations on the amount of a program that may be offered in written arrangements between two unaffiliated eligible institutions.</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Written arrangements with </a:t>
            </a:r>
            <a:r>
              <a:rPr lang="en-US" sz="2400" i="1">
                <a:solidFill>
                  <a:schemeClr val="bg1"/>
                </a:solidFill>
                <a:latin typeface="Cambria" panose="02040503050406030204" pitchFamily="18" charset="0"/>
                <a:ea typeface="Cambria" panose="02040503050406030204" pitchFamily="18" charset="0"/>
              </a:rPr>
              <a:t>ineligible</a:t>
            </a:r>
            <a:r>
              <a:rPr lang="en-US" sz="2400">
                <a:solidFill>
                  <a:schemeClr val="bg1"/>
                </a:solidFill>
                <a:latin typeface="Cambria" panose="02040503050406030204" pitchFamily="18" charset="0"/>
                <a:ea typeface="Cambria" panose="02040503050406030204" pitchFamily="18" charset="0"/>
              </a:rPr>
              <a:t> entities cannot permit the ineligible entity to offer more than 25% (or 50% with explicit accreditor approval) of eligible programs*</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Institutions may enter into written arrangements with institutions in another country for “study abroad” subject to the same limitations as arrangements with ineligible entities</a:t>
            </a:r>
          </a:p>
          <a:p>
            <a:endParaRPr lang="en-US" sz="1600">
              <a:solidFill>
                <a:schemeClr val="bg1"/>
              </a:solidFill>
              <a:latin typeface="Cambria" panose="02040503050406030204" pitchFamily="18" charset="0"/>
              <a:ea typeface="Cambria" panose="02040503050406030204" pitchFamily="18" charset="0"/>
            </a:endParaRPr>
          </a:p>
          <a:p>
            <a:r>
              <a:rPr lang="en-US" sz="1600">
                <a:solidFill>
                  <a:schemeClr val="bg1"/>
                </a:solidFill>
                <a:latin typeface="Cambria" panose="02040503050406030204" pitchFamily="18" charset="0"/>
                <a:ea typeface="Cambria" panose="02040503050406030204" pitchFamily="18" charset="0"/>
              </a:rPr>
              <a:t>      *There are numerous other limitations on written arrangements with ineligible entities under 34 CFR 668.5(c)(1) and (2)</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935458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Written arrangements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367862" y="1259389"/>
            <a:ext cx="11456275" cy="729430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a:solidFill>
                  <a:schemeClr val="bg1"/>
                </a:solidFill>
                <a:latin typeface="Cambria" panose="02040503050406030204" pitchFamily="18" charset="0"/>
                <a:ea typeface="Cambria" panose="02040503050406030204" pitchFamily="18" charset="0"/>
              </a:rPr>
              <a:t>What HAS changed?</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 new regulations removed limitations on the amount of a program that may be offered in a written arrangement between two </a:t>
            </a:r>
            <a:r>
              <a:rPr lang="en-US" sz="2400" i="1">
                <a:solidFill>
                  <a:schemeClr val="bg1"/>
                </a:solidFill>
                <a:latin typeface="Cambria" panose="02040503050406030204" pitchFamily="18" charset="0"/>
                <a:ea typeface="Cambria" panose="02040503050406030204" pitchFamily="18" charset="0"/>
              </a:rPr>
              <a:t>affiliated</a:t>
            </a:r>
            <a:r>
              <a:rPr lang="en-US" sz="2400">
                <a:solidFill>
                  <a:schemeClr val="bg1"/>
                </a:solidFill>
                <a:latin typeface="Cambria" panose="02040503050406030204" pitchFamily="18" charset="0"/>
                <a:ea typeface="Cambria" panose="02040503050406030204" pitchFamily="18" charset="0"/>
              </a:rPr>
              <a:t> eligible institutions, i.e., two eligible institutions owned or controlled by the same individual, partnership, or corporation.</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Added new 34 CFR 668.5(f) specifying that nothing prohibits an institution utilizing written arrangements “from aligning or modifying its curriculum or academic requirements in order to meet the recommendations or requirements of industry advisory boards that include employers who hire program graduates, widely recognized industry standards and organizations, or industry recognized credentialing bodies, including making governance or decision-making changes as an alternative to allowing or requiring faculty control or approval or integrating industry-recognized credentials.”</a:t>
            </a:r>
          </a:p>
          <a:p>
            <a:pPr marL="285750"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873330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Written arrangements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367862" y="1259389"/>
            <a:ext cx="11456275" cy="483209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a:solidFill>
                  <a:schemeClr val="bg1"/>
                </a:solidFill>
                <a:latin typeface="Cambria" panose="02040503050406030204" pitchFamily="18" charset="0"/>
                <a:ea typeface="Cambria" panose="02040503050406030204" pitchFamily="18" charset="0"/>
              </a:rPr>
              <a:t>What HAS changed?</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Added new 34 CFR 668.5(g), which explains the process for calculating the amount of a program offered by an ineligible entity.  The Department considers that a course is provided by an ineligible entity if the entity with which the institution has a written arrangement has “authority over the design, administration, or instruction in the course, including, but not limited to—</a:t>
            </a:r>
          </a:p>
          <a:p>
            <a:pPr marL="742950" lvl="1"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Establishing the requirements for successful completion of the course;</a:t>
            </a:r>
          </a:p>
          <a:p>
            <a:pPr marL="742950" lvl="1"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Delivering instruction in the course; or</a:t>
            </a:r>
          </a:p>
          <a:p>
            <a:pPr marL="742950" lvl="1"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Assessing student learning.”</a:t>
            </a: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902213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49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Written arrangements</a:t>
            </a:r>
          </a:p>
        </p:txBody>
      </p:sp>
      <p:sp>
        <p:nvSpPr>
          <p:cNvPr id="4" name="TextBox 3">
            <a:extLst>
              <a:ext uri="{FF2B5EF4-FFF2-40B4-BE49-F238E27FC236}">
                <a16:creationId xmlns:a16="http://schemas.microsoft.com/office/drawing/2014/main" id="{CD406255-0362-4536-92AA-1DAF8A65D65B}"/>
              </a:ext>
            </a:extLst>
          </p:cNvPr>
          <p:cNvSpPr txBox="1"/>
          <p:nvPr/>
        </p:nvSpPr>
        <p:spPr>
          <a:xfrm>
            <a:off x="367862" y="1259389"/>
            <a:ext cx="11456275" cy="520142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a:solidFill>
                  <a:schemeClr val="bg1"/>
                </a:solidFill>
                <a:latin typeface="Cambria" panose="02040503050406030204" pitchFamily="18" charset="0"/>
                <a:ea typeface="Cambria" panose="02040503050406030204" pitchFamily="18" charset="0"/>
              </a:rPr>
              <a:t>What HAS changed?</a:t>
            </a:r>
          </a:p>
          <a:p>
            <a:pPr marL="285750"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Added new 34 CFR 668.5(h), which excludes the following types of written arrangements from the regulatory limitations in this section:</a:t>
            </a:r>
          </a:p>
          <a:p>
            <a:pPr marL="285750"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Acceptance by the institution of transfer credits or use of prior learning assessment or other non-traditional methods of providing academic credit;</a:t>
            </a:r>
          </a:p>
          <a:p>
            <a:pPr marL="742950" lvl="1" indent="-285750">
              <a:buFont typeface="Arial" panose="020B0604020202020204" pitchFamily="34" charset="0"/>
              <a:buChar char="•"/>
            </a:pPr>
            <a:endParaRPr lang="en-US" sz="24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 internship or externship portion of a program if the internship or externship is governed by accrediting agency standards, or, in the case of an eligible foreign institution, the standards of an outside oversight entity, such as an accrediting agency or government entity, that require the oversight and supervision of the institution, where the institution is responsible for the internship or externship and students are monitored by qualified institutional personnel. </a:t>
            </a:r>
          </a:p>
        </p:txBody>
      </p:sp>
    </p:spTree>
    <p:extLst>
      <p:ext uri="{BB962C8B-B14F-4D97-AF65-F5344CB8AC3E}">
        <p14:creationId xmlns:p14="http://schemas.microsoft.com/office/powerpoint/2010/main" val="2829073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Introduction </a:t>
            </a:r>
          </a:p>
        </p:txBody>
      </p:sp>
      <p:sp>
        <p:nvSpPr>
          <p:cNvPr id="4" name="TextBox 3">
            <a:extLst>
              <a:ext uri="{FF2B5EF4-FFF2-40B4-BE49-F238E27FC236}">
                <a16:creationId xmlns:a16="http://schemas.microsoft.com/office/drawing/2014/main" id="{CD406255-0362-4536-92AA-1DAF8A65D65B}"/>
              </a:ext>
            </a:extLst>
          </p:cNvPr>
          <p:cNvSpPr txBox="1"/>
          <p:nvPr/>
        </p:nvSpPr>
        <p:spPr>
          <a:xfrm>
            <a:off x="660333" y="1568680"/>
            <a:ext cx="11046818" cy="493981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Notice of Proposed Rulemaking (NPRM) published April 2, 2020 (Distance Education and Innovation)</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Comment period ended May 4, 2020</a:t>
            </a:r>
          </a:p>
          <a:p>
            <a:pPr marL="285750" indent="-285750">
              <a:spcBef>
                <a:spcPts val="600"/>
              </a:spcBef>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Final Rules published September 2, 2020</a:t>
            </a:r>
          </a:p>
          <a:p>
            <a:pPr marL="285750" indent="-285750">
              <a:spcBef>
                <a:spcPts val="600"/>
              </a:spcBef>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Effective July 1, 2021</a:t>
            </a:r>
          </a:p>
          <a:p>
            <a:pPr marL="285750" indent="-285750">
              <a:spcBef>
                <a:spcPts val="600"/>
              </a:spcBef>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spcBef>
                <a:spcPts val="600"/>
              </a:spcBef>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Early implementation of all provisions</a:t>
            </a:r>
          </a:p>
        </p:txBody>
      </p:sp>
    </p:spTree>
    <p:extLst>
      <p:ext uri="{BB962C8B-B14F-4D97-AF65-F5344CB8AC3E}">
        <p14:creationId xmlns:p14="http://schemas.microsoft.com/office/powerpoint/2010/main" val="30685653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50</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197997" y="3989976"/>
            <a:ext cx="8874759" cy="798177"/>
          </a:xfrm>
        </p:spPr>
        <p:txBody>
          <a:bodyPr/>
          <a:lstStyle/>
          <a:p>
            <a:pPr algn="ctr"/>
            <a:r>
              <a:rPr lang="en-US" sz="8000"/>
              <a:t>Clock-to-credit conversion</a:t>
            </a:r>
          </a:p>
        </p:txBody>
      </p:sp>
      <p:pic>
        <p:nvPicPr>
          <p:cNvPr id="6" name="Graphic 5">
            <a:extLst>
              <a:ext uri="{FF2B5EF4-FFF2-40B4-BE49-F238E27FC236}">
                <a16:creationId xmlns:a16="http://schemas.microsoft.com/office/drawing/2014/main" id="{6139459E-6B62-4F8B-8989-452EC2992DE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23762" y="2424949"/>
            <a:ext cx="1979238" cy="2261984"/>
          </a:xfrm>
          <a:prstGeom prst="rect">
            <a:avLst/>
          </a:prstGeom>
        </p:spPr>
      </p:pic>
    </p:spTree>
    <p:extLst>
      <p:ext uri="{BB962C8B-B14F-4D97-AF65-F5344CB8AC3E}">
        <p14:creationId xmlns:p14="http://schemas.microsoft.com/office/powerpoint/2010/main" val="1233850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51</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123291" cy="798177"/>
          </a:xfrm>
        </p:spPr>
        <p:txBody>
          <a:bodyPr/>
          <a:lstStyle/>
          <a:p>
            <a:r>
              <a:rPr lang="en-US"/>
              <a:t>Clock-to-credit conversion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797871" y="1601763"/>
            <a:ext cx="10596257" cy="483209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For some programs, an institution must ensure that each credit hour is associated with a minimum number of clock hours.</a:t>
            </a:r>
          </a:p>
          <a:p>
            <a:pPr marL="285750" indent="-2857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The clock-to-credit conversion requirements serve two purposes:</a:t>
            </a:r>
          </a:p>
          <a:p>
            <a:endParaRPr lang="en-US" sz="2800" dirty="0">
              <a:solidFill>
                <a:schemeClr val="bg1"/>
              </a:solidFill>
              <a:latin typeface="Cambria" panose="02040503050406030204" pitchFamily="18" charset="0"/>
              <a:ea typeface="Cambria" panose="02040503050406030204" pitchFamily="18" charset="0"/>
            </a:endParaRPr>
          </a:p>
          <a:p>
            <a:pPr marL="971550" lvl="1" indent="-514350">
              <a:buFont typeface="+mj-lt"/>
              <a:buAutoNum type="arabicPeriod"/>
            </a:pPr>
            <a:r>
              <a:rPr lang="en-US" sz="2800" dirty="0">
                <a:solidFill>
                  <a:schemeClr val="bg1"/>
                </a:solidFill>
                <a:latin typeface="Cambria" panose="02040503050406030204" pitchFamily="18" charset="0"/>
                <a:ea typeface="Cambria" panose="02040503050406030204" pitchFamily="18" charset="0"/>
              </a:rPr>
              <a:t>to determine whether the program meets minimum length requirements for program eligibility; and</a:t>
            </a:r>
          </a:p>
          <a:p>
            <a:pPr marL="971550" lvl="1" indent="-514350">
              <a:buFont typeface="+mj-lt"/>
              <a:buAutoNum type="arabicPeriod"/>
            </a:pPr>
            <a:r>
              <a:rPr lang="en-US" sz="2800" dirty="0">
                <a:solidFill>
                  <a:schemeClr val="bg1"/>
                </a:solidFill>
                <a:latin typeface="Cambria" panose="02040503050406030204" pitchFamily="18" charset="0"/>
                <a:ea typeface="Cambria" panose="02040503050406030204" pitchFamily="18" charset="0"/>
              </a:rPr>
              <a:t>to determine the award amount within each payment period.</a:t>
            </a:r>
          </a:p>
          <a:p>
            <a:pPr marL="971550" lvl="1" indent="-514350">
              <a:buFont typeface="Arial" panose="020B0604020202020204" pitchFamily="34" charset="0"/>
              <a:buChar char="•"/>
            </a:pPr>
            <a:endParaRPr lang="en-US" sz="28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The conversion applies on a course-by-course basis. The conversion requirements cannot be applied at the program level.</a:t>
            </a:r>
          </a:p>
        </p:txBody>
      </p:sp>
    </p:spTree>
    <p:extLst>
      <p:ext uri="{BB962C8B-B14F-4D97-AF65-F5344CB8AC3E}">
        <p14:creationId xmlns:p14="http://schemas.microsoft.com/office/powerpoint/2010/main" val="4062033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52</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259926" cy="798177"/>
          </a:xfrm>
        </p:spPr>
        <p:txBody>
          <a:bodyPr/>
          <a:lstStyle/>
          <a:p>
            <a:r>
              <a:rPr lang="en-US"/>
              <a:t>Clock-to-credit conversion exemption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567559" y="1622784"/>
            <a:ext cx="11139592" cy="452431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latin typeface="Cambria" panose="02040503050406030204" pitchFamily="18" charset="0"/>
                <a:ea typeface="Cambria" panose="02040503050406030204" pitchFamily="18" charset="0"/>
              </a:rPr>
              <a:t>An educational program is NOT subject to the clock hour-to-credit hour conversion requirements if:</a:t>
            </a:r>
          </a:p>
          <a:p>
            <a:pPr marL="742950" lvl="1"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program is at least two academic years in length and provides an associate degree or a higher-level degree; or</a:t>
            </a:r>
          </a:p>
          <a:p>
            <a:pPr marL="742950" lvl="1" indent="-285750">
              <a:buFont typeface="Arial" panose="020B0604020202020204" pitchFamily="34" charset="0"/>
              <a:buChar char="•"/>
            </a:pPr>
            <a:endParaRPr lang="en-US" sz="20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Each course within the program is acceptable for full credit toward a specific degree program at that institution, provided that—</a:t>
            </a:r>
          </a:p>
          <a:p>
            <a:pPr marL="1200150" lvl="2"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 program requires at least two academic years of study; and</a:t>
            </a:r>
          </a:p>
          <a:p>
            <a:pPr marL="1200150" lvl="2"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The institution can demonstrate that least one student graduated from the program during the current award year or the two preceding award years.</a:t>
            </a:r>
          </a:p>
        </p:txBody>
      </p:sp>
    </p:spTree>
    <p:extLst>
      <p:ext uri="{BB962C8B-B14F-4D97-AF65-F5344CB8AC3E}">
        <p14:creationId xmlns:p14="http://schemas.microsoft.com/office/powerpoint/2010/main" val="36780316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53</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10259926" cy="798177"/>
          </a:xfrm>
        </p:spPr>
        <p:txBody>
          <a:bodyPr/>
          <a:lstStyle/>
          <a:p>
            <a:r>
              <a:rPr lang="en-US"/>
              <a:t>Clock-to-credit conversion exemption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567559" y="1622784"/>
            <a:ext cx="11139592" cy="501675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u="sng" dirty="0">
                <a:solidFill>
                  <a:schemeClr val="bg1"/>
                </a:solidFill>
                <a:latin typeface="Cambria" panose="02040503050406030204" pitchFamily="18" charset="0"/>
                <a:ea typeface="Cambria" panose="02040503050406030204" pitchFamily="18" charset="0"/>
              </a:rPr>
              <a:t>Rounding</a:t>
            </a:r>
          </a:p>
          <a:p>
            <a:endParaRPr lang="en-US" sz="20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Results of conversion calculation </a:t>
            </a:r>
            <a:r>
              <a:rPr lang="en-US" sz="2800" i="1" dirty="0">
                <a:solidFill>
                  <a:schemeClr val="bg1"/>
                </a:solidFill>
                <a:latin typeface="Cambria" panose="02040503050406030204" pitchFamily="18" charset="0"/>
                <a:ea typeface="Cambria" panose="02040503050406030204" pitchFamily="18" charset="0"/>
              </a:rPr>
              <a:t>can never be rounded up</a:t>
            </a:r>
            <a:r>
              <a:rPr lang="en-US" sz="2800" dirty="0">
                <a:solidFill>
                  <a:schemeClr val="bg1"/>
                </a:solidFill>
                <a:latin typeface="Cambria" panose="02040503050406030204" pitchFamily="18" charset="0"/>
                <a:ea typeface="Cambria" panose="02040503050406030204" pitchFamily="18" charset="0"/>
              </a:rPr>
              <a:t>.</a:t>
            </a:r>
          </a:p>
          <a:p>
            <a:pPr marL="457200" indent="-45720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Under the previous requirements, the Department required institutions to round results of conversion calculations down to the nearest whole number or (if the institution used decimals) the number of decimals the school uses to award credits.</a:t>
            </a:r>
          </a:p>
          <a:p>
            <a:pPr marL="457200" indent="-457200">
              <a:buFont typeface="Arial" panose="020B0604020202020204" pitchFamily="34" charset="0"/>
              <a:buChar char="•"/>
            </a:pPr>
            <a:endParaRPr lang="en-US" sz="2000" dirty="0">
              <a:solidFill>
                <a:schemeClr val="bg1"/>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sz="2800" dirty="0">
                <a:solidFill>
                  <a:schemeClr val="bg1"/>
                </a:solidFill>
                <a:latin typeface="Cambria" panose="02040503050406030204" pitchFamily="18" charset="0"/>
                <a:ea typeface="Cambria" panose="02040503050406030204" pitchFamily="18" charset="0"/>
              </a:rPr>
              <a:t>Under the new regulations, the Department will permit institutions to use the decimal results of the conversion calculation regardless of how they award credits. </a:t>
            </a:r>
          </a:p>
        </p:txBody>
      </p:sp>
    </p:spTree>
    <p:extLst>
      <p:ext uri="{BB962C8B-B14F-4D97-AF65-F5344CB8AC3E}">
        <p14:creationId xmlns:p14="http://schemas.microsoft.com/office/powerpoint/2010/main" val="6189846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54</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Clock-to-credit conversion</a:t>
            </a:r>
          </a:p>
        </p:txBody>
      </p:sp>
      <p:graphicFrame>
        <p:nvGraphicFramePr>
          <p:cNvPr id="5" name="Table 5">
            <a:extLst>
              <a:ext uri="{FF2B5EF4-FFF2-40B4-BE49-F238E27FC236}">
                <a16:creationId xmlns:a16="http://schemas.microsoft.com/office/drawing/2014/main" id="{360E3F0D-0D52-4A2C-9457-B6D0A292EE8D}"/>
              </a:ext>
            </a:extLst>
          </p:cNvPr>
          <p:cNvGraphicFramePr>
            <a:graphicFrameLocks noGrp="1"/>
          </p:cNvGraphicFramePr>
          <p:nvPr>
            <p:extLst>
              <p:ext uri="{D42A27DB-BD31-4B8C-83A1-F6EECF244321}">
                <p14:modId xmlns:p14="http://schemas.microsoft.com/office/powerpoint/2010/main" val="2705353767"/>
              </p:ext>
            </p:extLst>
          </p:nvPr>
        </p:nvGraphicFramePr>
        <p:xfrm>
          <a:off x="451945" y="1726819"/>
          <a:ext cx="11255206" cy="4749341"/>
        </p:xfrm>
        <a:graphic>
          <a:graphicData uri="http://schemas.openxmlformats.org/drawingml/2006/table">
            <a:tbl>
              <a:tblPr firstRow="1" bandRow="1">
                <a:tableStyleId>{5C22544A-7EE6-4342-B048-85BDC9FD1C3A}</a:tableStyleId>
              </a:tblPr>
              <a:tblGrid>
                <a:gridCol w="5627603">
                  <a:extLst>
                    <a:ext uri="{9D8B030D-6E8A-4147-A177-3AD203B41FA5}">
                      <a16:colId xmlns:a16="http://schemas.microsoft.com/office/drawing/2014/main" val="4018549515"/>
                    </a:ext>
                  </a:extLst>
                </a:gridCol>
                <a:gridCol w="5627603">
                  <a:extLst>
                    <a:ext uri="{9D8B030D-6E8A-4147-A177-3AD203B41FA5}">
                      <a16:colId xmlns:a16="http://schemas.microsoft.com/office/drawing/2014/main" val="636624537"/>
                    </a:ext>
                  </a:extLst>
                </a:gridCol>
              </a:tblGrid>
              <a:tr h="817421">
                <a:tc>
                  <a:txBody>
                    <a:bodyPr/>
                    <a:lstStyle/>
                    <a:p>
                      <a:pPr algn="ctr"/>
                      <a:r>
                        <a:rPr lang="en-US"/>
                        <a:t>Current Regulations</a:t>
                      </a:r>
                    </a:p>
                  </a:txBody>
                  <a:tcPr/>
                </a:tc>
                <a:tc>
                  <a:txBody>
                    <a:bodyPr/>
                    <a:lstStyle/>
                    <a:p>
                      <a:pPr algn="ctr"/>
                      <a:r>
                        <a:rPr lang="en-US" sz="1800"/>
                        <a:t>New regulations effective July 1, 2021                     (early implementation permitted)</a:t>
                      </a:r>
                    </a:p>
                  </a:txBody>
                  <a:tcPr/>
                </a:tc>
                <a:extLst>
                  <a:ext uri="{0D108BD9-81ED-4DB2-BD59-A6C34878D82A}">
                    <a16:rowId xmlns:a16="http://schemas.microsoft.com/office/drawing/2014/main" val="3902771855"/>
                  </a:ext>
                </a:extLst>
              </a:tr>
              <a:tr h="3685662">
                <a:tc>
                  <a:txBody>
                    <a:bodyPr/>
                    <a:lstStyle/>
                    <a:p>
                      <a:r>
                        <a:rPr lang="en-US"/>
                        <a:t>If a course in the program did not require out-of-class work, the conversion formula required a ratio of:</a:t>
                      </a:r>
                    </a:p>
                    <a:p>
                      <a:endParaRPr lang="en-US"/>
                    </a:p>
                    <a:p>
                      <a:pPr marL="285750" indent="-285750">
                        <a:buFont typeface="Arial" panose="020B0604020202020204" pitchFamily="34" charset="0"/>
                        <a:buChar char="•"/>
                      </a:pPr>
                      <a:r>
                        <a:rPr lang="en-US"/>
                        <a:t>37.5 in-class clock hours to each semester hour; or</a:t>
                      </a:r>
                    </a:p>
                    <a:p>
                      <a:pPr marL="285750" indent="-285750">
                        <a:buFont typeface="Arial" panose="020B0604020202020204" pitchFamily="34" charset="0"/>
                        <a:buChar char="•"/>
                      </a:pPr>
                      <a:r>
                        <a:rPr lang="en-US"/>
                        <a:t>25 in-class clock hours to each quarter hour</a:t>
                      </a:r>
                    </a:p>
                    <a:p>
                      <a:endParaRPr lang="en-US"/>
                    </a:p>
                    <a:p>
                      <a:r>
                        <a:rPr lang="en-US"/>
                        <a:t>Schools were permitted to use lower thresholds (as low as 30-to-1 and 20-to-1) if they demonstrated that each semester or quarter hour was associated with at least 7.5 or 5 out-of-class hours (respectively) and that the institution’s accreditor had not identified any problems with the institution’s establishment of credit hours. </a:t>
                      </a:r>
                    </a:p>
                  </a:txBody>
                  <a:tcPr/>
                </a:tc>
                <a:tc>
                  <a:txBody>
                    <a:bodyPr/>
                    <a:lstStyle/>
                    <a:p>
                      <a:r>
                        <a:rPr lang="en-US" sz="1800"/>
                        <a:t>No consideration of out-of-class hours. Conversion formula uses the following ratios:</a:t>
                      </a:r>
                    </a:p>
                    <a:p>
                      <a:endParaRPr lang="en-US" sz="1800"/>
                    </a:p>
                    <a:p>
                      <a:pPr marL="285750" indent="-285750">
                        <a:buFont typeface="Arial" panose="020B0604020202020204" pitchFamily="34" charset="0"/>
                        <a:buChar char="•"/>
                      </a:pPr>
                      <a:r>
                        <a:rPr lang="en-US"/>
                        <a:t>30 in-class clock hours to each semester hour; or</a:t>
                      </a:r>
                    </a:p>
                    <a:p>
                      <a:pPr marL="285750" indent="-285750">
                        <a:buFont typeface="Arial" panose="020B0604020202020204" pitchFamily="34" charset="0"/>
                        <a:buChar char="•"/>
                      </a:pPr>
                      <a:r>
                        <a:rPr lang="en-US"/>
                        <a:t>20 in-class clock hours to each quarter hour</a:t>
                      </a:r>
                    </a:p>
                    <a:p>
                      <a:endParaRPr lang="en-US" sz="1800"/>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37358885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55</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Conversion example</a:t>
            </a:r>
          </a:p>
        </p:txBody>
      </p:sp>
      <p:graphicFrame>
        <p:nvGraphicFramePr>
          <p:cNvPr id="5" name="Table 5">
            <a:extLst>
              <a:ext uri="{FF2B5EF4-FFF2-40B4-BE49-F238E27FC236}">
                <a16:creationId xmlns:a16="http://schemas.microsoft.com/office/drawing/2014/main" id="{360E3F0D-0D52-4A2C-9457-B6D0A292EE8D}"/>
              </a:ext>
            </a:extLst>
          </p:cNvPr>
          <p:cNvGraphicFramePr>
            <a:graphicFrameLocks noGrp="1"/>
          </p:cNvGraphicFramePr>
          <p:nvPr>
            <p:extLst>
              <p:ext uri="{D42A27DB-BD31-4B8C-83A1-F6EECF244321}">
                <p14:modId xmlns:p14="http://schemas.microsoft.com/office/powerpoint/2010/main" val="1325325187"/>
              </p:ext>
            </p:extLst>
          </p:nvPr>
        </p:nvGraphicFramePr>
        <p:xfrm>
          <a:off x="3016469" y="3579353"/>
          <a:ext cx="5465379" cy="3086985"/>
        </p:xfrm>
        <a:graphic>
          <a:graphicData uri="http://schemas.openxmlformats.org/drawingml/2006/table">
            <a:tbl>
              <a:tblPr firstRow="1" bandRow="1">
                <a:tableStyleId>{7DF18680-E054-41AD-8BC1-D1AEF772440D}</a:tableStyleId>
              </a:tblPr>
              <a:tblGrid>
                <a:gridCol w="1355834">
                  <a:extLst>
                    <a:ext uri="{9D8B030D-6E8A-4147-A177-3AD203B41FA5}">
                      <a16:colId xmlns:a16="http://schemas.microsoft.com/office/drawing/2014/main" val="4018549515"/>
                    </a:ext>
                  </a:extLst>
                </a:gridCol>
                <a:gridCol w="1219200">
                  <a:extLst>
                    <a:ext uri="{9D8B030D-6E8A-4147-A177-3AD203B41FA5}">
                      <a16:colId xmlns:a16="http://schemas.microsoft.com/office/drawing/2014/main" val="2881310353"/>
                    </a:ext>
                  </a:extLst>
                </a:gridCol>
                <a:gridCol w="1492469">
                  <a:extLst>
                    <a:ext uri="{9D8B030D-6E8A-4147-A177-3AD203B41FA5}">
                      <a16:colId xmlns:a16="http://schemas.microsoft.com/office/drawing/2014/main" val="3786667276"/>
                    </a:ext>
                  </a:extLst>
                </a:gridCol>
                <a:gridCol w="1397876">
                  <a:extLst>
                    <a:ext uri="{9D8B030D-6E8A-4147-A177-3AD203B41FA5}">
                      <a16:colId xmlns:a16="http://schemas.microsoft.com/office/drawing/2014/main" val="747642091"/>
                    </a:ext>
                  </a:extLst>
                </a:gridCol>
              </a:tblGrid>
              <a:tr h="382968">
                <a:tc>
                  <a:txBody>
                    <a:bodyPr/>
                    <a:lstStyle/>
                    <a:p>
                      <a:pPr algn="ctr"/>
                      <a:r>
                        <a:rPr lang="en-US" dirty="0">
                          <a:solidFill>
                            <a:schemeClr val="tx1"/>
                          </a:solidFill>
                        </a:rPr>
                        <a:t>Course</a:t>
                      </a:r>
                    </a:p>
                  </a:txBody>
                  <a:tcPr/>
                </a:tc>
                <a:tc>
                  <a:txBody>
                    <a:bodyPr/>
                    <a:lstStyle/>
                    <a:p>
                      <a:pPr algn="ctr"/>
                      <a:r>
                        <a:rPr lang="en-US" dirty="0">
                          <a:solidFill>
                            <a:schemeClr val="tx1"/>
                          </a:solidFill>
                        </a:rPr>
                        <a:t>In-class hours</a:t>
                      </a:r>
                    </a:p>
                  </a:txBody>
                  <a:tcPr/>
                </a:tc>
                <a:tc>
                  <a:txBody>
                    <a:bodyPr/>
                    <a:lstStyle/>
                    <a:p>
                      <a:pPr algn="ctr"/>
                      <a:r>
                        <a:rPr lang="en-US">
                          <a:solidFill>
                            <a:schemeClr val="tx1"/>
                          </a:solidFill>
                        </a:rPr>
                        <a:t>Out-of-class hours</a:t>
                      </a:r>
                    </a:p>
                  </a:txBody>
                  <a:tcPr/>
                </a:tc>
                <a:tc>
                  <a:txBody>
                    <a:bodyPr/>
                    <a:lstStyle/>
                    <a:p>
                      <a:pPr algn="ctr"/>
                      <a:r>
                        <a:rPr lang="en-US">
                          <a:solidFill>
                            <a:schemeClr val="tx1"/>
                          </a:solidFill>
                        </a:rPr>
                        <a:t>Credits assigned</a:t>
                      </a:r>
                    </a:p>
                  </a:txBody>
                  <a:tcPr/>
                </a:tc>
                <a:extLst>
                  <a:ext uri="{0D108BD9-81ED-4DB2-BD59-A6C34878D82A}">
                    <a16:rowId xmlns:a16="http://schemas.microsoft.com/office/drawing/2014/main" val="3902771855"/>
                  </a:ext>
                </a:extLst>
              </a:tr>
              <a:tr h="2446905">
                <a:tc>
                  <a:txBody>
                    <a:bodyPr/>
                    <a:lstStyle/>
                    <a:p>
                      <a:pPr algn="ctr"/>
                      <a:r>
                        <a:rPr lang="en-US"/>
                        <a:t>1</a:t>
                      </a:r>
                    </a:p>
                    <a:p>
                      <a:pPr algn="ctr"/>
                      <a:r>
                        <a:rPr lang="en-US"/>
                        <a:t>2</a:t>
                      </a:r>
                    </a:p>
                    <a:p>
                      <a:pPr algn="ctr"/>
                      <a:r>
                        <a:rPr lang="en-US"/>
                        <a:t>3</a:t>
                      </a:r>
                    </a:p>
                    <a:p>
                      <a:pPr algn="ctr"/>
                      <a:r>
                        <a:rPr lang="en-US"/>
                        <a:t>4</a:t>
                      </a:r>
                    </a:p>
                    <a:p>
                      <a:pPr algn="ctr"/>
                      <a:r>
                        <a:rPr lang="en-US"/>
                        <a:t>5</a:t>
                      </a:r>
                    </a:p>
                    <a:p>
                      <a:pPr algn="ctr"/>
                      <a:r>
                        <a:rPr lang="en-US"/>
                        <a:t>Externship</a:t>
                      </a:r>
                    </a:p>
                    <a:p>
                      <a:pPr algn="ctr"/>
                      <a:endParaRPr lang="en-US"/>
                    </a:p>
                    <a:p>
                      <a:pPr algn="ctr"/>
                      <a:r>
                        <a:rPr lang="en-US" b="1"/>
                        <a:t>Total</a:t>
                      </a:r>
                    </a:p>
                  </a:txBody>
                  <a:tcPr/>
                </a:tc>
                <a:tc>
                  <a:txBody>
                    <a:bodyPr/>
                    <a:lstStyle/>
                    <a:p>
                      <a:pPr algn="ctr"/>
                      <a:r>
                        <a:rPr lang="en-US" dirty="0"/>
                        <a:t>105</a:t>
                      </a:r>
                    </a:p>
                    <a:p>
                      <a:pPr algn="ctr"/>
                      <a:r>
                        <a:rPr lang="en-US" dirty="0"/>
                        <a:t>83</a:t>
                      </a:r>
                    </a:p>
                    <a:p>
                      <a:pPr algn="ctr"/>
                      <a:r>
                        <a:rPr lang="en-US" dirty="0"/>
                        <a:t>78</a:t>
                      </a:r>
                    </a:p>
                    <a:p>
                      <a:pPr algn="ctr"/>
                      <a:r>
                        <a:rPr lang="en-US" dirty="0"/>
                        <a:t>111</a:t>
                      </a:r>
                    </a:p>
                    <a:p>
                      <a:pPr algn="ctr"/>
                      <a:r>
                        <a:rPr lang="en-US" dirty="0"/>
                        <a:t>195</a:t>
                      </a:r>
                    </a:p>
                    <a:p>
                      <a:pPr algn="ctr"/>
                      <a:r>
                        <a:rPr lang="en-US" dirty="0"/>
                        <a:t>375</a:t>
                      </a:r>
                    </a:p>
                    <a:p>
                      <a:pPr algn="ctr"/>
                      <a:endParaRPr lang="en-US" dirty="0"/>
                    </a:p>
                    <a:p>
                      <a:pPr algn="ctr"/>
                      <a:r>
                        <a:rPr lang="en-US" b="1" dirty="0"/>
                        <a:t>947</a:t>
                      </a:r>
                    </a:p>
                  </a:txBody>
                  <a:tcPr/>
                </a:tc>
                <a:tc>
                  <a:txBody>
                    <a:bodyPr/>
                    <a:lstStyle/>
                    <a:p>
                      <a:pPr algn="ctr"/>
                      <a:r>
                        <a:rPr lang="en-US" dirty="0"/>
                        <a:t>30</a:t>
                      </a:r>
                    </a:p>
                    <a:p>
                      <a:pPr algn="ctr"/>
                      <a:r>
                        <a:rPr lang="en-US" dirty="0"/>
                        <a:t>18</a:t>
                      </a:r>
                    </a:p>
                    <a:p>
                      <a:pPr algn="ctr"/>
                      <a:r>
                        <a:rPr lang="en-US" dirty="0"/>
                        <a:t>25</a:t>
                      </a:r>
                    </a:p>
                    <a:p>
                      <a:pPr algn="ctr"/>
                      <a:r>
                        <a:rPr lang="en-US" dirty="0"/>
                        <a:t>35</a:t>
                      </a:r>
                    </a:p>
                    <a:p>
                      <a:pPr algn="ctr"/>
                      <a:r>
                        <a:rPr lang="en-US" dirty="0"/>
                        <a:t>45</a:t>
                      </a:r>
                    </a:p>
                    <a:p>
                      <a:pPr algn="ctr"/>
                      <a:r>
                        <a:rPr lang="en-US" dirty="0"/>
                        <a:t>0</a:t>
                      </a:r>
                    </a:p>
                    <a:p>
                      <a:pPr algn="ctr"/>
                      <a:endParaRPr lang="en-US" dirty="0"/>
                    </a:p>
                    <a:p>
                      <a:pPr algn="ctr"/>
                      <a:r>
                        <a:rPr lang="en-US" b="1" dirty="0"/>
                        <a:t>153</a:t>
                      </a:r>
                    </a:p>
                  </a:txBody>
                  <a:tcPr/>
                </a:tc>
                <a:tc>
                  <a:txBody>
                    <a:bodyPr/>
                    <a:lstStyle/>
                    <a:p>
                      <a:pPr algn="ctr"/>
                      <a:r>
                        <a:rPr lang="en-US" dirty="0"/>
                        <a:t>4</a:t>
                      </a:r>
                    </a:p>
                    <a:p>
                      <a:pPr algn="ctr"/>
                      <a:r>
                        <a:rPr lang="en-US" dirty="0"/>
                        <a:t>4</a:t>
                      </a:r>
                    </a:p>
                    <a:p>
                      <a:pPr algn="ctr"/>
                      <a:r>
                        <a:rPr lang="en-US" dirty="0"/>
                        <a:t>4</a:t>
                      </a:r>
                    </a:p>
                    <a:p>
                      <a:pPr algn="ctr"/>
                      <a:r>
                        <a:rPr lang="en-US" dirty="0"/>
                        <a:t>2</a:t>
                      </a:r>
                    </a:p>
                    <a:p>
                      <a:pPr algn="ctr"/>
                      <a:r>
                        <a:rPr lang="en-US" dirty="0"/>
                        <a:t>6</a:t>
                      </a:r>
                    </a:p>
                    <a:p>
                      <a:pPr algn="ctr"/>
                      <a:r>
                        <a:rPr lang="en-US" dirty="0"/>
                        <a:t>7</a:t>
                      </a:r>
                    </a:p>
                    <a:p>
                      <a:pPr algn="ctr"/>
                      <a:endParaRPr lang="en-US" dirty="0"/>
                    </a:p>
                    <a:p>
                      <a:pPr algn="ctr"/>
                      <a:r>
                        <a:rPr lang="en-US" b="1" dirty="0"/>
                        <a:t>27</a:t>
                      </a:r>
                    </a:p>
                  </a:txBody>
                  <a:tcPr/>
                </a:tc>
                <a:extLst>
                  <a:ext uri="{0D108BD9-81ED-4DB2-BD59-A6C34878D82A}">
                    <a16:rowId xmlns:a16="http://schemas.microsoft.com/office/drawing/2014/main" val="797513144"/>
                  </a:ext>
                </a:extLst>
              </a:tr>
            </a:tbl>
          </a:graphicData>
        </a:graphic>
      </p:graphicFrame>
      <p:sp>
        <p:nvSpPr>
          <p:cNvPr id="6" name="TextBox 5">
            <a:extLst>
              <a:ext uri="{FF2B5EF4-FFF2-40B4-BE49-F238E27FC236}">
                <a16:creationId xmlns:a16="http://schemas.microsoft.com/office/drawing/2014/main" id="{07F9AFB4-C7AA-48A9-BB37-EF7591E1F3F5}"/>
              </a:ext>
            </a:extLst>
          </p:cNvPr>
          <p:cNvSpPr txBox="1"/>
          <p:nvPr/>
        </p:nvSpPr>
        <p:spPr>
          <a:xfrm>
            <a:off x="567559" y="1490008"/>
            <a:ext cx="11139592" cy="193899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a:solidFill>
                  <a:schemeClr val="bg1"/>
                </a:solidFill>
                <a:latin typeface="Cambria" panose="02040503050406030204" pitchFamily="18" charset="0"/>
                <a:ea typeface="Cambria" panose="02040503050406030204" pitchFamily="18" charset="0"/>
              </a:rPr>
              <a:t>Career-training program offered in semester hours that does not lead to a degree; the credits in the program are not all acceptable to a single degree program at the institution.</a:t>
            </a:r>
          </a:p>
          <a:p>
            <a:endParaRPr lang="en-US" sz="2000">
              <a:solidFill>
                <a:schemeClr val="bg1"/>
              </a:solidFill>
              <a:latin typeface="Cambria" panose="02040503050406030204" pitchFamily="18" charset="0"/>
              <a:ea typeface="Cambria" panose="02040503050406030204" pitchFamily="18" charset="0"/>
            </a:endParaRPr>
          </a:p>
          <a:p>
            <a:r>
              <a:rPr lang="en-US" sz="2000">
                <a:solidFill>
                  <a:schemeClr val="bg1"/>
                </a:solidFill>
                <a:latin typeface="Cambria" panose="02040503050406030204" pitchFamily="18" charset="0"/>
                <a:ea typeface="Cambria" panose="02040503050406030204" pitchFamily="18" charset="0"/>
              </a:rPr>
              <a:t>Program is comprised of five classes and an externship. There are </a:t>
            </a:r>
            <a:r>
              <a:rPr lang="en-US" sz="2000" i="1">
                <a:solidFill>
                  <a:schemeClr val="bg1"/>
                </a:solidFill>
                <a:latin typeface="Cambria" panose="02040503050406030204" pitchFamily="18" charset="0"/>
                <a:ea typeface="Cambria" panose="02040503050406030204" pitchFamily="18" charset="0"/>
              </a:rPr>
              <a:t>no out-of-class hours required</a:t>
            </a:r>
            <a:r>
              <a:rPr lang="en-US" sz="2000">
                <a:solidFill>
                  <a:schemeClr val="bg1"/>
                </a:solidFill>
                <a:latin typeface="Cambria" panose="02040503050406030204" pitchFamily="18" charset="0"/>
                <a:ea typeface="Cambria" panose="02040503050406030204" pitchFamily="18" charset="0"/>
              </a:rPr>
              <a:t>.</a:t>
            </a:r>
          </a:p>
          <a:p>
            <a:endParaRPr lang="en-US" sz="2000">
              <a:solidFill>
                <a:schemeClr val="bg1"/>
              </a:solidFill>
              <a:latin typeface="Cambria" panose="02040503050406030204" pitchFamily="18" charset="0"/>
              <a:ea typeface="Cambria" panose="02040503050406030204" pitchFamily="18" charset="0"/>
            </a:endParaRPr>
          </a:p>
          <a:p>
            <a:r>
              <a:rPr lang="en-US" sz="2000">
                <a:solidFill>
                  <a:schemeClr val="bg1"/>
                </a:solidFill>
                <a:latin typeface="Cambria" panose="02040503050406030204" pitchFamily="18" charset="0"/>
                <a:ea typeface="Cambria" panose="02040503050406030204" pitchFamily="18" charset="0"/>
              </a:rPr>
              <a:t>The institution awards credits in whole credit hours (with no decimals).</a:t>
            </a:r>
          </a:p>
        </p:txBody>
      </p:sp>
    </p:spTree>
    <p:extLst>
      <p:ext uri="{BB962C8B-B14F-4D97-AF65-F5344CB8AC3E}">
        <p14:creationId xmlns:p14="http://schemas.microsoft.com/office/powerpoint/2010/main" val="14686241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56</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Conversion example</a:t>
            </a:r>
          </a:p>
        </p:txBody>
      </p:sp>
      <p:graphicFrame>
        <p:nvGraphicFramePr>
          <p:cNvPr id="5" name="Table 5">
            <a:extLst>
              <a:ext uri="{FF2B5EF4-FFF2-40B4-BE49-F238E27FC236}">
                <a16:creationId xmlns:a16="http://schemas.microsoft.com/office/drawing/2014/main" id="{360E3F0D-0D52-4A2C-9457-B6D0A292EE8D}"/>
              </a:ext>
            </a:extLst>
          </p:cNvPr>
          <p:cNvGraphicFramePr>
            <a:graphicFrameLocks noGrp="1"/>
          </p:cNvGraphicFramePr>
          <p:nvPr>
            <p:extLst>
              <p:ext uri="{D42A27DB-BD31-4B8C-83A1-F6EECF244321}">
                <p14:modId xmlns:p14="http://schemas.microsoft.com/office/powerpoint/2010/main" val="4285435886"/>
              </p:ext>
            </p:extLst>
          </p:nvPr>
        </p:nvGraphicFramePr>
        <p:xfrm>
          <a:off x="325820" y="1743563"/>
          <a:ext cx="11634950" cy="4163251"/>
        </p:xfrm>
        <a:graphic>
          <a:graphicData uri="http://schemas.openxmlformats.org/drawingml/2006/table">
            <a:tbl>
              <a:tblPr firstRow="1" bandRow="1">
                <a:tableStyleId>{5C22544A-7EE6-4342-B048-85BDC9FD1C3A}</a:tableStyleId>
              </a:tblPr>
              <a:tblGrid>
                <a:gridCol w="5817475">
                  <a:extLst>
                    <a:ext uri="{9D8B030D-6E8A-4147-A177-3AD203B41FA5}">
                      <a16:colId xmlns:a16="http://schemas.microsoft.com/office/drawing/2014/main" val="4018549515"/>
                    </a:ext>
                  </a:extLst>
                </a:gridCol>
                <a:gridCol w="5817475">
                  <a:extLst>
                    <a:ext uri="{9D8B030D-6E8A-4147-A177-3AD203B41FA5}">
                      <a16:colId xmlns:a16="http://schemas.microsoft.com/office/drawing/2014/main" val="636624537"/>
                    </a:ext>
                  </a:extLst>
                </a:gridCol>
              </a:tblGrid>
              <a:tr h="393411">
                <a:tc>
                  <a:txBody>
                    <a:bodyPr/>
                    <a:lstStyle/>
                    <a:p>
                      <a:pPr algn="ctr"/>
                      <a:r>
                        <a:rPr lang="en-US"/>
                        <a:t>Conversion calculation under current regulations</a:t>
                      </a:r>
                    </a:p>
                  </a:txBody>
                  <a:tcPr/>
                </a:tc>
                <a:tc>
                  <a:txBody>
                    <a:bodyPr/>
                    <a:lstStyle/>
                    <a:p>
                      <a:pPr algn="ctr"/>
                      <a:r>
                        <a:rPr lang="en-US" sz="1800"/>
                        <a:t>Conversion calculation under new regulations</a:t>
                      </a:r>
                    </a:p>
                  </a:txBody>
                  <a:tcPr/>
                </a:tc>
                <a:extLst>
                  <a:ext uri="{0D108BD9-81ED-4DB2-BD59-A6C34878D82A}">
                    <a16:rowId xmlns:a16="http://schemas.microsoft.com/office/drawing/2014/main" val="3902771855"/>
                  </a:ext>
                </a:extLst>
              </a:tr>
              <a:tr h="3769840">
                <a:tc>
                  <a:txBody>
                    <a:bodyPr/>
                    <a:lstStyle/>
                    <a:p>
                      <a:endParaRPr lang="en-US"/>
                    </a:p>
                  </a:txBody>
                  <a:tcPr/>
                </a:tc>
                <a:tc>
                  <a:txBody>
                    <a:bodyPr/>
                    <a:lstStyle/>
                    <a:p>
                      <a:endParaRPr lang="en-US" sz="1800"/>
                    </a:p>
                  </a:txBody>
                  <a:tcPr/>
                </a:tc>
                <a:extLst>
                  <a:ext uri="{0D108BD9-81ED-4DB2-BD59-A6C34878D82A}">
                    <a16:rowId xmlns:a16="http://schemas.microsoft.com/office/drawing/2014/main" val="797513144"/>
                  </a:ext>
                </a:extLst>
              </a:tr>
            </a:tbl>
          </a:graphicData>
        </a:graphic>
      </p:graphicFrame>
      <p:graphicFrame>
        <p:nvGraphicFramePr>
          <p:cNvPr id="7" name="Table 5">
            <a:extLst>
              <a:ext uri="{FF2B5EF4-FFF2-40B4-BE49-F238E27FC236}">
                <a16:creationId xmlns:a16="http://schemas.microsoft.com/office/drawing/2014/main" id="{2F8D5C72-A4A0-4395-9870-C5F2E7BB25FC}"/>
              </a:ext>
            </a:extLst>
          </p:cNvPr>
          <p:cNvGraphicFramePr>
            <a:graphicFrameLocks noGrp="1"/>
          </p:cNvGraphicFramePr>
          <p:nvPr>
            <p:extLst>
              <p:ext uri="{D42A27DB-BD31-4B8C-83A1-F6EECF244321}">
                <p14:modId xmlns:p14="http://schemas.microsoft.com/office/powerpoint/2010/main" val="1196744793"/>
              </p:ext>
            </p:extLst>
          </p:nvPr>
        </p:nvGraphicFramePr>
        <p:xfrm>
          <a:off x="409903" y="2270234"/>
          <a:ext cx="5686097" cy="3426373"/>
        </p:xfrm>
        <a:graphic>
          <a:graphicData uri="http://schemas.openxmlformats.org/drawingml/2006/table">
            <a:tbl>
              <a:tblPr firstRow="1" bandRow="1">
                <a:tableStyleId>{F5AB1C69-6EDB-4FF4-983F-18BD219EF322}</a:tableStyleId>
              </a:tblPr>
              <a:tblGrid>
                <a:gridCol w="1475965">
                  <a:extLst>
                    <a:ext uri="{9D8B030D-6E8A-4147-A177-3AD203B41FA5}">
                      <a16:colId xmlns:a16="http://schemas.microsoft.com/office/drawing/2014/main" val="4018549515"/>
                    </a:ext>
                  </a:extLst>
                </a:gridCol>
                <a:gridCol w="2332646">
                  <a:extLst>
                    <a:ext uri="{9D8B030D-6E8A-4147-A177-3AD203B41FA5}">
                      <a16:colId xmlns:a16="http://schemas.microsoft.com/office/drawing/2014/main" val="2881310353"/>
                    </a:ext>
                  </a:extLst>
                </a:gridCol>
                <a:gridCol w="1877486">
                  <a:extLst>
                    <a:ext uri="{9D8B030D-6E8A-4147-A177-3AD203B41FA5}">
                      <a16:colId xmlns:a16="http://schemas.microsoft.com/office/drawing/2014/main" val="747642091"/>
                    </a:ext>
                  </a:extLst>
                </a:gridCol>
              </a:tblGrid>
              <a:tr h="710452">
                <a:tc>
                  <a:txBody>
                    <a:bodyPr/>
                    <a:lstStyle/>
                    <a:p>
                      <a:pPr algn="ctr"/>
                      <a:r>
                        <a:rPr lang="en-US" sz="1600">
                          <a:solidFill>
                            <a:schemeClr val="tx1"/>
                          </a:solidFill>
                        </a:rPr>
                        <a:t>Course</a:t>
                      </a:r>
                    </a:p>
                  </a:txBody>
                  <a:tcPr/>
                </a:tc>
                <a:tc>
                  <a:txBody>
                    <a:bodyPr/>
                    <a:lstStyle/>
                    <a:p>
                      <a:pPr algn="ctr"/>
                      <a:r>
                        <a:rPr lang="en-US" sz="1600">
                          <a:solidFill>
                            <a:schemeClr val="tx1"/>
                          </a:solidFill>
                        </a:rPr>
                        <a:t>Conversion calculation</a:t>
                      </a:r>
                    </a:p>
                  </a:txBody>
                  <a:tcPr/>
                </a:tc>
                <a:tc>
                  <a:txBody>
                    <a:bodyPr/>
                    <a:lstStyle/>
                    <a:p>
                      <a:pPr algn="ctr"/>
                      <a:r>
                        <a:rPr lang="en-US" sz="1600">
                          <a:solidFill>
                            <a:schemeClr val="tx1"/>
                          </a:solidFill>
                        </a:rPr>
                        <a:t>Result</a:t>
                      </a:r>
                    </a:p>
                  </a:txBody>
                  <a:tcPr/>
                </a:tc>
                <a:extLst>
                  <a:ext uri="{0D108BD9-81ED-4DB2-BD59-A6C34878D82A}">
                    <a16:rowId xmlns:a16="http://schemas.microsoft.com/office/drawing/2014/main" val="3902771855"/>
                  </a:ext>
                </a:extLst>
              </a:tr>
              <a:tr h="2715921">
                <a:tc>
                  <a:txBody>
                    <a:bodyPr/>
                    <a:lstStyle/>
                    <a:p>
                      <a:pPr algn="ctr"/>
                      <a:r>
                        <a:rPr lang="en-US" sz="1600"/>
                        <a:t>1</a:t>
                      </a:r>
                    </a:p>
                    <a:p>
                      <a:pPr algn="ctr"/>
                      <a:r>
                        <a:rPr lang="en-US" sz="1600"/>
                        <a:t>2</a:t>
                      </a:r>
                    </a:p>
                    <a:p>
                      <a:pPr algn="ctr"/>
                      <a:r>
                        <a:rPr lang="en-US" sz="1600"/>
                        <a:t>3</a:t>
                      </a:r>
                    </a:p>
                    <a:p>
                      <a:pPr algn="ctr"/>
                      <a:r>
                        <a:rPr lang="en-US" sz="1600"/>
                        <a:t>4</a:t>
                      </a:r>
                    </a:p>
                    <a:p>
                      <a:pPr algn="ctr"/>
                      <a:r>
                        <a:rPr lang="en-US" sz="1600"/>
                        <a:t>5</a:t>
                      </a:r>
                    </a:p>
                    <a:p>
                      <a:pPr algn="ctr"/>
                      <a:endParaRPr lang="en-US" sz="1600"/>
                    </a:p>
                    <a:p>
                      <a:pPr algn="ctr"/>
                      <a:r>
                        <a:rPr lang="en-US" sz="1600"/>
                        <a:t>Externship</a:t>
                      </a:r>
                    </a:p>
                    <a:p>
                      <a:pPr algn="ctr"/>
                      <a:endParaRPr lang="en-US" sz="1600"/>
                    </a:p>
                    <a:p>
                      <a:pPr algn="ctr"/>
                      <a:endParaRPr lang="en-US" sz="1600" b="1"/>
                    </a:p>
                    <a:p>
                      <a:pPr algn="ctr"/>
                      <a:endParaRPr lang="en-US" sz="1600" b="1"/>
                    </a:p>
                  </a:txBody>
                  <a:tcPr/>
                </a:tc>
                <a:tc>
                  <a:txBody>
                    <a:bodyPr/>
                    <a:lstStyle/>
                    <a:p>
                      <a:pPr algn="ctr"/>
                      <a:r>
                        <a:rPr lang="en-US" sz="1600" dirty="0"/>
                        <a:t>105 divided by 37.5</a:t>
                      </a:r>
                    </a:p>
                    <a:p>
                      <a:pPr algn="ctr"/>
                      <a:r>
                        <a:rPr lang="en-US" sz="1600" dirty="0"/>
                        <a:t>83 divided by 37.5</a:t>
                      </a:r>
                    </a:p>
                    <a:p>
                      <a:pPr algn="ctr"/>
                      <a:r>
                        <a:rPr lang="en-US" sz="1600" dirty="0"/>
                        <a:t>78 divided by 37.5</a:t>
                      </a:r>
                    </a:p>
                    <a:p>
                      <a:pPr algn="ctr"/>
                      <a:r>
                        <a:rPr lang="en-US" sz="1600" dirty="0"/>
                        <a:t>111 divided by 37.5</a:t>
                      </a:r>
                    </a:p>
                    <a:p>
                      <a:pPr algn="ctr"/>
                      <a:r>
                        <a:rPr lang="en-US" sz="1600" dirty="0"/>
                        <a:t>195 divided by 37.5</a:t>
                      </a:r>
                    </a:p>
                    <a:p>
                      <a:pPr algn="ctr"/>
                      <a:endParaRPr lang="en-US" sz="1600" dirty="0"/>
                    </a:p>
                    <a:p>
                      <a:pPr algn="ctr"/>
                      <a:r>
                        <a:rPr lang="en-US" sz="1600" dirty="0"/>
                        <a:t>375 divided by 37.5</a:t>
                      </a:r>
                    </a:p>
                    <a:p>
                      <a:pPr algn="ctr"/>
                      <a:endParaRPr lang="en-US" sz="1600" dirty="0"/>
                    </a:p>
                    <a:p>
                      <a:pPr algn="ctr"/>
                      <a:endParaRPr lang="en-US" sz="1600" b="1" dirty="0"/>
                    </a:p>
                    <a:p>
                      <a:pPr algn="ctr"/>
                      <a:endParaRPr lang="en-US" sz="1600" b="1" dirty="0"/>
                    </a:p>
                  </a:txBody>
                  <a:tcPr/>
                </a:tc>
                <a:tc>
                  <a:txBody>
                    <a:bodyPr/>
                    <a:lstStyle/>
                    <a:p>
                      <a:pPr algn="ctr"/>
                      <a:r>
                        <a:rPr lang="en-US" sz="1600" dirty="0"/>
                        <a:t>2.8 rounded to 2</a:t>
                      </a:r>
                    </a:p>
                    <a:p>
                      <a:pPr algn="ctr"/>
                      <a:r>
                        <a:rPr lang="en-US" sz="1600" dirty="0"/>
                        <a:t>2.21 rounded to 2 </a:t>
                      </a:r>
                    </a:p>
                    <a:p>
                      <a:pPr algn="ctr"/>
                      <a:r>
                        <a:rPr lang="en-US" sz="1600" dirty="0"/>
                        <a:t>2.08 rounded to 2</a:t>
                      </a:r>
                    </a:p>
                    <a:p>
                      <a:pPr algn="ctr"/>
                      <a:r>
                        <a:rPr lang="en-US" sz="1600" dirty="0"/>
                        <a:t>2.96 rounded to 2</a:t>
                      </a:r>
                    </a:p>
                    <a:p>
                      <a:pPr algn="ctr"/>
                      <a:r>
                        <a:rPr lang="en-US" sz="1600" dirty="0"/>
                        <a:t>5.2 rounded to 5</a:t>
                      </a:r>
                    </a:p>
                    <a:p>
                      <a:pPr algn="ctr"/>
                      <a:endParaRPr lang="en-US" sz="1600" dirty="0"/>
                    </a:p>
                    <a:p>
                      <a:pPr algn="ctr"/>
                      <a:r>
                        <a:rPr lang="en-US" sz="1600" dirty="0"/>
                        <a:t>10, reduced to 7*</a:t>
                      </a:r>
                    </a:p>
                    <a:p>
                      <a:pPr algn="ctr"/>
                      <a:endParaRPr lang="en-US" sz="1600" dirty="0"/>
                    </a:p>
                    <a:p>
                      <a:pPr algn="ctr"/>
                      <a:r>
                        <a:rPr lang="en-US" sz="1600" b="1" dirty="0"/>
                        <a:t>Total Title IV credit hours: 20</a:t>
                      </a:r>
                    </a:p>
                  </a:txBody>
                  <a:tcPr/>
                </a:tc>
                <a:extLst>
                  <a:ext uri="{0D108BD9-81ED-4DB2-BD59-A6C34878D82A}">
                    <a16:rowId xmlns:a16="http://schemas.microsoft.com/office/drawing/2014/main" val="797513144"/>
                  </a:ext>
                </a:extLst>
              </a:tr>
            </a:tbl>
          </a:graphicData>
        </a:graphic>
      </p:graphicFrame>
      <p:sp>
        <p:nvSpPr>
          <p:cNvPr id="4" name="TextBox 3">
            <a:extLst>
              <a:ext uri="{FF2B5EF4-FFF2-40B4-BE49-F238E27FC236}">
                <a16:creationId xmlns:a16="http://schemas.microsoft.com/office/drawing/2014/main" id="{EF301FD2-35E0-4B6E-A7AF-DF4FCAD9AF9C}"/>
              </a:ext>
            </a:extLst>
          </p:cNvPr>
          <p:cNvSpPr txBox="1"/>
          <p:nvPr/>
        </p:nvSpPr>
        <p:spPr>
          <a:xfrm>
            <a:off x="409903" y="5976648"/>
            <a:ext cx="11088414" cy="523220"/>
          </a:xfrm>
          <a:prstGeom prst="rect">
            <a:avLst/>
          </a:prstGeom>
          <a:noFill/>
        </p:spPr>
        <p:txBody>
          <a:bodyPr wrap="square" rtlCol="0">
            <a:spAutoFit/>
          </a:bodyPr>
          <a:lstStyle/>
          <a:p>
            <a:r>
              <a:rPr lang="en-US" sz="1400">
                <a:solidFill>
                  <a:schemeClr val="bg1"/>
                </a:solidFill>
                <a:latin typeface="Cambria" panose="02040503050406030204" pitchFamily="18" charset="0"/>
                <a:ea typeface="Cambria" panose="02040503050406030204" pitchFamily="18" charset="0"/>
              </a:rPr>
              <a:t>* A school cannot award more credit for Title IV purposes than the academic credit assigned by the institution or permitted by the accrediting agency or state. Here, the institution only assigns 7 credits to the externship, so that is the maximum for Title IV purposes.</a:t>
            </a:r>
            <a:endParaRPr lang="en-US" sz="1400"/>
          </a:p>
        </p:txBody>
      </p:sp>
      <p:graphicFrame>
        <p:nvGraphicFramePr>
          <p:cNvPr id="8" name="Table 5">
            <a:extLst>
              <a:ext uri="{FF2B5EF4-FFF2-40B4-BE49-F238E27FC236}">
                <a16:creationId xmlns:a16="http://schemas.microsoft.com/office/drawing/2014/main" id="{930C25D5-1CFD-445F-9E56-39A8CCA6EED9}"/>
              </a:ext>
            </a:extLst>
          </p:cNvPr>
          <p:cNvGraphicFramePr>
            <a:graphicFrameLocks noGrp="1"/>
          </p:cNvGraphicFramePr>
          <p:nvPr>
            <p:extLst>
              <p:ext uri="{D42A27DB-BD31-4B8C-83A1-F6EECF244321}">
                <p14:modId xmlns:p14="http://schemas.microsoft.com/office/powerpoint/2010/main" val="1398065909"/>
              </p:ext>
            </p:extLst>
          </p:nvPr>
        </p:nvGraphicFramePr>
        <p:xfrm>
          <a:off x="6169572" y="2264979"/>
          <a:ext cx="5791199" cy="3484132"/>
        </p:xfrm>
        <a:graphic>
          <a:graphicData uri="http://schemas.openxmlformats.org/drawingml/2006/table">
            <a:tbl>
              <a:tblPr firstRow="1" bandRow="1">
                <a:tableStyleId>{F5AB1C69-6EDB-4FF4-983F-18BD219EF322}</a:tableStyleId>
              </a:tblPr>
              <a:tblGrid>
                <a:gridCol w="1503248">
                  <a:extLst>
                    <a:ext uri="{9D8B030D-6E8A-4147-A177-3AD203B41FA5}">
                      <a16:colId xmlns:a16="http://schemas.microsoft.com/office/drawing/2014/main" val="4018549515"/>
                    </a:ext>
                  </a:extLst>
                </a:gridCol>
                <a:gridCol w="2375762">
                  <a:extLst>
                    <a:ext uri="{9D8B030D-6E8A-4147-A177-3AD203B41FA5}">
                      <a16:colId xmlns:a16="http://schemas.microsoft.com/office/drawing/2014/main" val="2881310353"/>
                    </a:ext>
                  </a:extLst>
                </a:gridCol>
                <a:gridCol w="1912189">
                  <a:extLst>
                    <a:ext uri="{9D8B030D-6E8A-4147-A177-3AD203B41FA5}">
                      <a16:colId xmlns:a16="http://schemas.microsoft.com/office/drawing/2014/main" val="747642091"/>
                    </a:ext>
                  </a:extLst>
                </a:gridCol>
              </a:tblGrid>
              <a:tr h="710452">
                <a:tc>
                  <a:txBody>
                    <a:bodyPr/>
                    <a:lstStyle/>
                    <a:p>
                      <a:pPr algn="ctr"/>
                      <a:r>
                        <a:rPr lang="en-US" sz="1600">
                          <a:solidFill>
                            <a:schemeClr val="tx1"/>
                          </a:solidFill>
                        </a:rPr>
                        <a:t>Course</a:t>
                      </a:r>
                    </a:p>
                  </a:txBody>
                  <a:tcPr/>
                </a:tc>
                <a:tc>
                  <a:txBody>
                    <a:bodyPr/>
                    <a:lstStyle/>
                    <a:p>
                      <a:pPr algn="ctr"/>
                      <a:r>
                        <a:rPr lang="en-US" sz="1600">
                          <a:solidFill>
                            <a:schemeClr val="tx1"/>
                          </a:solidFill>
                        </a:rPr>
                        <a:t>Conversion calculation</a:t>
                      </a:r>
                    </a:p>
                  </a:txBody>
                  <a:tcPr/>
                </a:tc>
                <a:tc>
                  <a:txBody>
                    <a:bodyPr/>
                    <a:lstStyle/>
                    <a:p>
                      <a:pPr algn="ctr"/>
                      <a:r>
                        <a:rPr lang="en-US" sz="1600">
                          <a:solidFill>
                            <a:schemeClr val="tx1"/>
                          </a:solidFill>
                        </a:rPr>
                        <a:t>Result</a:t>
                      </a:r>
                    </a:p>
                  </a:txBody>
                  <a:tcPr/>
                </a:tc>
                <a:extLst>
                  <a:ext uri="{0D108BD9-81ED-4DB2-BD59-A6C34878D82A}">
                    <a16:rowId xmlns:a16="http://schemas.microsoft.com/office/drawing/2014/main" val="3902771855"/>
                  </a:ext>
                </a:extLst>
              </a:tr>
              <a:tr h="2715921">
                <a:tc>
                  <a:txBody>
                    <a:bodyPr/>
                    <a:lstStyle/>
                    <a:p>
                      <a:pPr algn="ctr"/>
                      <a:r>
                        <a:rPr lang="en-US" sz="1600"/>
                        <a:t>1</a:t>
                      </a:r>
                    </a:p>
                    <a:p>
                      <a:pPr algn="ctr"/>
                      <a:r>
                        <a:rPr lang="en-US" sz="1600"/>
                        <a:t>2</a:t>
                      </a:r>
                    </a:p>
                    <a:p>
                      <a:pPr algn="ctr"/>
                      <a:r>
                        <a:rPr lang="en-US" sz="1600"/>
                        <a:t>3</a:t>
                      </a:r>
                    </a:p>
                    <a:p>
                      <a:pPr algn="ctr"/>
                      <a:r>
                        <a:rPr lang="en-US" sz="1600"/>
                        <a:t>4</a:t>
                      </a:r>
                    </a:p>
                    <a:p>
                      <a:pPr algn="ctr"/>
                      <a:r>
                        <a:rPr lang="en-US" sz="1600"/>
                        <a:t>5</a:t>
                      </a:r>
                    </a:p>
                    <a:p>
                      <a:pPr algn="ctr"/>
                      <a:endParaRPr lang="en-US" sz="1600"/>
                    </a:p>
                    <a:p>
                      <a:pPr algn="ctr"/>
                      <a:r>
                        <a:rPr lang="en-US" sz="1600"/>
                        <a:t>Externship</a:t>
                      </a:r>
                    </a:p>
                    <a:p>
                      <a:pPr algn="ctr"/>
                      <a:endParaRPr lang="en-US" sz="1600"/>
                    </a:p>
                    <a:p>
                      <a:pPr algn="ctr"/>
                      <a:endParaRPr lang="en-US" sz="1600" b="1"/>
                    </a:p>
                    <a:p>
                      <a:pPr algn="ctr"/>
                      <a:endParaRPr lang="en-US" sz="1600" b="1"/>
                    </a:p>
                  </a:txBody>
                  <a:tcPr/>
                </a:tc>
                <a:tc>
                  <a:txBody>
                    <a:bodyPr/>
                    <a:lstStyle/>
                    <a:p>
                      <a:pPr algn="ctr"/>
                      <a:r>
                        <a:rPr lang="en-US" sz="1600" dirty="0"/>
                        <a:t>105 divided by 30</a:t>
                      </a:r>
                    </a:p>
                    <a:p>
                      <a:pPr algn="ctr"/>
                      <a:r>
                        <a:rPr lang="en-US" sz="1600" dirty="0"/>
                        <a:t>83 divided by 30</a:t>
                      </a:r>
                    </a:p>
                    <a:p>
                      <a:pPr algn="ctr"/>
                      <a:r>
                        <a:rPr lang="en-US" sz="1600" dirty="0"/>
                        <a:t>78 divided by 30</a:t>
                      </a:r>
                    </a:p>
                    <a:p>
                      <a:pPr algn="ctr"/>
                      <a:r>
                        <a:rPr lang="en-US" sz="1600" dirty="0"/>
                        <a:t>111 divided by 30</a:t>
                      </a:r>
                    </a:p>
                    <a:p>
                      <a:pPr algn="ctr"/>
                      <a:r>
                        <a:rPr lang="en-US" sz="1600" dirty="0"/>
                        <a:t>195 divided by 30</a:t>
                      </a:r>
                    </a:p>
                    <a:p>
                      <a:pPr algn="ctr"/>
                      <a:endParaRPr lang="en-US" sz="1600" dirty="0"/>
                    </a:p>
                    <a:p>
                      <a:pPr algn="ctr"/>
                      <a:r>
                        <a:rPr lang="en-US" sz="1600" dirty="0"/>
                        <a:t>375 divided by 30</a:t>
                      </a:r>
                    </a:p>
                    <a:p>
                      <a:pPr algn="ctr"/>
                      <a:endParaRPr lang="en-US" sz="1600" dirty="0"/>
                    </a:p>
                    <a:p>
                      <a:pPr algn="ctr"/>
                      <a:endParaRPr lang="en-US" sz="1600" b="1" dirty="0"/>
                    </a:p>
                    <a:p>
                      <a:pPr algn="ctr"/>
                      <a:endParaRPr lang="en-US" sz="1600" b="1" dirty="0"/>
                    </a:p>
                  </a:txBody>
                  <a:tcPr/>
                </a:tc>
                <a:tc>
                  <a:txBody>
                    <a:bodyPr/>
                    <a:lstStyle/>
                    <a:p>
                      <a:pPr algn="ctr"/>
                      <a:r>
                        <a:rPr lang="en-US" sz="1600" dirty="0"/>
                        <a:t>3.5</a:t>
                      </a:r>
                    </a:p>
                    <a:p>
                      <a:pPr algn="ctr"/>
                      <a:r>
                        <a:rPr lang="en-US" sz="1600" dirty="0"/>
                        <a:t>2.76</a:t>
                      </a:r>
                    </a:p>
                    <a:p>
                      <a:pPr algn="ctr"/>
                      <a:r>
                        <a:rPr lang="en-US" sz="1600" dirty="0"/>
                        <a:t>2.6</a:t>
                      </a:r>
                    </a:p>
                    <a:p>
                      <a:pPr algn="ctr"/>
                      <a:r>
                        <a:rPr lang="en-US" sz="1600" dirty="0"/>
                        <a:t>3.7</a:t>
                      </a:r>
                    </a:p>
                    <a:p>
                      <a:pPr algn="ctr"/>
                      <a:r>
                        <a:rPr lang="en-US" sz="1600" dirty="0"/>
                        <a:t>6.5</a:t>
                      </a:r>
                    </a:p>
                    <a:p>
                      <a:pPr algn="ctr"/>
                      <a:endParaRPr lang="en-US" sz="1600" dirty="0"/>
                    </a:p>
                    <a:p>
                      <a:pPr algn="ctr"/>
                      <a:r>
                        <a:rPr lang="en-US" sz="1600" dirty="0"/>
                        <a:t>12.5, reduced to 7*</a:t>
                      </a:r>
                    </a:p>
                    <a:p>
                      <a:pPr algn="ctr"/>
                      <a:endParaRPr lang="en-US" sz="1600" dirty="0"/>
                    </a:p>
                    <a:p>
                      <a:pPr algn="ctr"/>
                      <a:r>
                        <a:rPr lang="en-US" sz="1600" b="1" dirty="0"/>
                        <a:t>Total Title IV credit hours: 26.06</a:t>
                      </a:r>
                    </a:p>
                  </a:txBody>
                  <a:tcPr/>
                </a:tc>
                <a:extLst>
                  <a:ext uri="{0D108BD9-81ED-4DB2-BD59-A6C34878D82A}">
                    <a16:rowId xmlns:a16="http://schemas.microsoft.com/office/drawing/2014/main" val="797513144"/>
                  </a:ext>
                </a:extLst>
              </a:tr>
            </a:tbl>
          </a:graphicData>
        </a:graphic>
      </p:graphicFrame>
    </p:spTree>
    <p:extLst>
      <p:ext uri="{BB962C8B-B14F-4D97-AF65-F5344CB8AC3E}">
        <p14:creationId xmlns:p14="http://schemas.microsoft.com/office/powerpoint/2010/main" val="18853290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943497" cy="798177"/>
          </a:xfrm>
        </p:spPr>
        <p:txBody>
          <a:bodyPr/>
          <a:lstStyle/>
          <a:p>
            <a:r>
              <a:rPr lang="en-US"/>
              <a:t>Implementation of conversion changes</a:t>
            </a:r>
          </a:p>
        </p:txBody>
      </p:sp>
      <p:sp>
        <p:nvSpPr>
          <p:cNvPr id="4" name="TextBox 3">
            <a:extLst>
              <a:ext uri="{FF2B5EF4-FFF2-40B4-BE49-F238E27FC236}">
                <a16:creationId xmlns:a16="http://schemas.microsoft.com/office/drawing/2014/main" id="{CD406255-0362-4536-92AA-1DAF8A65D65B}"/>
              </a:ext>
            </a:extLst>
          </p:cNvPr>
          <p:cNvSpPr txBox="1"/>
          <p:nvPr/>
        </p:nvSpPr>
        <p:spPr>
          <a:xfrm>
            <a:off x="477748" y="1430748"/>
            <a:ext cx="11236504" cy="5693866"/>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600" dirty="0">
                <a:solidFill>
                  <a:schemeClr val="bg1"/>
                </a:solidFill>
                <a:latin typeface="Cambria"/>
                <a:ea typeface="+mn-lt"/>
                <a:cs typeface="+mn-lt"/>
              </a:rPr>
              <a:t>When the new regulatory provisions for the clock-to-credit conversion are fully implemented (either early at the institution’s discretion or on July 1, 2021) and a program has a greater number of Title IV credit hours, what are the options for transition?</a:t>
            </a:r>
            <a:endParaRPr lang="en-US" sz="1000" dirty="0">
              <a:solidFill>
                <a:schemeClr val="bg1"/>
              </a:solidFill>
              <a:latin typeface="Cambria"/>
              <a:ea typeface="+mn-lt"/>
              <a:cs typeface="+mn-lt"/>
            </a:endParaRPr>
          </a:p>
          <a:p>
            <a:pPr marL="285750" indent="-285750">
              <a:buFont typeface="Arial" panose="020B0604020202020204" pitchFamily="34" charset="0"/>
              <a:buChar char="•"/>
            </a:pPr>
            <a:endParaRPr lang="en-US" sz="2600" dirty="0">
              <a:solidFill>
                <a:schemeClr val="bg1"/>
              </a:solidFill>
              <a:latin typeface="Cambria"/>
            </a:endParaRPr>
          </a:p>
          <a:p>
            <a:pPr marL="514350" indent="-514350">
              <a:buFont typeface="+mj-lt"/>
              <a:buAutoNum type="arabicPeriod"/>
            </a:pPr>
            <a:r>
              <a:rPr lang="en-US" sz="2600" dirty="0">
                <a:solidFill>
                  <a:schemeClr val="bg1"/>
                </a:solidFill>
                <a:latin typeface="Cambria"/>
              </a:rPr>
              <a:t>Schools can teach the remainder of the current program to currently enrolled students in accordance with the existing conversion calculation;</a:t>
            </a:r>
          </a:p>
          <a:p>
            <a:pPr marL="514350" indent="-514350">
              <a:buFont typeface="+mj-lt"/>
              <a:buAutoNum type="arabicPeriod"/>
            </a:pPr>
            <a:r>
              <a:rPr lang="en-US" sz="2600" dirty="0">
                <a:solidFill>
                  <a:schemeClr val="bg1"/>
                </a:solidFill>
                <a:latin typeface="Cambria"/>
              </a:rPr>
              <a:t>New students (enrolled after the implementation date) may be enrolled in the program under the new conversion regulations; or</a:t>
            </a:r>
          </a:p>
          <a:p>
            <a:pPr marL="514350" indent="-514350">
              <a:buFont typeface="+mj-lt"/>
              <a:buAutoNum type="arabicPeriod"/>
            </a:pPr>
            <a:r>
              <a:rPr lang="en-US" sz="2600" dirty="0">
                <a:solidFill>
                  <a:schemeClr val="bg1"/>
                </a:solidFill>
                <a:latin typeface="Cambria"/>
              </a:rPr>
              <a:t>An institution may choose to switch from the old conversion calculation to the new conversion calculation at the end of a payment period (as long as the payment period ends after the implementation date).</a:t>
            </a:r>
          </a:p>
          <a:p>
            <a:pPr marL="285750" indent="-285750">
              <a:buFont typeface="Arial" panose="020B0604020202020204" pitchFamily="34" charset="0"/>
              <a:buChar char="•"/>
            </a:pPr>
            <a:endParaRPr lang="en-US" sz="2600" dirty="0">
              <a:solidFill>
                <a:schemeClr val="bg1"/>
              </a:solidFill>
              <a:latin typeface="Cambria"/>
            </a:endParaRPr>
          </a:p>
          <a:p>
            <a:pPr marL="285750" indent="-285750">
              <a:buFont typeface="Arial" panose="020B0604020202020204" pitchFamily="34" charset="0"/>
              <a:buChar char="•"/>
            </a:pPr>
            <a:endParaRPr lang="en-US" sz="2600" dirty="0">
              <a:solidFill>
                <a:schemeClr val="bg1"/>
              </a:solidFill>
              <a:latin typeface="Cambria"/>
            </a:endParaRPr>
          </a:p>
        </p:txBody>
      </p:sp>
    </p:spTree>
    <p:extLst>
      <p:ext uri="{BB962C8B-B14F-4D97-AF65-F5344CB8AC3E}">
        <p14:creationId xmlns:p14="http://schemas.microsoft.com/office/powerpoint/2010/main" val="13413816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58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1" y="349506"/>
            <a:ext cx="9943497" cy="798177"/>
          </a:xfrm>
        </p:spPr>
        <p:txBody>
          <a:bodyPr/>
          <a:lstStyle/>
          <a:p>
            <a:r>
              <a:rPr lang="en-US"/>
              <a:t>Reporting changes due to conversion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587141" y="1856248"/>
            <a:ext cx="10728559" cy="5262979"/>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schemeClr val="bg1"/>
                </a:solidFill>
                <a:latin typeface="Cambria"/>
                <a:ea typeface="+mn-lt"/>
                <a:cs typeface="+mn-lt"/>
              </a:rPr>
              <a:t>If the new calculations </a:t>
            </a:r>
            <a:r>
              <a:rPr lang="en-US" sz="2800" i="1" dirty="0">
                <a:solidFill>
                  <a:schemeClr val="bg1"/>
                </a:solidFill>
                <a:latin typeface="Cambria"/>
                <a:ea typeface="+mn-lt"/>
                <a:cs typeface="+mn-lt"/>
              </a:rPr>
              <a:t>result in an increase in the number of Title IV credit hours in a program</a:t>
            </a:r>
            <a:r>
              <a:rPr lang="en-US" sz="2800" dirty="0">
                <a:solidFill>
                  <a:schemeClr val="bg1"/>
                </a:solidFill>
                <a:latin typeface="Cambria"/>
                <a:ea typeface="+mn-lt"/>
                <a:cs typeface="+mn-lt"/>
              </a:rPr>
              <a:t>, the school must submit an E-App </a:t>
            </a:r>
            <a:r>
              <a:rPr lang="en-US" sz="2800" b="1" dirty="0">
                <a:solidFill>
                  <a:schemeClr val="bg1"/>
                </a:solidFill>
                <a:latin typeface="Cambria"/>
                <a:ea typeface="+mn-lt"/>
                <a:cs typeface="+mn-lt"/>
              </a:rPr>
              <a:t>immediately at </a:t>
            </a:r>
            <a:r>
              <a:rPr lang="en-US" sz="2800" b="1" dirty="0">
                <a:solidFill>
                  <a:schemeClr val="bg1"/>
                </a:solidFill>
                <a:latin typeface="Cambria"/>
                <a:ea typeface="+mn-lt"/>
                <a:cs typeface="+mn-lt"/>
                <a:hlinkClick r:id="rId2"/>
              </a:rPr>
              <a:t>https://eligcert.ed.gov</a:t>
            </a:r>
            <a:r>
              <a:rPr lang="en-US" sz="2800" b="1" dirty="0">
                <a:solidFill>
                  <a:schemeClr val="bg1"/>
                </a:solidFill>
                <a:latin typeface="Cambria"/>
                <a:ea typeface="+mn-lt"/>
                <a:cs typeface="+mn-lt"/>
              </a:rPr>
              <a:t> </a:t>
            </a:r>
            <a:r>
              <a:rPr lang="en-US" sz="2800" dirty="0">
                <a:solidFill>
                  <a:schemeClr val="bg1"/>
                </a:solidFill>
                <a:latin typeface="Cambria"/>
                <a:ea typeface="+mn-lt"/>
                <a:cs typeface="+mn-lt"/>
              </a:rPr>
              <a:t>to update both the number of clock hours and Title IV credit hours in the program; or</a:t>
            </a:r>
          </a:p>
          <a:p>
            <a:pPr marL="457200" indent="-457200">
              <a:buFont typeface="Arial" panose="020B0604020202020204" pitchFamily="34" charset="0"/>
              <a:buChar char="•"/>
            </a:pPr>
            <a:endParaRPr lang="en-US" sz="2800" dirty="0">
              <a:solidFill>
                <a:schemeClr val="bg1"/>
              </a:solidFill>
              <a:latin typeface="Cambria"/>
              <a:ea typeface="+mn-lt"/>
              <a:cs typeface="+mn-lt"/>
            </a:endParaRPr>
          </a:p>
          <a:p>
            <a:pPr marL="457200" indent="-457200">
              <a:buFont typeface="Arial" panose="020B0604020202020204" pitchFamily="34" charset="0"/>
              <a:buChar char="•"/>
            </a:pPr>
            <a:r>
              <a:rPr lang="en-US" sz="2800" dirty="0">
                <a:solidFill>
                  <a:schemeClr val="bg1"/>
                </a:solidFill>
                <a:latin typeface="Cambria"/>
                <a:ea typeface="+mn-lt"/>
                <a:cs typeface="+mn-lt"/>
              </a:rPr>
              <a:t>If the new calculation </a:t>
            </a:r>
            <a:r>
              <a:rPr lang="en-US" sz="2800" i="1" dirty="0">
                <a:solidFill>
                  <a:schemeClr val="bg1"/>
                </a:solidFill>
                <a:latin typeface="Cambria"/>
                <a:ea typeface="+mn-lt"/>
                <a:cs typeface="+mn-lt"/>
              </a:rPr>
              <a:t>does not change the number of Title IV credit hours in a program</a:t>
            </a:r>
            <a:r>
              <a:rPr lang="en-US" sz="2800" dirty="0">
                <a:solidFill>
                  <a:schemeClr val="bg1"/>
                </a:solidFill>
                <a:latin typeface="Cambria"/>
                <a:ea typeface="+mn-lt"/>
                <a:cs typeface="+mn-lt"/>
              </a:rPr>
              <a:t>, the school should update the E-App to change the number of clock hours reported for the program when the next update or recertification application is submitted.</a:t>
            </a:r>
            <a:endParaRPr lang="en-US" sz="2800" dirty="0">
              <a:solidFill>
                <a:schemeClr val="bg1"/>
              </a:solidFill>
              <a:latin typeface="Cambria"/>
              <a:cs typeface="Arial"/>
            </a:endParaRPr>
          </a:p>
          <a:p>
            <a:pPr marL="285750" indent="-285750">
              <a:buFont typeface="Arial" panose="020B0604020202020204" pitchFamily="34" charset="0"/>
              <a:buChar char="•"/>
            </a:pPr>
            <a:endParaRPr lang="en-US" sz="2800" dirty="0">
              <a:solidFill>
                <a:schemeClr val="bg1"/>
              </a:solidFill>
              <a:latin typeface="Cambria"/>
              <a:cs typeface="Arial"/>
            </a:endParaRPr>
          </a:p>
          <a:p>
            <a:pPr marL="285750" indent="-285750">
              <a:buFont typeface="Arial" panose="020B0604020202020204" pitchFamily="34" charset="0"/>
              <a:buChar char="•"/>
            </a:pPr>
            <a:endParaRPr lang="en-US" sz="2800" dirty="0">
              <a:solidFill>
                <a:schemeClr val="bg1"/>
              </a:solidFill>
              <a:latin typeface="Cambria"/>
            </a:endParaRPr>
          </a:p>
          <a:p>
            <a:pPr marL="285750" indent="-285750">
              <a:buFont typeface="Arial" panose="020B0604020202020204" pitchFamily="34" charset="0"/>
              <a:buChar char="•"/>
            </a:pPr>
            <a:endParaRPr lang="en-US" sz="2800" dirty="0">
              <a:solidFill>
                <a:schemeClr val="bg1"/>
              </a:solidFill>
              <a:latin typeface="Cambria"/>
            </a:endParaRPr>
          </a:p>
        </p:txBody>
      </p:sp>
    </p:spTree>
    <p:extLst>
      <p:ext uri="{BB962C8B-B14F-4D97-AF65-F5344CB8AC3E}">
        <p14:creationId xmlns:p14="http://schemas.microsoft.com/office/powerpoint/2010/main" val="14868003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59</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250548" y="3156852"/>
            <a:ext cx="8874759" cy="798177"/>
          </a:xfrm>
        </p:spPr>
        <p:txBody>
          <a:bodyPr/>
          <a:lstStyle/>
          <a:p>
            <a:pPr algn="ctr"/>
            <a:r>
              <a:rPr lang="en-US" sz="8000"/>
              <a:t>references</a:t>
            </a:r>
          </a:p>
        </p:txBody>
      </p:sp>
      <p:pic>
        <p:nvPicPr>
          <p:cNvPr id="5" name="Graphic 4">
            <a:extLst>
              <a:ext uri="{FF2B5EF4-FFF2-40B4-BE49-F238E27FC236}">
                <a16:creationId xmlns:a16="http://schemas.microsoft.com/office/drawing/2014/main" id="{34DA1899-894F-4356-AD23-E0B997E622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43295" y="2534813"/>
            <a:ext cx="1788374" cy="1788374"/>
          </a:xfrm>
          <a:prstGeom prst="rect">
            <a:avLst/>
          </a:prstGeom>
        </p:spPr>
      </p:pic>
    </p:spTree>
    <p:extLst>
      <p:ext uri="{BB962C8B-B14F-4D97-AF65-F5344CB8AC3E}">
        <p14:creationId xmlns:p14="http://schemas.microsoft.com/office/powerpoint/2010/main" val="3637208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59A0F6-7416-4199-AB29-10DBF8A2FC09}"/>
              </a:ext>
            </a:extLst>
          </p:cNvPr>
          <p:cNvSpPr>
            <a:spLocks noGrp="1"/>
          </p:cNvSpPr>
          <p:nvPr>
            <p:ph type="sldNum" sz="quarter" idx="10"/>
          </p:nvPr>
        </p:nvSpPr>
        <p:spPr/>
        <p:txBody>
          <a:bodyPr/>
          <a:lstStyle/>
          <a:p>
            <a:fld id="{234755BD-B4AC-9044-BCE4-27904766F8BB}" type="slidenum">
              <a:rPr lang="en-US" smtClean="0"/>
              <a:pPr/>
              <a:t>6</a:t>
            </a:fld>
            <a:endParaRPr lang="en-US"/>
          </a:p>
        </p:txBody>
      </p:sp>
      <p:sp>
        <p:nvSpPr>
          <p:cNvPr id="3" name="Title 2">
            <a:extLst>
              <a:ext uri="{FF2B5EF4-FFF2-40B4-BE49-F238E27FC236}">
                <a16:creationId xmlns:a16="http://schemas.microsoft.com/office/drawing/2014/main" id="{37AE55F8-DEB1-45F4-A3E0-96DCF11E7B0D}"/>
              </a:ext>
            </a:extLst>
          </p:cNvPr>
          <p:cNvSpPr>
            <a:spLocks noGrp="1"/>
          </p:cNvSpPr>
          <p:nvPr>
            <p:ph type="title"/>
          </p:nvPr>
        </p:nvSpPr>
        <p:spPr>
          <a:xfrm>
            <a:off x="187486" y="4042528"/>
            <a:ext cx="8874759" cy="798177"/>
          </a:xfrm>
        </p:spPr>
        <p:txBody>
          <a:bodyPr/>
          <a:lstStyle/>
          <a:p>
            <a:pPr algn="ctr"/>
            <a:r>
              <a:rPr lang="en-US" sz="8000"/>
              <a:t>Distance education / new definitions</a:t>
            </a:r>
          </a:p>
        </p:txBody>
      </p:sp>
      <p:pic>
        <p:nvPicPr>
          <p:cNvPr id="6" name="Graphic 5">
            <a:extLst>
              <a:ext uri="{FF2B5EF4-FFF2-40B4-BE49-F238E27FC236}">
                <a16:creationId xmlns:a16="http://schemas.microsoft.com/office/drawing/2014/main" id="{DB2213A6-9DAD-4629-B5C2-4E4CB09EE3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62245" y="2128799"/>
            <a:ext cx="2577153" cy="2290801"/>
          </a:xfrm>
          <a:prstGeom prst="rect">
            <a:avLst/>
          </a:prstGeom>
        </p:spPr>
      </p:pic>
    </p:spTree>
    <p:extLst>
      <p:ext uri="{BB962C8B-B14F-4D97-AF65-F5344CB8AC3E}">
        <p14:creationId xmlns:p14="http://schemas.microsoft.com/office/powerpoint/2010/main" val="33347342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60</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References</a:t>
            </a:r>
          </a:p>
        </p:txBody>
      </p:sp>
      <p:sp>
        <p:nvSpPr>
          <p:cNvPr id="4" name="TextBox 3">
            <a:extLst>
              <a:ext uri="{FF2B5EF4-FFF2-40B4-BE49-F238E27FC236}">
                <a16:creationId xmlns:a16="http://schemas.microsoft.com/office/drawing/2014/main" id="{CD406255-0362-4536-92AA-1DAF8A65D65B}"/>
              </a:ext>
            </a:extLst>
          </p:cNvPr>
          <p:cNvSpPr txBox="1"/>
          <p:nvPr/>
        </p:nvSpPr>
        <p:spPr>
          <a:xfrm>
            <a:off x="328947" y="1538755"/>
            <a:ext cx="11534106" cy="604780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100">
                <a:solidFill>
                  <a:schemeClr val="bg2"/>
                </a:solidFill>
                <a:latin typeface="Cambria" panose="02040503050406030204" pitchFamily="18" charset="0"/>
                <a:ea typeface="Cambria" panose="02040503050406030204" pitchFamily="18" charset="0"/>
              </a:rPr>
              <a:t>Distance Education COVID-19 flexibilities:</a:t>
            </a:r>
          </a:p>
          <a:p>
            <a:pPr marL="800100" lvl="1" indent="-342900">
              <a:buFont typeface="Arial" panose="020B0604020202020204" pitchFamily="34" charset="0"/>
              <a:buChar char="•"/>
            </a:pPr>
            <a:r>
              <a:rPr lang="en-US" sz="2100">
                <a:solidFill>
                  <a:schemeClr val="bg2"/>
                </a:solidFill>
                <a:latin typeface="Cambria" panose="02040503050406030204" pitchFamily="18" charset="0"/>
                <a:ea typeface="Cambria" panose="02040503050406030204" pitchFamily="18" charset="0"/>
                <a:hlinkClick r:id="rId2"/>
              </a:rPr>
              <a:t>March 5, 2020, Electronic Announcement</a:t>
            </a:r>
            <a:endParaRPr lang="en-US" sz="2100">
              <a:solidFill>
                <a:schemeClr val="bg2"/>
              </a:solidFill>
              <a:latin typeface="Cambria" panose="02040503050406030204" pitchFamily="18" charset="0"/>
              <a:ea typeface="Cambria" panose="02040503050406030204" pitchFamily="18" charset="0"/>
            </a:endParaRPr>
          </a:p>
          <a:p>
            <a:pPr marL="800100" lvl="1" indent="-342900">
              <a:buFont typeface="Arial" panose="020B0604020202020204" pitchFamily="34" charset="0"/>
              <a:buChar char="•"/>
            </a:pPr>
            <a:r>
              <a:rPr lang="en-US" sz="2100">
                <a:solidFill>
                  <a:schemeClr val="bg2"/>
                </a:solidFill>
                <a:latin typeface="Cambria" panose="02040503050406030204" pitchFamily="18" charset="0"/>
                <a:ea typeface="Cambria" panose="02040503050406030204" pitchFamily="18" charset="0"/>
                <a:hlinkClick r:id="rId3"/>
              </a:rPr>
              <a:t>December 11, 2020, Federal Register Notice</a:t>
            </a:r>
            <a:endParaRPr lang="en-US" sz="2100">
              <a:solidFill>
                <a:schemeClr val="bg2"/>
              </a:solidFill>
              <a:latin typeface="Cambria" panose="02040503050406030204" pitchFamily="18" charset="0"/>
              <a:ea typeface="Cambria" panose="02040503050406030204" pitchFamily="18" charset="0"/>
            </a:endParaRPr>
          </a:p>
          <a:p>
            <a:pPr marL="800100" lvl="1" indent="-342900">
              <a:buFont typeface="Arial" panose="020B0604020202020204" pitchFamily="34" charset="0"/>
              <a:buChar char="•"/>
            </a:pPr>
            <a:r>
              <a:rPr lang="en-US" sz="2100">
                <a:solidFill>
                  <a:schemeClr val="bg2"/>
                </a:solidFill>
                <a:latin typeface="Cambria" panose="02040503050406030204" pitchFamily="18" charset="0"/>
                <a:ea typeface="Cambria" panose="02040503050406030204" pitchFamily="18" charset="0"/>
                <a:hlinkClick r:id="rId4"/>
              </a:rPr>
              <a:t>January 15 Electronic Announcement</a:t>
            </a:r>
            <a:endParaRPr lang="en-US" sz="2100">
              <a:solidFill>
                <a:schemeClr val="bg2"/>
              </a:solidFill>
              <a:latin typeface="Cambria" panose="02040503050406030204" pitchFamily="18" charset="0"/>
              <a:ea typeface="Cambria" panose="02040503050406030204" pitchFamily="18" charset="0"/>
            </a:endParaRPr>
          </a:p>
          <a:p>
            <a:endParaRPr lang="en-US" sz="2100">
              <a:solidFill>
                <a:schemeClr val="bg2"/>
              </a:solidFill>
              <a:latin typeface="Cambria" panose="02040503050406030204" pitchFamily="18" charset="0"/>
              <a:ea typeface="Cambria" panose="02040503050406030204" pitchFamily="18" charset="0"/>
            </a:endParaRPr>
          </a:p>
          <a:p>
            <a:r>
              <a:rPr lang="en-US" sz="2100">
                <a:solidFill>
                  <a:schemeClr val="bg2"/>
                </a:solidFill>
                <a:latin typeface="Cambria" panose="02040503050406030204" pitchFamily="18" charset="0"/>
                <a:ea typeface="Cambria" panose="02040503050406030204" pitchFamily="18" charset="0"/>
              </a:rPr>
              <a:t>Electronic Announcement on Rescission of Dear Colleague Letter GEN-06-11:</a:t>
            </a:r>
          </a:p>
          <a:p>
            <a:pPr marL="742950" lvl="1" indent="-285750">
              <a:buFont typeface="Arial" panose="020B0604020202020204" pitchFamily="34" charset="0"/>
              <a:buChar char="•"/>
            </a:pPr>
            <a:r>
              <a:rPr lang="en-US" sz="2100">
                <a:solidFill>
                  <a:schemeClr val="accent1">
                    <a:lumMod val="20000"/>
                    <a:lumOff val="80000"/>
                  </a:schemeClr>
                </a:solidFill>
                <a:latin typeface="Cambria" panose="02040503050406030204" pitchFamily="18" charset="0"/>
                <a:ea typeface="Cambria" panose="02040503050406030204" pitchFamily="18" charset="0"/>
                <a:hlinkClick r:id="rId5"/>
              </a:rPr>
              <a:t>https://fsapartners.ed.gov/knowledge-center/library/electronic-announcements/2021-01-19/guidance-accreditation-and-eligibility-requirements-distance-education-ea-id-ope-21-06</a:t>
            </a:r>
            <a:endParaRPr lang="en-US" sz="2100">
              <a:solidFill>
                <a:schemeClr val="accent1">
                  <a:lumMod val="20000"/>
                  <a:lumOff val="80000"/>
                </a:schemeClr>
              </a:solidFill>
              <a:latin typeface="Cambria" panose="02040503050406030204" pitchFamily="18" charset="0"/>
              <a:ea typeface="Cambria" panose="02040503050406030204" pitchFamily="18" charset="0"/>
            </a:endParaRPr>
          </a:p>
          <a:p>
            <a:pPr lvl="1"/>
            <a:r>
              <a:rPr lang="en-US" sz="2100">
                <a:solidFill>
                  <a:schemeClr val="accent1">
                    <a:lumMod val="20000"/>
                    <a:lumOff val="80000"/>
                  </a:schemeClr>
                </a:solidFill>
                <a:latin typeface="Cambria" panose="02040503050406030204" pitchFamily="18" charset="0"/>
                <a:ea typeface="Cambria" panose="02040503050406030204" pitchFamily="18" charset="0"/>
              </a:rPr>
              <a:t> </a:t>
            </a:r>
            <a:endParaRPr lang="en-US" sz="2100">
              <a:solidFill>
                <a:schemeClr val="bg2"/>
              </a:solidFill>
              <a:latin typeface="Cambria" panose="02040503050406030204" pitchFamily="18" charset="0"/>
              <a:ea typeface="Cambria" panose="02040503050406030204" pitchFamily="18" charset="0"/>
            </a:endParaRPr>
          </a:p>
          <a:p>
            <a:r>
              <a:rPr lang="en-US" sz="2100">
                <a:solidFill>
                  <a:schemeClr val="bg2"/>
                </a:solidFill>
                <a:latin typeface="Cambria" panose="02040503050406030204" pitchFamily="18" charset="0"/>
                <a:ea typeface="Cambria" panose="02040503050406030204" pitchFamily="18" charset="0"/>
              </a:rPr>
              <a:t>Distance Education and Innovation Final Rule:</a:t>
            </a:r>
          </a:p>
          <a:p>
            <a:pPr marL="742950" lvl="1" indent="-285750">
              <a:buFont typeface="Arial" panose="020B0604020202020204" pitchFamily="34" charset="0"/>
              <a:buChar char="•"/>
            </a:pPr>
            <a:r>
              <a:rPr lang="en-US" sz="2100">
                <a:solidFill>
                  <a:schemeClr val="accent1">
                    <a:lumMod val="20000"/>
                    <a:lumOff val="80000"/>
                  </a:schemeClr>
                </a:solidFill>
                <a:latin typeface="Cambria" panose="02040503050406030204" pitchFamily="18" charset="0"/>
                <a:ea typeface="Cambria" panose="02040503050406030204" pitchFamily="18" charset="0"/>
                <a:hlinkClick r:id="rId6"/>
              </a:rPr>
              <a:t>https://www.federalregister.gov/documents/2020/09/02/2020-18636/distance-education-and-innovation</a:t>
            </a:r>
            <a:endParaRPr lang="en-US" sz="2100">
              <a:solidFill>
                <a:schemeClr val="accent1">
                  <a:lumMod val="20000"/>
                  <a:lumOff val="80000"/>
                </a:schemeClr>
              </a:solidFill>
              <a:latin typeface="Cambria" panose="02040503050406030204" pitchFamily="18" charset="0"/>
              <a:ea typeface="Cambria" panose="02040503050406030204" pitchFamily="18" charset="0"/>
            </a:endParaRPr>
          </a:p>
          <a:p>
            <a:pPr lvl="1"/>
            <a:endParaRPr lang="en-US" sz="2100">
              <a:solidFill>
                <a:schemeClr val="bg2"/>
              </a:solidFill>
              <a:latin typeface="Cambria" panose="02040503050406030204" pitchFamily="18" charset="0"/>
              <a:ea typeface="Cambria" panose="02040503050406030204" pitchFamily="18" charset="0"/>
            </a:endParaRPr>
          </a:p>
          <a:p>
            <a:r>
              <a:rPr lang="en-US" sz="2100">
                <a:solidFill>
                  <a:schemeClr val="bg2"/>
                </a:solidFill>
                <a:latin typeface="Cambria" panose="02040503050406030204" pitchFamily="18" charset="0"/>
                <a:ea typeface="Cambria" panose="02040503050406030204" pitchFamily="18" charset="0"/>
              </a:rPr>
              <a:t>2020 FSA Conference – Regulatory Update Distance Education and Innovation:</a:t>
            </a:r>
          </a:p>
          <a:p>
            <a:pPr marL="742950" lvl="1" indent="-285750">
              <a:buFont typeface="Arial" panose="020B0604020202020204" pitchFamily="34" charset="0"/>
              <a:buChar char="•"/>
            </a:pPr>
            <a:r>
              <a:rPr lang="en-US" sz="2100">
                <a:solidFill>
                  <a:schemeClr val="accent1">
                    <a:lumMod val="20000"/>
                    <a:lumOff val="80000"/>
                  </a:schemeClr>
                </a:solidFill>
                <a:latin typeface="Cambria" panose="02040503050406030204" pitchFamily="18" charset="0"/>
                <a:ea typeface="Cambria" panose="02040503050406030204" pitchFamily="18" charset="0"/>
                <a:hlinkClick r:id="rId7"/>
              </a:rPr>
              <a:t>https://fsaconferences.ed.gov/conferences/library/2020/2020FSAConfSessionBO12.pdf</a:t>
            </a:r>
            <a:endParaRPr lang="en-US" sz="2100">
              <a:solidFill>
                <a:schemeClr val="accent1">
                  <a:lumMod val="20000"/>
                  <a:lumOff val="80000"/>
                </a:schemeClr>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400">
              <a:solidFill>
                <a:schemeClr val="bg2"/>
              </a:solidFill>
              <a:latin typeface="Cambria" panose="02040503050406030204" pitchFamily="18" charset="0"/>
              <a:ea typeface="Cambria" panose="02040503050406030204" pitchFamily="18" charset="0"/>
            </a:endParaRPr>
          </a:p>
          <a:p>
            <a:pPr lvl="1"/>
            <a:endParaRPr lang="en-US" sz="2400">
              <a:solidFill>
                <a:schemeClr val="bg2"/>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40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142821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a:xfrm>
            <a:off x="912569" y="1066615"/>
            <a:ext cx="10366861" cy="2057397"/>
          </a:xfrm>
        </p:spPr>
        <p:txBody>
          <a:bodyPr/>
          <a:lstStyle/>
          <a:p>
            <a:pPr algn="ctr"/>
            <a:r>
              <a:rPr lang="en-US"/>
              <a:t>Questions?</a:t>
            </a:r>
            <a:br>
              <a:rPr lang="en-US"/>
            </a:br>
            <a:br>
              <a:rPr lang="en-US" sz="2000"/>
            </a:br>
            <a:br>
              <a:rPr lang="en-US"/>
            </a:br>
            <a:r>
              <a:rPr lang="en-US" sz="4000"/>
              <a:t>***********************************</a:t>
            </a:r>
            <a:br>
              <a:rPr lang="en-US" sz="4000"/>
            </a:br>
            <a:endParaRPr lang="en-US" sz="1800"/>
          </a:p>
        </p:txBody>
      </p:sp>
      <p:sp>
        <p:nvSpPr>
          <p:cNvPr id="3" name="Slide Number Placeholder 2">
            <a:extLst>
              <a:ext uri="{FF2B5EF4-FFF2-40B4-BE49-F238E27FC236}">
                <a16:creationId xmlns:a16="http://schemas.microsoft.com/office/drawing/2014/main" id="{C4C0D19B-2FFF-AF47-9CC4-230178171B8B}"/>
              </a:ext>
            </a:extLst>
          </p:cNvPr>
          <p:cNvSpPr>
            <a:spLocks noGrp="1"/>
          </p:cNvSpPr>
          <p:nvPr>
            <p:ph type="sldNum" sz="quarter" idx="4"/>
          </p:nvPr>
        </p:nvSpPr>
        <p:spPr>
          <a:prstGeom prst="rect">
            <a:avLst/>
          </a:prstGeom>
        </p:spPr>
        <p:txBody>
          <a:bodyPr vert="horz" lIns="0" tIns="0" rIns="91440" bIns="45720" rtlCol="0" anchor="t" anchorCtr="0"/>
          <a:lstStyle>
            <a:defPPr>
              <a:defRPr lang="en-US"/>
            </a:defPPr>
            <a:lvl1pPr marL="0" algn="l" defTabSz="914400" rtl="0" eaLnBrk="1" latinLnBrk="0" hangingPunct="1">
              <a:defRPr sz="751" b="0" i="0" kern="1200">
                <a:solidFill>
                  <a:schemeClr val="bg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mtClean="0"/>
              <a:pPr/>
              <a:t>61</a:t>
            </a:fld>
            <a:endParaRPr lang="en-US"/>
          </a:p>
        </p:txBody>
      </p:sp>
      <p:sp>
        <p:nvSpPr>
          <p:cNvPr id="6" name="TextBox 5">
            <a:extLst>
              <a:ext uri="{FF2B5EF4-FFF2-40B4-BE49-F238E27FC236}">
                <a16:creationId xmlns:a16="http://schemas.microsoft.com/office/drawing/2014/main" id="{4D92AAF2-4046-4648-828A-921686EFF350}"/>
              </a:ext>
            </a:extLst>
          </p:cNvPr>
          <p:cNvSpPr txBox="1"/>
          <p:nvPr/>
        </p:nvSpPr>
        <p:spPr>
          <a:xfrm>
            <a:off x="327956" y="2768427"/>
            <a:ext cx="11579020" cy="3170099"/>
          </a:xfrm>
          <a:prstGeom prst="rect">
            <a:avLst/>
          </a:prstGeom>
          <a:noFill/>
        </p:spPr>
        <p:txBody>
          <a:bodyPr wrap="square">
            <a:spAutoFit/>
          </a:bodyPr>
          <a:lstStyle/>
          <a:p>
            <a:pPr algn="ctr"/>
            <a:r>
              <a:rPr lang="en-US" altLang="en-US" sz="2800">
                <a:solidFill>
                  <a:schemeClr val="bg1"/>
                </a:solidFill>
                <a:latin typeface="Cambria" panose="02040503050406030204" pitchFamily="18" charset="0"/>
                <a:ea typeface="Cambria" panose="02040503050406030204" pitchFamily="18" charset="0"/>
              </a:rPr>
              <a:t>Please send any outstanding questions through our new                    Customer Support process in FSA’s Help Center - </a:t>
            </a:r>
            <a:r>
              <a:rPr lang="en-US" altLang="en-US" sz="2800">
                <a:solidFill>
                  <a:schemeClr val="bg1"/>
                </a:solidFill>
                <a:latin typeface="Cambria" panose="02040503050406030204" pitchFamily="18" charset="0"/>
                <a:ea typeface="Cambria" panose="02040503050406030204" pitchFamily="18" charset="0"/>
                <a:hlinkClick r:id="rId2">
                  <a:extLst>
                    <a:ext uri="{A12FA001-AC4F-418D-AE19-62706E023703}">
                      <ahyp:hlinkClr xmlns:ahyp="http://schemas.microsoft.com/office/drawing/2018/hyperlinkcolor" val="tx"/>
                    </a:ext>
                  </a:extLst>
                </a:hlinkClick>
              </a:rPr>
              <a:t>https://fsapartners.ed.gov/help-center/contact-customer-support</a:t>
            </a:r>
            <a:endParaRPr lang="en-US" altLang="en-US" sz="2800">
              <a:solidFill>
                <a:schemeClr val="bg1"/>
              </a:solidFill>
              <a:latin typeface="Cambria" panose="02040503050406030204" pitchFamily="18" charset="0"/>
              <a:ea typeface="Cambria" panose="02040503050406030204" pitchFamily="18" charset="0"/>
            </a:endParaRPr>
          </a:p>
          <a:p>
            <a:pPr algn="ctr"/>
            <a:endParaRPr lang="en-US" altLang="en-US" sz="1000">
              <a:solidFill>
                <a:schemeClr val="bg1"/>
              </a:solidFill>
              <a:latin typeface="Cambria" panose="02040503050406030204" pitchFamily="18" charset="0"/>
              <a:ea typeface="Cambria" panose="02040503050406030204" pitchFamily="18" charset="0"/>
            </a:endParaRPr>
          </a:p>
          <a:p>
            <a:pPr algn="ctr"/>
            <a:r>
              <a:rPr lang="en-US" altLang="en-US" sz="2800">
                <a:solidFill>
                  <a:schemeClr val="bg1"/>
                </a:solidFill>
                <a:latin typeface="Cambria" panose="02040503050406030204" pitchFamily="18" charset="0"/>
                <a:ea typeface="Cambria" panose="02040503050406030204" pitchFamily="18" charset="0"/>
              </a:rPr>
              <a:t> </a:t>
            </a:r>
          </a:p>
          <a:p>
            <a:pPr algn="ctr"/>
            <a:r>
              <a:rPr lang="en-US" altLang="en-US" sz="2600">
                <a:solidFill>
                  <a:schemeClr val="bg1"/>
                </a:solidFill>
                <a:latin typeface="Cambria" panose="02040503050406030204" pitchFamily="18" charset="0"/>
                <a:ea typeface="Cambria" panose="02040503050406030204" pitchFamily="18" charset="0"/>
              </a:rPr>
              <a:t>To submit a question at that website, please enter your name, email address, topic and question.  When submitting questions related to today’s webinar, please select the topic: “FSA Ask-A-FED/Policy.”</a:t>
            </a:r>
          </a:p>
        </p:txBody>
      </p:sp>
    </p:spTree>
    <p:extLst>
      <p:ext uri="{BB962C8B-B14F-4D97-AF65-F5344CB8AC3E}">
        <p14:creationId xmlns:p14="http://schemas.microsoft.com/office/powerpoint/2010/main" val="3273322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7</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 - Background</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446272"/>
            <a:ext cx="11514221" cy="58785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In 2006, Congress distinguished distance education from correspondence courses based on the types of media used and the requirement for regular and substantive interaction between students and the instructor.</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There are substantial limitations on correspondence courses, including:</a:t>
            </a:r>
          </a:p>
          <a:p>
            <a:pPr marL="742950" lvl="1"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Limitations on cost of attendance components;</a:t>
            </a:r>
          </a:p>
          <a:p>
            <a:pPr marL="742950" lvl="1"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Limitation to half-time enrollment for Pell Grant purposes; and</a:t>
            </a:r>
          </a:p>
          <a:p>
            <a:pPr marL="742950" lvl="1" indent="-285750">
              <a:buFont typeface="Arial" panose="020B0604020202020204" pitchFamily="34" charset="0"/>
              <a:buChar char="•"/>
            </a:pPr>
            <a:r>
              <a:rPr lang="en-US" sz="2400">
                <a:solidFill>
                  <a:schemeClr val="bg1"/>
                </a:solidFill>
                <a:latin typeface="Cambria" panose="02040503050406030204" pitchFamily="18" charset="0"/>
                <a:ea typeface="Cambria" panose="02040503050406030204" pitchFamily="18" charset="0"/>
              </a:rPr>
              <a:t>Loss of institutional eligibility if percentage of correspondence students or courses exceeds 50% of total courses or regular students, respectively</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Distance education is not subject to any of these limitations.</a:t>
            </a:r>
            <a:endParaRPr lang="en-US" sz="26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88043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8</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p:txBody>
          <a:bodyPr/>
          <a:lstStyle/>
          <a:p>
            <a:r>
              <a:rPr lang="en-US"/>
              <a:t>Distance education - Background</a:t>
            </a:r>
          </a:p>
        </p:txBody>
      </p:sp>
      <p:sp>
        <p:nvSpPr>
          <p:cNvPr id="4" name="TextBox 3">
            <a:extLst>
              <a:ext uri="{FF2B5EF4-FFF2-40B4-BE49-F238E27FC236}">
                <a16:creationId xmlns:a16="http://schemas.microsoft.com/office/drawing/2014/main" id="{CD406255-0362-4536-92AA-1DAF8A65D65B}"/>
              </a:ext>
            </a:extLst>
          </p:cNvPr>
          <p:cNvSpPr txBox="1"/>
          <p:nvPr/>
        </p:nvSpPr>
        <p:spPr>
          <a:xfrm>
            <a:off x="392755" y="1527882"/>
            <a:ext cx="11514221" cy="560153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In recent years, the Department has received many questions from institutions about how to define components of the “distance education” definition; specifically, what the terms “regular” and “substantive” mean and the requirements for an “instructor.”</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285750" indent="-285750">
              <a:buFont typeface="Arial" panose="020B0604020202020204" pitchFamily="34" charset="0"/>
              <a:buChar char="•"/>
            </a:pPr>
            <a:r>
              <a:rPr lang="en-US" sz="2800">
                <a:solidFill>
                  <a:schemeClr val="bg1"/>
                </a:solidFill>
                <a:latin typeface="Cambria" panose="02040503050406030204" pitchFamily="18" charset="0"/>
                <a:ea typeface="Cambria" panose="02040503050406030204" pitchFamily="18" charset="0"/>
              </a:rPr>
              <a:t>The regulations published September 2, 2020 sought to provide additional clarity regarding this definition and how distance education was to be treated with respect to several Title IV concepts, including:</a:t>
            </a:r>
          </a:p>
          <a:p>
            <a:pPr marL="742950" lvl="1" indent="-285750">
              <a:buFont typeface="Arial" panose="020B0604020202020204" pitchFamily="34" charset="0"/>
              <a:buChar char="•"/>
            </a:pPr>
            <a:r>
              <a:rPr lang="en-US" sz="2600">
                <a:solidFill>
                  <a:schemeClr val="bg1"/>
                </a:solidFill>
                <a:latin typeface="Cambria" panose="02040503050406030204" pitchFamily="18" charset="0"/>
                <a:ea typeface="Cambria" panose="02040503050406030204" pitchFamily="18" charset="0"/>
              </a:rPr>
              <a:t>Clock hour</a:t>
            </a:r>
          </a:p>
          <a:p>
            <a:pPr marL="742950" lvl="1" indent="-285750">
              <a:buFont typeface="Arial" panose="020B0604020202020204" pitchFamily="34" charset="0"/>
              <a:buChar char="•"/>
            </a:pPr>
            <a:r>
              <a:rPr lang="en-US" sz="2600">
                <a:solidFill>
                  <a:schemeClr val="bg1"/>
                </a:solidFill>
                <a:latin typeface="Cambria" panose="02040503050406030204" pitchFamily="18" charset="0"/>
                <a:ea typeface="Cambria" panose="02040503050406030204" pitchFamily="18" charset="0"/>
              </a:rPr>
              <a:t>Week of instructional time</a:t>
            </a:r>
          </a:p>
          <a:p>
            <a:pPr marL="742950" lvl="1" indent="-285750">
              <a:buFont typeface="Arial" panose="020B0604020202020204" pitchFamily="34" charset="0"/>
              <a:buChar char="•"/>
            </a:pPr>
            <a:r>
              <a:rPr lang="en-US" sz="2600">
                <a:solidFill>
                  <a:schemeClr val="bg1"/>
                </a:solidFill>
                <a:latin typeface="Cambria" panose="02040503050406030204" pitchFamily="18" charset="0"/>
                <a:ea typeface="Cambria" panose="02040503050406030204" pitchFamily="18" charset="0"/>
              </a:rPr>
              <a:t>Academic engagement</a:t>
            </a:r>
          </a:p>
          <a:p>
            <a:pPr marL="285750"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endParaRPr lang="en-US" sz="280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17785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889554-39D0-8447-8445-2228F115AE4E}"/>
              </a:ext>
            </a:extLst>
          </p:cNvPr>
          <p:cNvSpPr>
            <a:spLocks noGrp="1"/>
          </p:cNvSpPr>
          <p:nvPr>
            <p:ph type="sldNum" sz="quarter" idx="10"/>
          </p:nvPr>
        </p:nvSpPr>
        <p:spPr/>
        <p:txBody>
          <a:bodyPr/>
          <a:lstStyle/>
          <a:p>
            <a:fld id="{234755BD-B4AC-9044-BCE4-27904766F8BB}" type="slidenum">
              <a:rPr lang="en-US" smtClean="0"/>
              <a:pPr/>
              <a:t>9</a:t>
            </a:fld>
            <a:endParaRPr lang="en-US"/>
          </a:p>
        </p:txBody>
      </p:sp>
      <p:sp>
        <p:nvSpPr>
          <p:cNvPr id="3" name="Title 2">
            <a:extLst>
              <a:ext uri="{FF2B5EF4-FFF2-40B4-BE49-F238E27FC236}">
                <a16:creationId xmlns:a16="http://schemas.microsoft.com/office/drawing/2014/main" id="{B19794CE-B1EC-A442-965F-00A081A33324}"/>
              </a:ext>
            </a:extLst>
          </p:cNvPr>
          <p:cNvSpPr>
            <a:spLocks noGrp="1"/>
          </p:cNvSpPr>
          <p:nvPr>
            <p:ph type="title"/>
          </p:nvPr>
        </p:nvSpPr>
        <p:spPr>
          <a:xfrm>
            <a:off x="912570" y="349506"/>
            <a:ext cx="10911567" cy="798177"/>
          </a:xfrm>
        </p:spPr>
        <p:txBody>
          <a:bodyPr/>
          <a:lstStyle/>
          <a:p>
            <a:r>
              <a:rPr lang="en-US"/>
              <a:t>Accreditor approval of distance education</a:t>
            </a:r>
          </a:p>
        </p:txBody>
      </p:sp>
      <p:sp>
        <p:nvSpPr>
          <p:cNvPr id="4" name="TextBox 3">
            <a:extLst>
              <a:ext uri="{FF2B5EF4-FFF2-40B4-BE49-F238E27FC236}">
                <a16:creationId xmlns:a16="http://schemas.microsoft.com/office/drawing/2014/main" id="{CD406255-0362-4536-92AA-1DAF8A65D65B}"/>
              </a:ext>
            </a:extLst>
          </p:cNvPr>
          <p:cNvSpPr txBox="1"/>
          <p:nvPr/>
        </p:nvSpPr>
        <p:spPr>
          <a:xfrm>
            <a:off x="409903" y="1597078"/>
            <a:ext cx="11297248" cy="5570756"/>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400" dirty="0">
                <a:solidFill>
                  <a:schemeClr val="bg2"/>
                </a:solidFill>
                <a:latin typeface="Cambria"/>
                <a:ea typeface="Cambria" panose="02040503050406030204" pitchFamily="18" charset="0"/>
              </a:rPr>
              <a:t>In a </a:t>
            </a:r>
            <a:r>
              <a:rPr lang="en-US" sz="2400" dirty="0">
                <a:solidFill>
                  <a:schemeClr val="bg2"/>
                </a:solidFill>
                <a:latin typeface="Cambria"/>
                <a:ea typeface="Cambria" panose="02040503050406030204" pitchFamily="18" charset="0"/>
                <a:hlinkClick r:id="rId2">
                  <a:extLst>
                    <a:ext uri="{A12FA001-AC4F-418D-AE19-62706E023703}">
                      <ahyp:hlinkClr xmlns:ahyp="http://schemas.microsoft.com/office/drawing/2018/hyperlinkcolor" val="tx"/>
                    </a:ext>
                  </a:extLst>
                </a:hlinkClick>
              </a:rPr>
              <a:t>January 19, 2021 Electronic Announcement</a:t>
            </a:r>
            <a:r>
              <a:rPr lang="en-US" sz="2400" dirty="0">
                <a:solidFill>
                  <a:schemeClr val="bg2"/>
                </a:solidFill>
                <a:latin typeface="Cambria"/>
                <a:ea typeface="Cambria" panose="02040503050406030204" pitchFamily="18" charset="0"/>
              </a:rPr>
              <a:t>, the Department explained the effects of rescinding Dear Colleague Letter GEN-06-17, which had explained when an institution was required to be evaluated and approved by an accrediting agency* to offer distance education.</a:t>
            </a:r>
          </a:p>
          <a:p>
            <a:pPr marL="457200" indent="-457200">
              <a:buFont typeface="Arial" panose="020B0604020202020204" pitchFamily="34" charset="0"/>
              <a:buChar char="•"/>
            </a:pPr>
            <a:endParaRPr lang="en-US" altLang="en-US" sz="2400">
              <a:solidFill>
                <a:schemeClr val="bg2"/>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altLang="en-US" sz="2400" dirty="0">
                <a:solidFill>
                  <a:schemeClr val="bg2"/>
                </a:solidFill>
                <a:latin typeface="Cambria"/>
                <a:ea typeface="Cambria" panose="02040503050406030204" pitchFamily="18" charset="0"/>
              </a:rPr>
              <a:t>Previously, under the guidance in the DCL, an institution was required to receive accreditor approval to offer distance education only if over 50% of a program was offered through distance education.</a:t>
            </a:r>
          </a:p>
          <a:p>
            <a:pPr marL="457200" indent="-457200">
              <a:buFont typeface="Arial" panose="020B0604020202020204" pitchFamily="34" charset="0"/>
              <a:buChar char="•"/>
            </a:pPr>
            <a:endParaRPr lang="en-US" altLang="en-US" sz="2400">
              <a:solidFill>
                <a:schemeClr val="bg2"/>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en-US" altLang="en-US" sz="2400" dirty="0">
                <a:solidFill>
                  <a:schemeClr val="bg2"/>
                </a:solidFill>
                <a:latin typeface="Cambria"/>
                <a:ea typeface="Cambria" panose="02040503050406030204" pitchFamily="18" charset="0"/>
              </a:rPr>
              <a:t>After the rescission of DCL GEN-06-17, accreditor approval of distance education is required if an institution offers even one course through distance education.</a:t>
            </a:r>
          </a:p>
          <a:p>
            <a:pPr marL="457200" indent="-457200">
              <a:buFont typeface="Arial" panose="020B0604020202020204" pitchFamily="34" charset="0"/>
              <a:buChar char="•"/>
            </a:pPr>
            <a:endParaRPr lang="en-US" altLang="en-US" sz="2800">
              <a:solidFill>
                <a:schemeClr val="bg2"/>
              </a:solidFill>
              <a:latin typeface="Cambria" panose="02040503050406030204" pitchFamily="18" charset="0"/>
              <a:ea typeface="Cambria" panose="02040503050406030204" pitchFamily="18" charset="0"/>
            </a:endParaRPr>
          </a:p>
          <a:p>
            <a:r>
              <a:rPr lang="en-US" altLang="en-US" sz="1400" dirty="0">
                <a:solidFill>
                  <a:schemeClr val="bg2"/>
                </a:solidFill>
                <a:latin typeface="Cambria"/>
                <a:ea typeface="Cambria" panose="02040503050406030204" pitchFamily="18" charset="0"/>
              </a:rPr>
              <a:t>          </a:t>
            </a:r>
            <a:r>
              <a:rPr lang="en-US" altLang="en-US" sz="1600" dirty="0">
                <a:solidFill>
                  <a:schemeClr val="bg2"/>
                </a:solidFill>
                <a:latin typeface="Cambria"/>
                <a:ea typeface="Cambria" panose="02040503050406030204" pitchFamily="18" charset="0"/>
              </a:rPr>
              <a:t>* An accrediting agency whose Departmental recognition includes distance education</a:t>
            </a:r>
          </a:p>
          <a:p>
            <a:pPr marL="285750" indent="-285750">
              <a:buFont typeface="Arial" panose="020B0604020202020204" pitchFamily="34" charset="0"/>
              <a:buChar char="•"/>
            </a:pPr>
            <a:endParaRPr lang="en-US" sz="2400">
              <a:solidFill>
                <a:schemeClr val="bg2"/>
              </a:solidFill>
              <a:latin typeface="Cambria" panose="02040503050406030204" pitchFamily="18" charset="0"/>
              <a:ea typeface="Cambria" panose="02040503050406030204" pitchFamily="18" charset="0"/>
            </a:endParaRPr>
          </a:p>
          <a:p>
            <a:pPr lvl="1"/>
            <a:endParaRPr lang="en-US" sz="2400">
              <a:solidFill>
                <a:schemeClr val="bg2"/>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94307979"/>
      </p:ext>
    </p:extLst>
  </p:cSld>
  <p:clrMapOvr>
    <a:masterClrMapping/>
  </p:clrMapOvr>
</p:sld>
</file>

<file path=ppt/theme/theme1.xml><?xml version="1.0" encoding="utf-8"?>
<a:theme xmlns:a="http://schemas.openxmlformats.org/drawingml/2006/main" name="Office Theme">
  <a:themeElements>
    <a:clrScheme name="NextGen Colors">
      <a:dk1>
        <a:srgbClr val="191918"/>
      </a:dk1>
      <a:lt1>
        <a:srgbClr val="FFFFFF"/>
      </a:lt1>
      <a:dk2>
        <a:srgbClr val="2F3337"/>
      </a:dk2>
      <a:lt2>
        <a:srgbClr val="FFFFFE"/>
      </a:lt2>
      <a:accent1>
        <a:srgbClr val="2279A7"/>
      </a:accent1>
      <a:accent2>
        <a:srgbClr val="81C149"/>
      </a:accent2>
      <a:accent3>
        <a:srgbClr val="2CA34E"/>
      </a:accent3>
      <a:accent4>
        <a:srgbClr val="364755"/>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DCB7AC5ECDD740B487BE4C07570BE9" ma:contentTypeVersion="11" ma:contentTypeDescription="Create a new document." ma:contentTypeScope="" ma:versionID="6ef928a2832287dd9e4fd57018114d0f">
  <xsd:schema xmlns:xsd="http://www.w3.org/2001/XMLSchema" xmlns:xs="http://www.w3.org/2001/XMLSchema" xmlns:p="http://schemas.microsoft.com/office/2006/metadata/properties" xmlns:ns2="bd10e23a-f09c-45e3-849e-438a97faa086" xmlns:ns3="a9a93928-7ac7-4c2f-90e6-3a0e778b9dd0" targetNamespace="http://schemas.microsoft.com/office/2006/metadata/properties" ma:root="true" ma:fieldsID="84ddaf00d8c3c63548edef123dd6eae5" ns2:_="" ns3:_="">
    <xsd:import namespace="bd10e23a-f09c-45e3-849e-438a97faa086"/>
    <xsd:import namespace="a9a93928-7ac7-4c2f-90e6-3a0e778b9dd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10e23a-f09c-45e3-849e-438a97faa0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description="" ma:indexed="true"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9a93928-7ac7-4c2f-90e6-3a0e778b9dd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a9a93928-7ac7-4c2f-90e6-3a0e778b9dd0">
      <UserInfo>
        <DisplayName>Martin, Gregory</DisplayName>
        <AccountId>317</AccountId>
        <AccountType/>
      </UserInfo>
      <UserInfo>
        <DisplayName>Washington, Aaron</DisplayName>
        <AccountId>321</AccountId>
        <AccountType/>
      </UserInfo>
      <UserInfo>
        <DisplayName>Musser, David</DisplayName>
        <AccountId>12</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31599E-D017-4951-B205-6822A50FEEE5}">
  <ds:schemaRefs>
    <ds:schemaRef ds:uri="a9a93928-7ac7-4c2f-90e6-3a0e778b9dd0"/>
    <ds:schemaRef ds:uri="bd10e23a-f09c-45e3-849e-438a97faa08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E376008-96D4-4ABA-979E-BB0A4B41A0EB}">
  <ds:schemaRefs>
    <ds:schemaRef ds:uri="a9a93928-7ac7-4c2f-90e6-3a0e778b9dd0"/>
    <ds:schemaRef ds:uri="bd10e23a-f09c-45e3-849e-438a97faa08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B2DCF16-C109-4A1A-8065-614F11557B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1101</TotalTime>
  <Words>6925</Words>
  <Application>Microsoft Office PowerPoint</Application>
  <PresentationFormat>Widescreen</PresentationFormat>
  <Paragraphs>648</Paragraphs>
  <Slides>61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Arial</vt:lpstr>
      <vt:lpstr>Calibri</vt:lpstr>
      <vt:lpstr>Cambria</vt:lpstr>
      <vt:lpstr>Oswald</vt:lpstr>
      <vt:lpstr>Times New Roman</vt:lpstr>
      <vt:lpstr>Office Theme</vt:lpstr>
      <vt:lpstr>Welcome to our distance education and institutional eligibility webinar</vt:lpstr>
      <vt:lpstr>Distance education and institutional eligibility: New Regulation Overview</vt:lpstr>
      <vt:lpstr>Presenters</vt:lpstr>
      <vt:lpstr>Agenda</vt:lpstr>
      <vt:lpstr>Introduction </vt:lpstr>
      <vt:lpstr>Distance education / new definitions</vt:lpstr>
      <vt:lpstr>Distance education - Background</vt:lpstr>
      <vt:lpstr>Distance education - Background</vt:lpstr>
      <vt:lpstr>Accreditor approval of distance education</vt:lpstr>
      <vt:lpstr>Distance education: COVID-19 flexibilities</vt:lpstr>
      <vt:lpstr>Distance education: COVID-19 flexibilities</vt:lpstr>
      <vt:lpstr>Academic engagement</vt:lpstr>
      <vt:lpstr>Academic engagement</vt:lpstr>
      <vt:lpstr>Clock hour</vt:lpstr>
      <vt:lpstr>Clock hours using distance education</vt:lpstr>
      <vt:lpstr>Clock hour monitoring examples</vt:lpstr>
      <vt:lpstr>Clock hour monitoring examples</vt:lpstr>
      <vt:lpstr>Correspondence course</vt:lpstr>
      <vt:lpstr>Distance education</vt:lpstr>
      <vt:lpstr>Distance education</vt:lpstr>
      <vt:lpstr>Distance education</vt:lpstr>
      <vt:lpstr>Distance education</vt:lpstr>
      <vt:lpstr>Distance education</vt:lpstr>
      <vt:lpstr>Distance education</vt:lpstr>
      <vt:lpstr>distance education</vt:lpstr>
      <vt:lpstr>Distance education</vt:lpstr>
      <vt:lpstr>Incarcerated student</vt:lpstr>
      <vt:lpstr>Juvenile justice facility</vt:lpstr>
      <vt:lpstr>Academic year</vt:lpstr>
      <vt:lpstr>Other new or updated definitions</vt:lpstr>
      <vt:lpstr>Enforcement of definitions</vt:lpstr>
      <vt:lpstr>Institution and program eligibility</vt:lpstr>
      <vt:lpstr>Definition of correspondence students</vt:lpstr>
      <vt:lpstr>Certification requirements</vt:lpstr>
      <vt:lpstr>Certification requirements</vt:lpstr>
      <vt:lpstr>Direct assessment</vt:lpstr>
      <vt:lpstr>Direct assessment</vt:lpstr>
      <vt:lpstr>Past performance</vt:lpstr>
      <vt:lpstr>Job placement rates</vt:lpstr>
      <vt:lpstr>Job placement rates</vt:lpstr>
      <vt:lpstr>Limitations on program length</vt:lpstr>
      <vt:lpstr>Limitations on program length</vt:lpstr>
      <vt:lpstr>Limitations on program length</vt:lpstr>
      <vt:lpstr>program length example</vt:lpstr>
      <vt:lpstr>Written arrangements</vt:lpstr>
      <vt:lpstr>Written arrangements</vt:lpstr>
      <vt:lpstr>Written arrangements</vt:lpstr>
      <vt:lpstr>Written arrangements</vt:lpstr>
      <vt:lpstr>Written arrangements</vt:lpstr>
      <vt:lpstr>Clock-to-credit conversion</vt:lpstr>
      <vt:lpstr>Clock-to-credit conversion</vt:lpstr>
      <vt:lpstr>Clock-to-credit conversion exemption</vt:lpstr>
      <vt:lpstr>Clock-to-credit conversion exemption</vt:lpstr>
      <vt:lpstr>Clock-to-credit conversion</vt:lpstr>
      <vt:lpstr>Conversion example</vt:lpstr>
      <vt:lpstr>Conversion example</vt:lpstr>
      <vt:lpstr>Implementation of conversion changes</vt:lpstr>
      <vt:lpstr>Reporting changes due to conversion</vt:lpstr>
      <vt:lpstr>references</vt:lpstr>
      <vt:lpstr>References</vt:lpstr>
      <vt:lpstr>Questions?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NOTES on template use</dc:title>
  <dc:creator>Lloyd, Leslie</dc:creator>
  <cp:lastModifiedBy>Washington, Aaron</cp:lastModifiedBy>
  <cp:revision>19</cp:revision>
  <dcterms:created xsi:type="dcterms:W3CDTF">2020-06-18T13:31:15Z</dcterms:created>
  <dcterms:modified xsi:type="dcterms:W3CDTF">2021-04-26T13:16:20Z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0x01010024DCB7AC5ECDD740B487BE4C07570BE9</vt:lpwstr>
  </property>
  <property fmtid="{D5CDD505-2E9C-101B-9397-08002B2CF9AE}" pid="3" name="AuthorIds_UIVersion_2560">
    <vt:lpwstr>79</vt:lpwstr>
  </property>
  <property fmtid="{D5CDD505-2E9C-101B-9397-08002B2CF9AE}" pid="4" name="_dlc_DocIdItemGuid">
    <vt:lpwstr>09eddf05-61eb-4ce8-a968-753406ae8e4f</vt:lpwstr>
  </property>
</Properties>
</file>