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Lst>
  <p:notesMasterIdLst>
    <p:notesMasterId r:id="rId33"/>
  </p:notesMasterIdLst>
  <p:sldIdLst>
    <p:sldId id="318" r:id="rId5"/>
    <p:sldId id="312" r:id="rId6"/>
    <p:sldId id="308" r:id="rId7"/>
    <p:sldId id="262" r:id="rId8"/>
    <p:sldId id="263" r:id="rId9"/>
    <p:sldId id="269" r:id="rId10"/>
    <p:sldId id="274" r:id="rId11"/>
    <p:sldId id="323" r:id="rId12"/>
    <p:sldId id="320" r:id="rId13"/>
    <p:sldId id="321" r:id="rId14"/>
    <p:sldId id="326" r:id="rId15"/>
    <p:sldId id="325" r:id="rId16"/>
    <p:sldId id="327" r:id="rId17"/>
    <p:sldId id="256" r:id="rId18"/>
    <p:sldId id="278" r:id="rId19"/>
    <p:sldId id="306" r:id="rId20"/>
    <p:sldId id="272" r:id="rId21"/>
    <p:sldId id="301" r:id="rId22"/>
    <p:sldId id="267" r:id="rId23"/>
    <p:sldId id="307" r:id="rId24"/>
    <p:sldId id="288" r:id="rId25"/>
    <p:sldId id="328" r:id="rId26"/>
    <p:sldId id="270" r:id="rId27"/>
    <p:sldId id="302" r:id="rId28"/>
    <p:sldId id="258" r:id="rId29"/>
    <p:sldId id="303" r:id="rId30"/>
    <p:sldId id="304" r:id="rId31"/>
    <p:sldId id="329" r:id="rId32"/>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A80CE04-B192-3E7B-4066-43029992655D}" name="Ashley Brizzo" initials="AB" userId="S::Ashley.Brizzo@ed.gov::5d0fdd01-d5c3-4525-b064-bb7338558519" providerId="AD"/>
  <p188:author id="{5F862A7B-F14E-9DA8-4CFA-0EDC06C09B10}" name="Petracca, Ronald" initials="PR" userId="S::Ronald.Petracca@ed.gov::3a56debc-c7be-42df-99c6-fb64cf0e7ca1" providerId="AD"/>
  <p188:author id="{18246885-4E04-8C0E-ACED-3C4D1BCC1B1C}" name="Crockett, Yvonne" initials="CY" userId="S::Yvonne.Crockett@ed.gov::dd1b1bf1-d9e2-475c-985a-e23869e6e728" providerId="AD"/>
  <p188:author id="{F122A4EE-7C4C-1255-BE0E-1FC4AC6B6DB7}" name="Jones-Manson, Sonji" initials="JS" userId="S::sonji.jones-manson@ed.gov::5d388f2d-f2c0-45ab-b83b-2fb2d86eff0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4CA6C"/>
    <a:srgbClr val="EEDE44"/>
    <a:srgbClr val="FFCC66"/>
    <a:srgbClr val="00AFEF"/>
    <a:srgbClr val="2540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9279E1-51BA-D3E8-1328-5392CB701D0E}" v="35" dt="2024-03-19T18:35:58.661"/>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2" autoAdjust="0"/>
    <p:restoredTop sz="81473" autoAdjust="0"/>
  </p:normalViewPr>
  <p:slideViewPr>
    <p:cSldViewPr snapToGrid="0">
      <p:cViewPr varScale="1">
        <p:scale>
          <a:sx n="48" d="100"/>
          <a:sy n="48" d="100"/>
        </p:scale>
        <p:origin x="1652" y="28"/>
      </p:cViewPr>
      <p:guideLst>
        <p:guide orient="horz" pos="2880"/>
        <p:guide pos="2160"/>
      </p:guideLst>
    </p:cSldViewPr>
  </p:slideViewPr>
  <p:outlineViewPr>
    <p:cViewPr>
      <p:scale>
        <a:sx n="33" d="100"/>
        <a:sy n="33" d="100"/>
      </p:scale>
      <p:origin x="0" y="-227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8/10/relationships/authors" Target="authors.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697538" y="0"/>
            <a:ext cx="4359275" cy="388938"/>
          </a:xfrm>
          <a:prstGeom prst="rect">
            <a:avLst/>
          </a:prstGeom>
        </p:spPr>
        <p:txBody>
          <a:bodyPr vert="horz" lIns="91440" tIns="45720" rIns="91440" bIns="45720" rtlCol="0"/>
          <a:lstStyle>
            <a:lvl1pPr algn="r">
              <a:defRPr sz="1200"/>
            </a:lvl1pPr>
          </a:lstStyle>
          <a:p>
            <a:fld id="{52E879AB-19FB-4657-865F-6EC75A5A5658}" type="datetimeFigureOut">
              <a:rPr lang="en-US" smtClean="0"/>
              <a:t>4/4/2024</a:t>
            </a:fld>
            <a:endParaRPr lang="en-US"/>
          </a:p>
        </p:txBody>
      </p:sp>
      <p:sp>
        <p:nvSpPr>
          <p:cNvPr id="4" name="Slide Image Placeholder 3"/>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A3EBFC45-5429-4D72-B993-E332064CE0B1}" type="slidenum">
              <a:rPr lang="en-US" smtClean="0"/>
              <a:t>‹#›</a:t>
            </a:fld>
            <a:endParaRPr lang="en-US"/>
          </a:p>
        </p:txBody>
      </p:sp>
    </p:spTree>
    <p:extLst>
      <p:ext uri="{BB962C8B-B14F-4D97-AF65-F5344CB8AC3E}">
        <p14:creationId xmlns:p14="http://schemas.microsoft.com/office/powerpoint/2010/main" val="450086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oese.ed.gov/offices/office-of-discretionary-grants-support-services/innovation-early-learning/education-innovation-and-research-eir/awards/" TargetMode="External"/><Relationship Id="rId7" Type="http://schemas.openxmlformats.org/officeDocument/2006/relationships/hyperlink" Target="https://www.federalregister.gov/documents/2023/08/04/2023-16684/reopening-applications-for-new-awards-education-innovation-and-research-eir-program-early-phase"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www.federalregister.gov/documents/2023/05/23/2023-11001/applications-for-new-awards-education-innovation-and-research-eir-program-mid-phase-grants" TargetMode="External"/><Relationship Id="rId5" Type="http://schemas.openxmlformats.org/officeDocument/2006/relationships/hyperlink" Target="https://www.federalregister.gov/documents/2023/05/23/2023-11000/applications-for-new-awards-education-innovation-and-research-eir-program-expansion-grants" TargetMode="External"/><Relationship Id="rId4" Type="http://schemas.openxmlformats.org/officeDocument/2006/relationships/hyperlink" Target="https://gsa.gov/entityid" TargetMode="Externa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ies.ed.gov/ncee/edlabs/regions/midwest/pdf/blogs/RELMW-ESSA-Tiers-Video-Handout-508.pdf" TargetMode="External"/><Relationship Id="rId2" Type="http://schemas.openxmlformats.org/officeDocument/2006/relationships/slide" Target="../slides/slide17.xml"/><Relationship Id="rId1" Type="http://schemas.openxmlformats.org/officeDocument/2006/relationships/notesMaster" Target="../notesMasters/notesMaster1.xml"/><Relationship Id="rId5" Type="http://schemas.openxmlformats.org/officeDocument/2006/relationships/hyperlink" Target="strong%20evidence%20checklist" TargetMode="External"/><Relationship Id="rId4" Type="http://schemas.openxmlformats.org/officeDocument/2006/relationships/hyperlink" Target="https://oese.ed.gov/files/2021/06/EIR-Mid-phase-Grant-Applicants-Evidence-Checklist-2021.doc" TargetMode="Externa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www.youtube.com/watch?v=B3n4y5fS0Bo" TargetMode="External"/><Relationship Id="rId2" Type="http://schemas.openxmlformats.org/officeDocument/2006/relationships/slide" Target="../slides/slide26.xml"/><Relationship Id="rId1" Type="http://schemas.openxmlformats.org/officeDocument/2006/relationships/notesMaster" Target="../notesMasters/notesMaster1.xml"/><Relationship Id="rId6" Type="http://schemas.openxmlformats.org/officeDocument/2006/relationships/hyperlink" Target="javascript:downloadFile('https://apply07.grants.gov/apply/forms/sample/ED_Evidence_2_0-V2.0.pdf');" TargetMode="External"/><Relationship Id="rId5" Type="http://schemas.openxmlformats.org/officeDocument/2006/relationships/hyperlink" Target="https://oese.ed.gov/files/2021/06/EIR-Expansion-Grant-Applicants-Evidence-Checklist-2021.doc" TargetMode="External"/><Relationship Id="rId4" Type="http://schemas.openxmlformats.org/officeDocument/2006/relationships/hyperlink" Target="https://oese.ed.gov/files/2021/06/EIR-Mid-phase-Grant-Applicants-Evidence-Checklist-2021.doc" TargetMode="Externa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1</a:t>
            </a:fld>
            <a:endParaRPr lang="en-US"/>
          </a:p>
        </p:txBody>
      </p:sp>
    </p:spTree>
    <p:extLst>
      <p:ext uri="{BB962C8B-B14F-4D97-AF65-F5344CB8AC3E}">
        <p14:creationId xmlns:p14="http://schemas.microsoft.com/office/powerpoint/2010/main" val="3032319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do we mean by innovation? Do we define innovation? NO, EIR does not provide a </a:t>
            </a:r>
            <a:r>
              <a:rPr lang="en-US" dirty="0"/>
              <a:t>specific definition for innovation within the EIR program.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 you flesh out the details of your EIR application pose the following questions to yourself and your team to help discover your innovative concept.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determine if your innovative idea is already being done you can ask the following: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What practice/program already exists to address the issue I’m focused 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Could  it work a bit differently?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Is there some way to make an innovative change that would be pivotal in adding to the existing practice/program to make it unique or more effective?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How could an innovation help the program/practice work for another group of students (e.g., older, differently abled, in a different geographical setting)?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10</a:t>
            </a:fld>
            <a:endParaRPr lang="en-US"/>
          </a:p>
        </p:txBody>
      </p:sp>
    </p:spTree>
    <p:extLst>
      <p:ext uri="{BB962C8B-B14F-4D97-AF65-F5344CB8AC3E}">
        <p14:creationId xmlns:p14="http://schemas.microsoft.com/office/powerpoint/2010/main" val="2114193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youth services, innovation can arise out of necessity. Sometimes this may create an island of excellence.  In your work you may have encountered such an island of excellence and reacted with a feeling that everyone should know about this, but you weren’t sure if excellence you observed had been tested for scalability or proven.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determine if your innovation is ready to be supported by an EIR grant you can ask the following: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Is there at the very least a logic model or theory change to support my innovation?  If not, what evidence can I find to support the development of one?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Would an evaluation of the innovation help advance educational research and practice?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Does my innovation offer a solution to a significant need that exists widely in the education field?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How can my innovation be tested for replicability or scalability?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The questions on this slide and the last are just starter questions to help you begin to think more deeply about the level of your innovation and if your idea is innovative.  Next our panelist will share the latest innovations in their area of the education field, talk about where innovation is needed, and where there are opportunities for scaling innovations in the field.</a:t>
            </a:r>
          </a:p>
        </p:txBody>
      </p:sp>
      <p:sp>
        <p:nvSpPr>
          <p:cNvPr id="4" name="Slide Number Placeholder 3"/>
          <p:cNvSpPr>
            <a:spLocks noGrp="1"/>
          </p:cNvSpPr>
          <p:nvPr>
            <p:ph type="sldNum" sz="quarter" idx="5"/>
          </p:nvPr>
        </p:nvSpPr>
        <p:spPr/>
        <p:txBody>
          <a:bodyPr/>
          <a:lstStyle/>
          <a:p>
            <a:fld id="{A3EBFC45-5429-4D72-B993-E332064CE0B1}" type="slidenum">
              <a:rPr lang="en-US" smtClean="0"/>
              <a:t>11</a:t>
            </a:fld>
            <a:endParaRPr lang="en-US"/>
          </a:p>
        </p:txBody>
      </p:sp>
    </p:spTree>
    <p:extLst>
      <p:ext uri="{BB962C8B-B14F-4D97-AF65-F5344CB8AC3E}">
        <p14:creationId xmlns:p14="http://schemas.microsoft.com/office/powerpoint/2010/main" val="2630295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12</a:t>
            </a:fld>
            <a:endParaRPr lang="en-US"/>
          </a:p>
        </p:txBody>
      </p:sp>
    </p:spTree>
    <p:extLst>
      <p:ext uri="{BB962C8B-B14F-4D97-AF65-F5344CB8AC3E}">
        <p14:creationId xmlns:p14="http://schemas.microsoft.com/office/powerpoint/2010/main" val="594378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3EBFC45-5429-4D72-B993-E332064CE0B1}" type="slidenum">
              <a:rPr lang="en-US" smtClean="0"/>
              <a:t>13</a:t>
            </a:fld>
            <a:endParaRPr lang="en-US"/>
          </a:p>
        </p:txBody>
      </p:sp>
    </p:spTree>
    <p:extLst>
      <p:ext uri="{BB962C8B-B14F-4D97-AF65-F5344CB8AC3E}">
        <p14:creationId xmlns:p14="http://schemas.microsoft.com/office/powerpoint/2010/main" val="1717257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a:t>If you are planning to apply to EIR, you should read carefully the specific notice inviting applications (NIA) and the application package for the competition of your interest (early, mid, or expansion) once released.  These slides are for information purposes only, and applicants should rely upon the NIA for the official competition requirements.</a:t>
            </a:r>
            <a:endParaRPr lang="en-US"/>
          </a:p>
          <a:p>
            <a:endParaRPr lang="en-US"/>
          </a:p>
        </p:txBody>
      </p:sp>
      <p:sp>
        <p:nvSpPr>
          <p:cNvPr id="4" name="Slide Number Placeholder 3"/>
          <p:cNvSpPr>
            <a:spLocks noGrp="1"/>
          </p:cNvSpPr>
          <p:nvPr>
            <p:ph type="sldNum" sz="quarter" idx="5"/>
          </p:nvPr>
        </p:nvSpPr>
        <p:spPr/>
        <p:txBody>
          <a:bodyPr/>
          <a:lstStyle/>
          <a:p>
            <a:fld id="{A3EBFC45-5429-4D72-B993-E332064CE0B1}" type="slidenum">
              <a:rPr lang="en-US" smtClean="0"/>
              <a:t>14</a:t>
            </a:fld>
            <a:endParaRPr lang="en-US"/>
          </a:p>
        </p:txBody>
      </p:sp>
    </p:spTree>
    <p:extLst>
      <p:ext uri="{BB962C8B-B14F-4D97-AF65-F5344CB8AC3E}">
        <p14:creationId xmlns:p14="http://schemas.microsoft.com/office/powerpoint/2010/main" val="30991960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Before launching into an EIR grant application we recommend taking these pre-application steps that have been helpful for some of our successful applicants.  However, we do caution that these steps should only be considered as preliminary when they are done prior to the release of the competition priorities which are outlined in the NIA.</a:t>
            </a:r>
          </a:p>
          <a:p>
            <a:endParaRPr lang="en-US"/>
          </a:p>
          <a:p>
            <a:r>
              <a:rPr lang="en-US"/>
              <a:t>The EIR 201 from the pre-work materials goes into more details on how to prepare to apply.</a:t>
            </a:r>
          </a:p>
        </p:txBody>
      </p:sp>
      <p:sp>
        <p:nvSpPr>
          <p:cNvPr id="4" name="Slide Number Placeholder 3"/>
          <p:cNvSpPr>
            <a:spLocks noGrp="1"/>
          </p:cNvSpPr>
          <p:nvPr>
            <p:ph type="sldNum" sz="quarter" idx="5"/>
          </p:nvPr>
        </p:nvSpPr>
        <p:spPr/>
        <p:txBody>
          <a:bodyPr/>
          <a:lstStyle/>
          <a:p>
            <a:fld id="{A3EBFC45-5429-4D72-B993-E332064CE0B1}" type="slidenum">
              <a:rPr lang="en-US" smtClean="0"/>
              <a:t>15</a:t>
            </a:fld>
            <a:endParaRPr lang="en-US"/>
          </a:p>
        </p:txBody>
      </p:sp>
    </p:spTree>
    <p:extLst>
      <p:ext uri="{BB962C8B-B14F-4D97-AF65-F5344CB8AC3E}">
        <p14:creationId xmlns:p14="http://schemas.microsoft.com/office/powerpoint/2010/main" val="4544507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folks may want to look at past notices to see how federal register notices are structured, note that the specific content will be different.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dirty="0">
                <a:solidFill>
                  <a:srgbClr val="0563C1"/>
                </a:solidFill>
                <a:effectLst/>
                <a:latin typeface="Calibri" panose="020F0502020204030204" pitchFamily="34" charset="0"/>
                <a:ea typeface="Calibri" panose="020F0502020204030204" pitchFamily="34" charset="0"/>
                <a:hlinkClick r:id="rId3"/>
              </a:rPr>
              <a:t>Current EIR Awardees’ Abstracts and Applications</a:t>
            </a:r>
            <a:endParaRPr lang="en-US" dirty="0"/>
          </a:p>
          <a:p>
            <a:endParaRPr lang="en-US" dirty="0"/>
          </a:p>
          <a:p>
            <a:r>
              <a:rPr lang="en-US" sz="1800" u="sng" dirty="0">
                <a:solidFill>
                  <a:srgbClr val="0563C1"/>
                </a:solidFill>
                <a:effectLst/>
                <a:latin typeface="Calibri" panose="020F0502020204030204" pitchFamily="34" charset="0"/>
                <a:ea typeface="Calibri" panose="020F0502020204030204" pitchFamily="34" charset="0"/>
                <a:hlinkClick r:id="rId4"/>
              </a:rPr>
              <a:t>Unique Entity Identifier Update page</a:t>
            </a:r>
            <a:r>
              <a:rPr lang="en-US" sz="1800" dirty="0">
                <a:effectLst/>
                <a:latin typeface="Calibri" panose="020F0502020204030204" pitchFamily="34" charset="0"/>
                <a:ea typeface="Calibri" panose="020F0502020204030204" pitchFamily="34" charset="0"/>
              </a:rPr>
              <a:t> </a:t>
            </a:r>
            <a:endParaRPr lang="en-US" dirty="0"/>
          </a:p>
          <a:p>
            <a:endParaRPr lang="en-US" dirty="0"/>
          </a:p>
          <a:p>
            <a:pPr marL="0" marR="0">
              <a:spcBef>
                <a:spcPts val="0"/>
              </a:spcBef>
              <a:spcAft>
                <a:spcPts val="0"/>
              </a:spcAft>
            </a:pPr>
            <a:r>
              <a:rPr lang="en-US" sz="1800" u="sng" dirty="0">
                <a:solidFill>
                  <a:srgbClr val="0563C1"/>
                </a:solidFill>
                <a:effectLst/>
                <a:latin typeface="Calibri" panose="020F0502020204030204" pitchFamily="34" charset="0"/>
                <a:ea typeface="Calibri" panose="020F0502020204030204" pitchFamily="34" charset="0"/>
                <a:hlinkClick r:id="rId5"/>
              </a:rPr>
              <a:t>Federal Register FY23 Expansion Grants Notice</a:t>
            </a:r>
            <a:endParaRPr lang="en-US" sz="180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rPr>
              <a:t> </a:t>
            </a:r>
          </a:p>
          <a:p>
            <a:pPr marL="0" marR="0">
              <a:spcBef>
                <a:spcPts val="0"/>
              </a:spcBef>
              <a:spcAft>
                <a:spcPts val="0"/>
              </a:spcAft>
            </a:pPr>
            <a:r>
              <a:rPr lang="en-US" sz="1800" u="sng" dirty="0">
                <a:solidFill>
                  <a:srgbClr val="0563C1"/>
                </a:solidFill>
                <a:effectLst/>
                <a:latin typeface="Calibri" panose="020F0502020204030204" pitchFamily="34" charset="0"/>
                <a:ea typeface="Calibri" panose="020F0502020204030204" pitchFamily="34" charset="0"/>
                <a:hlinkClick r:id="rId6"/>
              </a:rPr>
              <a:t>Federal Register FY23 Mid-phase Grant Notice</a:t>
            </a:r>
            <a:endParaRPr lang="en-US" sz="1800" dirty="0">
              <a:effectLst/>
              <a:latin typeface="Calibri" panose="020F0502020204030204" pitchFamily="34" charset="0"/>
              <a:ea typeface="Calibri" panose="020F0502020204030204" pitchFamily="34" charset="0"/>
            </a:endParaRPr>
          </a:p>
          <a:p>
            <a:pPr marL="0" marR="0">
              <a:spcBef>
                <a:spcPts val="0"/>
              </a:spcBef>
              <a:spcAft>
                <a:spcPts val="0"/>
              </a:spcAft>
            </a:pPr>
            <a:r>
              <a:rPr lang="en-US" sz="1800" dirty="0">
                <a:effectLst/>
                <a:latin typeface="Calibri" panose="020F0502020204030204" pitchFamily="34" charset="0"/>
                <a:ea typeface="Calibri" panose="020F0502020204030204" pitchFamily="34" charset="0"/>
              </a:rPr>
              <a:t> </a:t>
            </a:r>
          </a:p>
          <a:p>
            <a:pPr marL="0" marR="0">
              <a:spcBef>
                <a:spcPts val="0"/>
              </a:spcBef>
              <a:spcAft>
                <a:spcPts val="0"/>
              </a:spcAft>
            </a:pPr>
            <a:r>
              <a:rPr lang="en-US" sz="1800" u="sng" dirty="0">
                <a:solidFill>
                  <a:srgbClr val="0563C1"/>
                </a:solidFill>
                <a:effectLst/>
                <a:latin typeface="Calibri" panose="020F0502020204030204" pitchFamily="34" charset="0"/>
                <a:ea typeface="Calibri" panose="020F0502020204030204" pitchFamily="34" charset="0"/>
                <a:hlinkClick r:id="rId7"/>
              </a:rPr>
              <a:t>Federal Register FY23 Early-phase Grant Notice</a:t>
            </a:r>
            <a:endParaRPr lang="en-US" sz="18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16</a:t>
            </a:fld>
            <a:endParaRPr lang="en-US"/>
          </a:p>
        </p:txBody>
      </p:sp>
    </p:spTree>
    <p:extLst>
      <p:ext uri="{BB962C8B-B14F-4D97-AF65-F5344CB8AC3E}">
        <p14:creationId xmlns:p14="http://schemas.microsoft.com/office/powerpoint/2010/main" val="33638759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Evidence does not have to already exist in WWC or any of these sources (although pulling from there gives you info on the evidence tier). If there's other evidence that align to the requirements for that tier, including a public link in the evidence form with the application will then prompt us to review that evidence against the requirements. We’ve included a link to the study review protocol that is used.</a:t>
            </a:r>
          </a:p>
          <a:p>
            <a:endParaRPr lang="en-US" dirty="0"/>
          </a:p>
          <a:p>
            <a:r>
              <a:rPr lang="en-US" dirty="0"/>
              <a:t>I3 was the predecessor to the EIR program which began in 2017.  On the i3 page, we’ve compiled all the completed evaluations that meet WWC which might inform project ideas, potential sources of evidence, and other ideas as you do early planning.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u="sng" dirty="0">
                <a:solidFill>
                  <a:srgbClr val="0563C1"/>
                </a:solidFill>
                <a:effectLst/>
                <a:latin typeface="Calibri" panose="020F0502020204030204" pitchFamily="34" charset="0"/>
                <a:ea typeface="Calibri" panose="020F0502020204030204" pitchFamily="34" charset="0"/>
                <a:hlinkClick r:id="rId3"/>
              </a:rPr>
              <a:t>ESSA Evidence Tiers Handout</a:t>
            </a:r>
            <a:endParaRPr lang="en-US" sz="1800" dirty="0">
              <a:effectLst/>
              <a:latin typeface="Calibri" panose="020F0502020204030204" pitchFamily="34" charset="0"/>
              <a:ea typeface="Calibri" panose="020F0502020204030204" pitchFamily="34" charset="0"/>
            </a:endParaRPr>
          </a:p>
          <a:p>
            <a:endParaRPr lang="en-US" dirty="0"/>
          </a:p>
          <a:p>
            <a:r>
              <a:rPr lang="en-US" sz="1800" dirty="0">
                <a:effectLst/>
                <a:latin typeface="Arial" panose="020B0604020202020204" pitchFamily="34" charset="0"/>
                <a:ea typeface="Calibri" panose="020F0502020204030204" pitchFamily="34" charset="0"/>
              </a:rPr>
              <a:t>The </a:t>
            </a:r>
            <a:r>
              <a:rPr lang="en-US" sz="1800" u="sng" dirty="0">
                <a:solidFill>
                  <a:srgbClr val="0563C1"/>
                </a:solidFill>
                <a:effectLst/>
                <a:latin typeface="Calibri" panose="020F0502020204030204" pitchFamily="34" charset="0"/>
                <a:ea typeface="Calibri" panose="020F0502020204030204" pitchFamily="34" charset="0"/>
                <a:hlinkClick r:id="rId4"/>
              </a:rPr>
              <a:t>moderate evidence checklist</a:t>
            </a:r>
            <a:r>
              <a:rPr lang="en-US" sz="1800" dirty="0">
                <a:effectLst/>
                <a:latin typeface="Arial" panose="020B0604020202020204" pitchFamily="34" charset="0"/>
                <a:ea typeface="Calibri" panose="020F0502020204030204" pitchFamily="34" charset="0"/>
              </a:rPr>
              <a:t> and </a:t>
            </a:r>
            <a:r>
              <a:rPr lang="en-US" sz="1800" u="sng" dirty="0">
                <a:solidFill>
                  <a:srgbClr val="0563C1"/>
                </a:solidFill>
                <a:effectLst/>
                <a:latin typeface="Calibri" panose="020F0502020204030204" pitchFamily="34" charset="0"/>
                <a:ea typeface="Calibri" panose="020F0502020204030204" pitchFamily="34" charset="0"/>
                <a:hlinkClick r:id="rId5"/>
              </a:rPr>
              <a:t>strong evidence checklist</a:t>
            </a:r>
            <a:r>
              <a:rPr lang="en-US" sz="1800" dirty="0">
                <a:effectLst/>
                <a:latin typeface="Arial" panose="020B0604020202020204" pitchFamily="34" charset="0"/>
                <a:ea typeface="Calibri" panose="020F0502020204030204" pitchFamily="34" charset="0"/>
              </a:rPr>
              <a:t> </a:t>
            </a:r>
            <a:endParaRPr lang="en-US" dirty="0"/>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17</a:t>
            </a:fld>
            <a:endParaRPr lang="en-US"/>
          </a:p>
        </p:txBody>
      </p:sp>
    </p:spTree>
    <p:extLst>
      <p:ext uri="{BB962C8B-B14F-4D97-AF65-F5344CB8AC3E}">
        <p14:creationId xmlns:p14="http://schemas.microsoft.com/office/powerpoint/2010/main" val="23388828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EB1470A6-F3B9-3592-56BA-DB1BC71B529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a:extLst>
              <a:ext uri="{FF2B5EF4-FFF2-40B4-BE49-F238E27FC236}">
                <a16:creationId xmlns:a16="http://schemas.microsoft.com/office/drawing/2014/main" id="{103FCDFE-2CE4-1D29-A012-70B073740355}"/>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a:t>If your grant application was not select this past year, some things to think about as you go back to the drawing board. Use the scores and comments in your technical review form to make updates. And note that the selection criteria may change from year to year. Additionally, individuals reviewing your application will likely be different so one consideration is not to overcorrect or rigidly respond to 1 reviewers’ comments</a:t>
            </a:r>
          </a:p>
          <a:p>
            <a:pPr eaLnBrk="1" hangingPunct="1">
              <a:spcBef>
                <a:spcPct val="0"/>
              </a:spcBef>
            </a:pPr>
            <a:endParaRPr lang="en-US" altLang="en-US" dirty="0"/>
          </a:p>
          <a:p>
            <a:pPr eaLnBrk="1" hangingPunct="1">
              <a:spcBef>
                <a:spcPct val="0"/>
              </a:spcBef>
            </a:pPr>
            <a:r>
              <a:rPr lang="en-US" altLang="en-US" dirty="0"/>
              <a:t>Also be sure to update content of the application to the current context (staffing plans from a year ago may need updating for example); this may also be an opportunity to articulate foundation setting work you’ve accomplished since your last submission.  </a:t>
            </a:r>
          </a:p>
        </p:txBody>
      </p:sp>
      <p:sp>
        <p:nvSpPr>
          <p:cNvPr id="18436" name="Slide Number Placeholder 3">
            <a:extLst>
              <a:ext uri="{FF2B5EF4-FFF2-40B4-BE49-F238E27FC236}">
                <a16:creationId xmlns:a16="http://schemas.microsoft.com/office/drawing/2014/main" id="{D582DCF6-4F90-7036-FA42-CAA68A2AD1FC}"/>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1F1168C4-DA76-413E-898A-7F8C7204222C}" type="slidenum">
              <a:rPr lang="en-US" altLang="en-US" smtClean="0">
                <a:latin typeface="Calibri" panose="020F0502020204030204" pitchFamily="34" charset="0"/>
              </a:rPr>
              <a:pPr fontAlgn="base">
                <a:spcBef>
                  <a:spcPct val="0"/>
                </a:spcBef>
                <a:spcAft>
                  <a:spcPct val="0"/>
                </a:spcAft>
              </a:pPr>
              <a:t>18</a:t>
            </a:fld>
            <a:endParaRPr lang="en-US" altLang="en-US">
              <a:latin typeface="Calibri" panose="020F0502020204030204"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B06E6C1B-4E1C-F98A-55BF-F89D2326551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3F31A9B8-54F0-35EE-6652-4D7F516D518E}"/>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For the 201 webinar last year we did an analysis of early-phase applications submitted from 2017 – 2022 versus applications funded.  During that timeframe, 1,260 ELIGIBLE applications were received, paneled, and scored.  From 2017-2022, 113 entities have been awarded Early-phase grants of which 69 had applied multiple times/years. Though we did not update this analysis from the 201 webinar to include the recently awarded FY23 grantees, we believe the illustration that many grantees have applied multiple times before receiving an EIR award is still relevant.</a:t>
            </a:r>
          </a:p>
        </p:txBody>
      </p:sp>
      <p:sp>
        <p:nvSpPr>
          <p:cNvPr id="10244" name="Slide Number Placeholder 3">
            <a:extLst>
              <a:ext uri="{FF2B5EF4-FFF2-40B4-BE49-F238E27FC236}">
                <a16:creationId xmlns:a16="http://schemas.microsoft.com/office/drawing/2014/main" id="{12405435-9E88-E657-D7A2-3398C452217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E4D05CE2-5E8F-470F-9CF8-1F759EF40C4A}" type="slidenum">
              <a:rPr lang="en-US" altLang="en-US" smtClean="0">
                <a:latin typeface="Calibri" panose="020F0502020204030204" pitchFamily="34" charset="0"/>
              </a:rPr>
              <a:pPr fontAlgn="base">
                <a:spcBef>
                  <a:spcPct val="0"/>
                </a:spcBef>
                <a:spcAft>
                  <a:spcPct val="0"/>
                </a:spcAft>
              </a:pPr>
              <a:t>19</a:t>
            </a:fld>
            <a:endParaRPr lang="en-US" altLang="en-US">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If you are planning to apply to EIR, you should read carefully the specific notice inviting applications (NIA) and the application package for the competition of your interest (early, mid, or expansion) once released.  The slides in this presentation are for information purposes only, and applicants should rely upon the 2024 Notice Inviting for Applications (NIA) for the official competition requirements.</a:t>
            </a:r>
            <a:endParaRPr lang="en-US" dirty="0"/>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2</a:t>
            </a:fld>
            <a:endParaRPr lang="en-US"/>
          </a:p>
        </p:txBody>
      </p:sp>
    </p:spTree>
    <p:extLst>
      <p:ext uri="{BB962C8B-B14F-4D97-AF65-F5344CB8AC3E}">
        <p14:creationId xmlns:p14="http://schemas.microsoft.com/office/powerpoint/2010/main" val="41307185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Symbol" panose="05050102010706020507" pitchFamily="18" charset="2"/>
              <a:buNone/>
            </a:pPr>
            <a:r>
              <a:rPr lang="en-US" sz="1100">
                <a:effectLst/>
                <a:latin typeface="Calibri" panose="020F0502020204030204" pitchFamily="34" charset="0"/>
                <a:ea typeface="Times New Roman" panose="02020603050405020304" pitchFamily="18" charset="0"/>
              </a:rPr>
              <a:t>Regarding the Notice of Intent to apply. Additional directions will be provided in the NIA. Notice of Intents to Apply empower the Department to review grant applications more efficiently by allowing us to approximate the number of applicants that intend to apply. Therefore, we strongly encourage each potential applicant to notify us of their intent to submit an application. Applicants may access this form using the link available on the Notice of Intent to Apply section of the FY24 competition website…once the FY24 NIA has been released​.</a:t>
            </a:r>
          </a:p>
          <a:p>
            <a:pPr marL="0" marR="0" lvl="0" indent="0">
              <a:spcBef>
                <a:spcPts val="0"/>
              </a:spcBef>
              <a:spcAft>
                <a:spcPts val="0"/>
              </a:spcAft>
              <a:buFont typeface="Symbol" panose="05050102010706020507" pitchFamily="18" charset="2"/>
              <a:buNone/>
            </a:pPr>
            <a:endParaRPr lang="en-US" sz="1100">
              <a:effectLst/>
              <a:latin typeface="Calibri" panose="020F0502020204030204" pitchFamily="34" charset="0"/>
              <a:ea typeface="Times New Roman" panose="02020603050405020304" pitchFamily="18" charset="0"/>
            </a:endParaRPr>
          </a:p>
          <a:p>
            <a:pPr marL="0" marR="0" lvl="0" indent="0">
              <a:spcBef>
                <a:spcPts val="0"/>
              </a:spcBef>
              <a:spcAft>
                <a:spcPts val="0"/>
              </a:spcAft>
              <a:buFont typeface="Symbol" panose="05050102010706020507" pitchFamily="18" charset="2"/>
              <a:buNone/>
            </a:pPr>
            <a:r>
              <a:rPr lang="en-US" sz="1100">
                <a:effectLst/>
                <a:latin typeface="Calibri" panose="020F0502020204030204" pitchFamily="34" charset="0"/>
                <a:ea typeface="Times New Roman" panose="02020603050405020304" pitchFamily="18" charset="0"/>
              </a:rPr>
              <a:t>Applicants that do not submit a notice of intent to apply </a:t>
            </a:r>
            <a:r>
              <a:rPr lang="en-US" sz="1100" u="sng">
                <a:effectLst/>
                <a:latin typeface="Calibri" panose="020F0502020204030204" pitchFamily="34" charset="0"/>
                <a:ea typeface="Times New Roman" panose="02020603050405020304" pitchFamily="18" charset="0"/>
              </a:rPr>
              <a:t>may still</a:t>
            </a:r>
            <a:r>
              <a:rPr lang="en-US" sz="1100">
                <a:effectLst/>
                <a:latin typeface="Calibri" panose="020F0502020204030204" pitchFamily="34" charset="0"/>
                <a:ea typeface="Times New Roman" panose="02020603050405020304" pitchFamily="18" charset="0"/>
              </a:rPr>
              <a:t> apply for funding; applicants that </a:t>
            </a:r>
            <a:r>
              <a:rPr lang="en-US" sz="1100" u="sng">
                <a:effectLst/>
                <a:latin typeface="Calibri" panose="020F0502020204030204" pitchFamily="34" charset="0"/>
                <a:ea typeface="Times New Roman" panose="02020603050405020304" pitchFamily="18" charset="0"/>
              </a:rPr>
              <a:t>do</a:t>
            </a:r>
            <a:r>
              <a:rPr lang="en-US" sz="1100">
                <a:effectLst/>
                <a:latin typeface="Calibri" panose="020F0502020204030204" pitchFamily="34" charset="0"/>
                <a:ea typeface="Times New Roman" panose="02020603050405020304" pitchFamily="18" charset="0"/>
              </a:rPr>
              <a:t> submit a notice of intent to apply are not bound to apply or bound by the information they provided in the Intent to Apply (meaning if you select a particular area of focus for your application, but change your mind upon submission – that is alright.)</a:t>
            </a:r>
            <a:endParaRPr lang="en-US" sz="1100">
              <a:effectLst/>
              <a:latin typeface="Calibri" panose="020F0502020204030204" pitchFamily="34" charset="0"/>
              <a:ea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A3EBFC45-5429-4D72-B993-E332064CE0B1}" type="slidenum">
              <a:rPr lang="en-US" smtClean="0"/>
              <a:t>20</a:t>
            </a:fld>
            <a:endParaRPr lang="en-US"/>
          </a:p>
        </p:txBody>
      </p:sp>
    </p:spTree>
    <p:extLst>
      <p:ext uri="{BB962C8B-B14F-4D97-AF65-F5344CB8AC3E}">
        <p14:creationId xmlns:p14="http://schemas.microsoft.com/office/powerpoint/2010/main" val="35548655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If you’re not ready to apply this year, please consider being a peer reviewer. Existing grantees who are not applying this round may be reviewers. We are in particular need of experts in evaluation, rural education, STEM, and SEL.  </a:t>
            </a:r>
          </a:p>
        </p:txBody>
      </p:sp>
      <p:sp>
        <p:nvSpPr>
          <p:cNvPr id="4" name="Slide Number Placeholder 3"/>
          <p:cNvSpPr>
            <a:spLocks noGrp="1"/>
          </p:cNvSpPr>
          <p:nvPr>
            <p:ph type="sldNum" sz="quarter" idx="5"/>
          </p:nvPr>
        </p:nvSpPr>
        <p:spPr/>
        <p:txBody>
          <a:bodyPr/>
          <a:lstStyle/>
          <a:p>
            <a:fld id="{A3EBFC45-5429-4D72-B993-E332064CE0B1}" type="slidenum">
              <a:rPr lang="en-US" smtClean="0"/>
              <a:t>21</a:t>
            </a:fld>
            <a:endParaRPr lang="en-US"/>
          </a:p>
        </p:txBody>
      </p:sp>
    </p:spTree>
    <p:extLst>
      <p:ext uri="{BB962C8B-B14F-4D97-AF65-F5344CB8AC3E}">
        <p14:creationId xmlns:p14="http://schemas.microsoft.com/office/powerpoint/2010/main" val="19747173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3EBFC45-5429-4D72-B993-E332064CE0B1}" type="slidenum">
              <a:rPr lang="en-US" smtClean="0"/>
              <a:t>22</a:t>
            </a:fld>
            <a:endParaRPr lang="en-US"/>
          </a:p>
        </p:txBody>
      </p:sp>
    </p:spTree>
    <p:extLst>
      <p:ext uri="{BB962C8B-B14F-4D97-AF65-F5344CB8AC3E}">
        <p14:creationId xmlns:p14="http://schemas.microsoft.com/office/powerpoint/2010/main" val="14930524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F4C10BE2-380A-2122-2054-BC6B6A57EF73}"/>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3" name="Notes Placeholder 2">
            <a:extLst>
              <a:ext uri="{FF2B5EF4-FFF2-40B4-BE49-F238E27FC236}">
                <a16:creationId xmlns:a16="http://schemas.microsoft.com/office/drawing/2014/main" id="{322A46B1-7F92-5B7D-B8A7-E2209F4F1BB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Before we open for questions, here are answers to some of the more common questions we’ve received from our EIR email box and a </a:t>
            </a:r>
            <a:r>
              <a:rPr lang="en-US" sz="1800">
                <a:effectLst/>
                <a:latin typeface="Segoe UI" panose="020B0502040204020203" pitchFamily="34" charset="0"/>
              </a:rPr>
              <a:t>link to the FAQs.  </a:t>
            </a:r>
            <a:endParaRPr lang="en-US" altLang="en-US"/>
          </a:p>
        </p:txBody>
      </p:sp>
      <p:sp>
        <p:nvSpPr>
          <p:cNvPr id="20484" name="Slide Number Placeholder 3">
            <a:extLst>
              <a:ext uri="{FF2B5EF4-FFF2-40B4-BE49-F238E27FC236}">
                <a16:creationId xmlns:a16="http://schemas.microsoft.com/office/drawing/2014/main" id="{7E5F6F0A-E016-A98B-9311-1A9EAC36989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FE9D79CF-B3D1-4F52-88A9-25547E054A24}" type="slidenum">
              <a:rPr lang="en-US" altLang="en-US" smtClean="0">
                <a:latin typeface="Calibri" panose="020F0502020204030204" pitchFamily="34" charset="0"/>
              </a:rPr>
              <a:pPr fontAlgn="base">
                <a:spcBef>
                  <a:spcPct val="0"/>
                </a:spcBef>
                <a:spcAft>
                  <a:spcPct val="0"/>
                </a:spcAft>
              </a:pPr>
              <a:t>23</a:t>
            </a:fld>
            <a:endParaRPr lang="en-US" altLang="en-US">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54CEDFC0-1C38-EFA9-3F69-E5D4202C8D1F}"/>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Notes Placeholder 2">
            <a:extLst>
              <a:ext uri="{FF2B5EF4-FFF2-40B4-BE49-F238E27FC236}">
                <a16:creationId xmlns:a16="http://schemas.microsoft.com/office/drawing/2014/main" id="{58BEC432-5477-6E00-9218-B9CB8288540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t>No, any applicant can apply to any of the three tiers, as long as the proposed project adheres to the evidence requirements.  Demonstrating a rationale for Early-phase, </a:t>
            </a:r>
            <a:r>
              <a:rPr lang="en-US" altLang="en-US">
                <a:latin typeface="Arial" panose="020B0604020202020204" pitchFamily="34" charset="0"/>
                <a:cs typeface="Arial" panose="020B0604020202020204" pitchFamily="34" charset="0"/>
              </a:rPr>
              <a:t>moderate evidence for Mid-phase,  or strong for Expansion.  Mid and Expansion projects should demonstrate the capacity to scale at the regional or national level respectively.  </a:t>
            </a:r>
            <a:endParaRPr lang="en-US" altLang="en-US"/>
          </a:p>
        </p:txBody>
      </p:sp>
      <p:sp>
        <p:nvSpPr>
          <p:cNvPr id="22532" name="Slide Number Placeholder 3">
            <a:extLst>
              <a:ext uri="{FF2B5EF4-FFF2-40B4-BE49-F238E27FC236}">
                <a16:creationId xmlns:a16="http://schemas.microsoft.com/office/drawing/2014/main" id="{F77D1B60-D85C-6226-0A5E-4F7FE6A50B4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DF54C1CC-9F4D-4CCA-A253-5DD5688C84FE}" type="slidenum">
              <a:rPr lang="en-US" altLang="en-US" smtClean="0">
                <a:latin typeface="Calibri" panose="020F0502020204030204" pitchFamily="34" charset="0"/>
              </a:rPr>
              <a:pPr fontAlgn="base">
                <a:spcBef>
                  <a:spcPct val="0"/>
                </a:spcBef>
                <a:spcAft>
                  <a:spcPct val="0"/>
                </a:spcAft>
              </a:pPr>
              <a:t>24</a:t>
            </a:fld>
            <a:endParaRPr lang="en-US" altLang="en-US">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a:extLst>
              <a:ext uri="{FF2B5EF4-FFF2-40B4-BE49-F238E27FC236}">
                <a16:creationId xmlns:a16="http://schemas.microsoft.com/office/drawing/2014/main" id="{115E0A61-A6B3-386B-45BF-FE7A7549E46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93C98726-2715-C95B-ABF3-3A311A88F52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latin typeface="Arial" panose="020B0604020202020204" pitchFamily="34" charset="0"/>
                <a:ea typeface="Calibri" panose="020F0502020204030204" pitchFamily="34" charset="0"/>
                <a:cs typeface="Times New Roman" panose="02020603050405020304" pitchFamily="18" charset="0"/>
              </a:rPr>
              <a:t>Yes.</a:t>
            </a:r>
            <a:r>
              <a:rPr lang="en-US" altLang="en-US" b="1">
                <a:latin typeface="Arial" panose="020B0604020202020204" pitchFamily="34" charset="0"/>
                <a:ea typeface="Calibri" panose="020F0502020204030204" pitchFamily="34" charset="0"/>
                <a:cs typeface="Times New Roman" panose="02020603050405020304" pitchFamily="18" charset="0"/>
              </a:rPr>
              <a:t>  </a:t>
            </a:r>
            <a:r>
              <a:rPr lang="en-US" altLang="en-US">
                <a:latin typeface="Arial" panose="020B0604020202020204" pitchFamily="34" charset="0"/>
                <a:ea typeface="Calibri" panose="020F0502020204030204" pitchFamily="34" charset="0"/>
                <a:cs typeface="Times New Roman" panose="02020603050405020304" pitchFamily="18" charset="0"/>
              </a:rPr>
              <a:t>There is no need to have completed your existing EIR grant before submitting another application. However, current EIR grantees are encouraged to consider evidence, readiness to scale, and staff capacity to complete their existing </a:t>
            </a:r>
            <a:r>
              <a:rPr lang="en-US" altLang="en-US">
                <a:solidFill>
                  <a:srgbClr val="000000"/>
                </a:solidFill>
                <a:latin typeface="Arial" panose="020B0604020202020204" pitchFamily="34" charset="0"/>
                <a:ea typeface="Calibri" panose="020F0502020204030204" pitchFamily="34" charset="0"/>
                <a:cs typeface="Times New Roman" panose="02020603050405020304" pitchFamily="18" charset="0"/>
              </a:rPr>
              <a:t>grant and start a new one at the same time.  In addition, the activities under the existing and proposed new grant should be distinct as grantees are prohibited from paying for the same cost under two grants. An entity might also apply for another early-phase to iterate and innovate a different type of project or continue testing out some tweaks to the prior project in different contexts.  </a:t>
            </a:r>
            <a:endParaRPr lang="en-US" altLang="en-US">
              <a:ea typeface="Calibri" panose="020F0502020204030204" pitchFamily="34" charset="0"/>
              <a:cs typeface="Times New Roman" panose="02020603050405020304" pitchFamily="18" charset="0"/>
            </a:endParaRPr>
          </a:p>
        </p:txBody>
      </p:sp>
      <p:sp>
        <p:nvSpPr>
          <p:cNvPr id="24580" name="Slide Number Placeholder 3">
            <a:extLst>
              <a:ext uri="{FF2B5EF4-FFF2-40B4-BE49-F238E27FC236}">
                <a16:creationId xmlns:a16="http://schemas.microsoft.com/office/drawing/2014/main" id="{D7F7A64D-14F2-35C6-4926-74073874BDED}"/>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84D67541-0254-44F3-9C0E-F1F51B1F8716}" type="slidenum">
              <a:rPr lang="en-US" altLang="en-US" smtClean="0">
                <a:latin typeface="Calibri" panose="020F0502020204030204" pitchFamily="34" charset="0"/>
              </a:rPr>
              <a:pPr fontAlgn="base">
                <a:spcBef>
                  <a:spcPct val="0"/>
                </a:spcBef>
                <a:spcAft>
                  <a:spcPct val="0"/>
                </a:spcAft>
              </a:pPr>
              <a:t>25</a:t>
            </a:fld>
            <a:endParaRPr lang="en-US" altLang="en-US">
              <a:latin typeface="Calibri" panose="020F0502020204030204"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a:extLst>
              <a:ext uri="{FF2B5EF4-FFF2-40B4-BE49-F238E27FC236}">
                <a16:creationId xmlns:a16="http://schemas.microsoft.com/office/drawing/2014/main" id="{1F4F1540-3B88-0F34-3498-E59ED33B3C50}"/>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a:extLst>
              <a:ext uri="{FF2B5EF4-FFF2-40B4-BE49-F238E27FC236}">
                <a16:creationId xmlns:a16="http://schemas.microsoft.com/office/drawing/2014/main" id="{30611719-0ABF-B188-55EE-CD9D95A56DB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t>YES, </a:t>
            </a:r>
            <a:r>
              <a:rPr lang="en-US" altLang="en-US" dirty="0">
                <a:latin typeface="Arial" panose="020B0604020202020204" pitchFamily="34" charset="0"/>
                <a:cs typeface="Arial" panose="020B0604020202020204" pitchFamily="34" charset="0"/>
              </a:rPr>
              <a:t>if there is evidence to support the proposed project, and your organization has the capacity to complete the implementation of the current EIR grant, and the project is ready to scale, an existing EIR applicant can “move up” the tier.  Step 1: </a:t>
            </a:r>
            <a:r>
              <a:rPr lang="en-US" altLang="en-US" dirty="0">
                <a:solidFill>
                  <a:srgbClr val="000000"/>
                </a:solidFill>
                <a:latin typeface="Roboto" panose="02000000000000000000" pitchFamily="2" charset="0"/>
                <a:cs typeface="Roboto" panose="02000000000000000000" pitchFamily="2" charset="0"/>
                <a:sym typeface="Roboto" panose="02000000000000000000" pitchFamily="2" charset="0"/>
              </a:rPr>
              <a:t>determine which absolute priority is the best fit for your innovation.  Step 2: </a:t>
            </a:r>
            <a:r>
              <a:rPr lang="en-US" altLang="en-US" dirty="0">
                <a:solidFill>
                  <a:srgbClr val="333333"/>
                </a:solidFill>
                <a:latin typeface="Roboto" panose="02000000000000000000" pitchFamily="2" charset="0"/>
                <a:sym typeface="Roboto" panose="02000000000000000000" pitchFamily="2" charset="0"/>
                <a:hlinkClick r:id="rId3"/>
              </a:rPr>
              <a:t>Identify</a:t>
            </a:r>
            <a:r>
              <a:rPr lang="en-US" altLang="en-US" dirty="0">
                <a:solidFill>
                  <a:srgbClr val="333333"/>
                </a:solidFill>
                <a:latin typeface="Roboto" panose="02000000000000000000" pitchFamily="2" charset="0"/>
                <a:sym typeface="Roboto" panose="02000000000000000000" pitchFamily="2" charset="0"/>
              </a:rPr>
              <a:t> publicly available citations that align to the evidence  definitions for that tier. Mid-phase applicants can submit up to 2 citations; Expansion applicants can submit up to 4 citations. Step 3: </a:t>
            </a:r>
            <a:r>
              <a:rPr lang="en-US" altLang="en-US" dirty="0">
                <a:solidFill>
                  <a:srgbClr val="000000"/>
                </a:solidFill>
                <a:latin typeface="Roboto" panose="02000000000000000000" pitchFamily="2" charset="0"/>
                <a:cs typeface="Roboto" panose="02000000000000000000" pitchFamily="2" charset="0"/>
                <a:sym typeface="Roboto" panose="02000000000000000000" pitchFamily="2" charset="0"/>
              </a:rPr>
              <a:t>Utilize the </a:t>
            </a:r>
            <a:r>
              <a:rPr lang="en-US" altLang="en-US" dirty="0">
                <a:solidFill>
                  <a:srgbClr val="000000"/>
                </a:solidFill>
                <a:latin typeface="Roboto" panose="02000000000000000000" pitchFamily="2" charset="0"/>
                <a:cs typeface="Roboto" panose="02000000000000000000" pitchFamily="2" charset="0"/>
                <a:sym typeface="Roboto" panose="02000000000000000000" pitchFamily="2" charset="0"/>
                <a:hlinkClick r:id="rId4"/>
              </a:rPr>
              <a:t>Moderate Evidence Checklist </a:t>
            </a:r>
            <a:r>
              <a:rPr lang="en-US" altLang="en-US" dirty="0">
                <a:solidFill>
                  <a:srgbClr val="000000"/>
                </a:solidFill>
                <a:latin typeface="Roboto" panose="02000000000000000000" pitchFamily="2" charset="0"/>
                <a:cs typeface="Roboto" panose="02000000000000000000" pitchFamily="2" charset="0"/>
                <a:sym typeface="Roboto" panose="02000000000000000000" pitchFamily="2" charset="0"/>
              </a:rPr>
              <a:t>or the </a:t>
            </a:r>
            <a:r>
              <a:rPr lang="en-US" altLang="en-US" dirty="0">
                <a:solidFill>
                  <a:srgbClr val="FFFFFF"/>
                </a:solidFill>
                <a:latin typeface="Roboto" panose="02000000000000000000" pitchFamily="2" charset="0"/>
                <a:cs typeface="Roboto" panose="02000000000000000000" pitchFamily="2" charset="0"/>
                <a:hlinkClick r:id="rId5"/>
              </a:rPr>
              <a:t>Strong Evidence Checklist</a:t>
            </a:r>
            <a:r>
              <a:rPr lang="en-US" altLang="en-US" dirty="0">
                <a:solidFill>
                  <a:srgbClr val="000000"/>
                </a:solidFill>
                <a:latin typeface="Roboto" panose="02000000000000000000" pitchFamily="2" charset="0"/>
                <a:cs typeface="Roboto" panose="02000000000000000000" pitchFamily="2" charset="0"/>
                <a:sym typeface="Roboto" panose="02000000000000000000" pitchFamily="2" charset="0"/>
              </a:rPr>
              <a:t> to ensure that your identified citations will pass the evidence review process; Step 4 </a:t>
            </a:r>
            <a:r>
              <a:rPr lang="en-US" altLang="en-US" dirty="0">
                <a:solidFill>
                  <a:srgbClr val="333333"/>
                </a:solidFill>
                <a:latin typeface="Roboto" panose="02000000000000000000" pitchFamily="2" charset="0"/>
                <a:sym typeface="Roboto" panose="02000000000000000000" pitchFamily="2" charset="0"/>
              </a:rPr>
              <a:t>Apply, including the </a:t>
            </a:r>
            <a:r>
              <a:rPr lang="en-US" altLang="en-US" dirty="0">
                <a:solidFill>
                  <a:srgbClr val="333333"/>
                </a:solidFill>
                <a:latin typeface="Roboto" panose="02000000000000000000" pitchFamily="2" charset="0"/>
                <a:sym typeface="Roboto" panose="02000000000000000000" pitchFamily="2" charset="0"/>
                <a:hlinkClick r:id="rId6"/>
              </a:rPr>
              <a:t>Evidence Form</a:t>
            </a:r>
            <a:r>
              <a:rPr lang="en-US" altLang="en-US" dirty="0">
                <a:solidFill>
                  <a:srgbClr val="333333"/>
                </a:solidFill>
                <a:latin typeface="Roboto" panose="02000000000000000000" pitchFamily="2" charset="0"/>
                <a:sym typeface="Roboto" panose="02000000000000000000" pitchFamily="2" charset="0"/>
              </a:rPr>
              <a:t> to articulate how the evidence aligns to a project component, including relevant outcomes for a similar population/setting.</a:t>
            </a:r>
          </a:p>
          <a:p>
            <a:r>
              <a:rPr lang="en-US" altLang="en-US" dirty="0">
                <a:solidFill>
                  <a:srgbClr val="000000"/>
                </a:solidFill>
                <a:latin typeface="Roboto" panose="02000000000000000000" pitchFamily="2" charset="0"/>
                <a:cs typeface="Roboto" panose="02000000000000000000" pitchFamily="2" charset="0"/>
                <a:sym typeface="Roboto" panose="02000000000000000000" pitchFamily="2" charset="0"/>
              </a:rPr>
              <a:t> </a:t>
            </a:r>
            <a:endParaRPr lang="en-US" altLang="en-US" b="1" dirty="0">
              <a:solidFill>
                <a:srgbClr val="000000"/>
              </a:solidFill>
              <a:latin typeface="Roboto" panose="02000000000000000000" pitchFamily="2" charset="0"/>
              <a:cs typeface="Roboto" panose="02000000000000000000" pitchFamily="2" charset="0"/>
              <a:sym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solidFill>
                  <a:srgbClr val="000000"/>
                </a:solidFill>
                <a:latin typeface="Arial" panose="020B0604020202020204" pitchFamily="34" charset="0"/>
                <a:ea typeface="Calibri" panose="020F0502020204030204" pitchFamily="34" charset="0"/>
                <a:cs typeface="Times New Roman" panose="02020603050405020304" pitchFamily="18" charset="0"/>
              </a:rPr>
              <a:t>If applying to higher tier and current study is not ready or might not meet that tier, consider other available evidence to support a project component. </a:t>
            </a:r>
            <a:endParaRPr lang="en-US" altLang="en-US" dirty="0">
              <a:ea typeface="Calibri" panose="020F0502020204030204" pitchFamily="34" charset="0"/>
              <a:cs typeface="Times New Roman" panose="02020603050405020304" pitchFamily="18" charset="0"/>
            </a:endParaRPr>
          </a:p>
          <a:p>
            <a:endParaRPr lang="en-US" altLang="en-US" dirty="0">
              <a:solidFill>
                <a:srgbClr val="333333"/>
              </a:solidFill>
              <a:latin typeface="Roboto" panose="02000000000000000000" pitchFamily="2" charset="0"/>
              <a:sym typeface="Roboto" panose="02000000000000000000" pitchFamily="2" charset="0"/>
            </a:endParaRPr>
          </a:p>
          <a:p>
            <a:r>
              <a:rPr lang="en-US" altLang="en-US" dirty="0">
                <a:solidFill>
                  <a:srgbClr val="000000"/>
                </a:solidFill>
                <a:latin typeface="Roboto" panose="02000000000000000000" pitchFamily="2" charset="0"/>
                <a:cs typeface="Roboto" panose="02000000000000000000" pitchFamily="2" charset="0"/>
                <a:sym typeface="Roboto" panose="02000000000000000000" pitchFamily="2" charset="0"/>
              </a:rPr>
              <a:t>One example might be the FY 2020 teacher-directed professional learning grantees who may have uncovered moderate evidence and are ready to scale their project to other districts, subjects, or grade levels. </a:t>
            </a:r>
          </a:p>
          <a:p>
            <a:endParaRPr lang="en-US" altLang="en-US" dirty="0"/>
          </a:p>
          <a:p>
            <a:r>
              <a:rPr lang="en-US" altLang="en-US" dirty="0"/>
              <a:t>We received a few questions about current evaluations being compromised due to pandemic. In some cases, applicants might want to search for other available evidence to support a key project component. </a:t>
            </a:r>
          </a:p>
        </p:txBody>
      </p:sp>
      <p:sp>
        <p:nvSpPr>
          <p:cNvPr id="26628" name="Slide Number Placeholder 3">
            <a:extLst>
              <a:ext uri="{FF2B5EF4-FFF2-40B4-BE49-F238E27FC236}">
                <a16:creationId xmlns:a16="http://schemas.microsoft.com/office/drawing/2014/main" id="{D0DBA48A-D9E6-FAB2-9116-3C47B0AEE8F3}"/>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FEADA9F9-D931-444A-932F-0B01A16D247B}" type="slidenum">
              <a:rPr lang="en-US" altLang="en-US" smtClean="0">
                <a:latin typeface="Calibri" panose="020F0502020204030204" pitchFamily="34" charset="0"/>
              </a:rPr>
              <a:pPr fontAlgn="base">
                <a:spcBef>
                  <a:spcPct val="0"/>
                </a:spcBef>
                <a:spcAft>
                  <a:spcPct val="0"/>
                </a:spcAft>
              </a:pPr>
              <a:t>26</a:t>
            </a:fld>
            <a:endParaRPr lang="en-US" altLang="en-US">
              <a:latin typeface="Calibri" panose="020F0502020204030204"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3D8C72B9-CA66-C19C-5232-A6DB787B0B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5D9A5641-AF29-6F31-E62C-1DB055D5DE7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Yes, if your organization has an existing grant, such as one through IES or NSF, you can still apply for an EIR grant at whatever tier fits your evidence and readiness/capacity to scale.    </a:t>
            </a:r>
          </a:p>
        </p:txBody>
      </p:sp>
      <p:sp>
        <p:nvSpPr>
          <p:cNvPr id="28676" name="Slide Number Placeholder 3">
            <a:extLst>
              <a:ext uri="{FF2B5EF4-FFF2-40B4-BE49-F238E27FC236}">
                <a16:creationId xmlns:a16="http://schemas.microsoft.com/office/drawing/2014/main" id="{2BDE2DA1-CE0A-F897-0CB1-F2E462D28B9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CA1032F1-3831-4564-95CC-B0392D417976}" type="slidenum">
              <a:rPr lang="en-US" altLang="en-US" smtClean="0">
                <a:latin typeface="Calibri" panose="020F0502020204030204" pitchFamily="34" charset="0"/>
              </a:rPr>
              <a:pPr fontAlgn="base">
                <a:spcBef>
                  <a:spcPct val="0"/>
                </a:spcBef>
                <a:spcAft>
                  <a:spcPct val="0"/>
                </a:spcAft>
              </a:pPr>
              <a:t>27</a:t>
            </a:fld>
            <a:endParaRPr lang="en-US" altLang="en-US">
              <a:latin typeface="Calibri" panose="020F0502020204030204"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a:extLst>
              <a:ext uri="{FF2B5EF4-FFF2-40B4-BE49-F238E27FC236}">
                <a16:creationId xmlns:a16="http://schemas.microsoft.com/office/drawing/2014/main" id="{3D8C72B9-CA66-C19C-5232-A6DB787B0B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Notes Placeholder 2">
            <a:extLst>
              <a:ext uri="{FF2B5EF4-FFF2-40B4-BE49-F238E27FC236}">
                <a16:creationId xmlns:a16="http://schemas.microsoft.com/office/drawing/2014/main" id="{5D9A5641-AF29-6F31-E62C-1DB055D5DE7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8676" name="Slide Number Placeholder 3">
            <a:extLst>
              <a:ext uri="{FF2B5EF4-FFF2-40B4-BE49-F238E27FC236}">
                <a16:creationId xmlns:a16="http://schemas.microsoft.com/office/drawing/2014/main" id="{2BDE2DA1-CE0A-F897-0CB1-F2E462D28B97}"/>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fontAlgn="base">
              <a:spcBef>
                <a:spcPct val="0"/>
              </a:spcBef>
              <a:spcAft>
                <a:spcPct val="0"/>
              </a:spcAft>
            </a:pPr>
            <a:fld id="{CA1032F1-3831-4564-95CC-B0392D417976}" type="slidenum">
              <a:rPr lang="en-US" altLang="en-US" smtClean="0">
                <a:latin typeface="Calibri" panose="020F0502020204030204" pitchFamily="34" charset="0"/>
              </a:rPr>
              <a:pPr fontAlgn="base">
                <a:spcBef>
                  <a:spcPct val="0"/>
                </a:spcBef>
                <a:spcAft>
                  <a:spcPct val="0"/>
                </a:spcAft>
              </a:pPr>
              <a:t>28</a:t>
            </a:fld>
            <a:endParaRPr lang="en-US" altLang="en-US">
              <a:latin typeface="Calibri" panose="020F0502020204030204" pitchFamily="34" charset="0"/>
            </a:endParaRPr>
          </a:p>
        </p:txBody>
      </p:sp>
    </p:spTree>
    <p:extLst>
      <p:ext uri="{BB962C8B-B14F-4D97-AF65-F5344CB8AC3E}">
        <p14:creationId xmlns:p14="http://schemas.microsoft.com/office/powerpoint/2010/main" val="41623040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past two years we’ve delivered different versions of todays webinar. In 2022 we delivered an EIR 101 session that detailed key information, especially for those new to EIR.  Today we will not go into the level of detail provided in the 101 and encourage you to review it from the material provided as suggested pre-work to this webinar.  </a:t>
            </a:r>
          </a:p>
          <a:p>
            <a:endParaRPr lang="en-US" dirty="0"/>
          </a:p>
          <a:p>
            <a:r>
              <a:rPr lang="en-US" dirty="0"/>
              <a:t>In 2023 we delivered EIR 201 which included a review of attendee questions submitted during the registration for that webinar, discussion with a panel of EIR grantees about their application process, application tips and trends from the FY22 application pool.  </a:t>
            </a:r>
          </a:p>
          <a:p>
            <a:endParaRPr lang="en-US" dirty="0"/>
          </a:p>
          <a:p>
            <a:r>
              <a:rPr lang="en-US" dirty="0"/>
              <a:t>Today we will only touch on some of the information provided in the 101 and 201 materials.  For example, we will take a few minutes to provide a high-level review of EIR and the main points covered in the 101 but won’t discuss rural eligibility which is covered more fully in the 101. We encourage to access the full breadth of the information provided in the links on this slide.</a:t>
            </a:r>
          </a:p>
          <a:p>
            <a:endParaRPr lang="en-US" dirty="0"/>
          </a:p>
          <a:p>
            <a:r>
              <a:rPr lang="en-US" dirty="0"/>
              <a:t>After the release of the 2024 NIA, date TBD, we will offer a pre-application webinar where we can address questions about this year’s priorities and application.  Today, because the NIA has not been released, we are unable to respond to questions about the 2024 competition.   Today’s conversation will focus on understanding the EIR structure and encouraging creative brainstorming about the innovation you are considering during this time of preliminary preparation to apply for an EIR grant.</a:t>
            </a:r>
          </a:p>
          <a:p>
            <a:endParaRPr lang="en-US" dirty="0"/>
          </a:p>
          <a:p>
            <a:r>
              <a:rPr lang="en-US" dirty="0"/>
              <a:t>To support creative brainstorming around your innovation, we’re excited to have three subject matters who will share their perspectives of what innovation is needed in the areas of Science, Technology, Engineering, and Math(STEM), Social Emotional Learning (SEL), and Teacher Quality.  You’ll have an opportunity to hear from them collectively as a panel and engage with them individually in a breakout room later in the webinar.</a:t>
            </a:r>
          </a:p>
        </p:txBody>
      </p:sp>
      <p:sp>
        <p:nvSpPr>
          <p:cNvPr id="4" name="Slide Number Placeholder 3"/>
          <p:cNvSpPr>
            <a:spLocks noGrp="1"/>
          </p:cNvSpPr>
          <p:nvPr>
            <p:ph type="sldNum" sz="quarter" idx="5"/>
          </p:nvPr>
        </p:nvSpPr>
        <p:spPr/>
        <p:txBody>
          <a:bodyPr/>
          <a:lstStyle/>
          <a:p>
            <a:fld id="{A3EBFC45-5429-4D72-B993-E332064CE0B1}" type="slidenum">
              <a:rPr lang="en-US" smtClean="0"/>
              <a:t>3</a:t>
            </a:fld>
            <a:endParaRPr lang="en-US"/>
          </a:p>
        </p:txBody>
      </p:sp>
    </p:spTree>
    <p:extLst>
      <p:ext uri="{BB962C8B-B14F-4D97-AF65-F5344CB8AC3E}">
        <p14:creationId xmlns:p14="http://schemas.microsoft.com/office/powerpoint/2010/main" val="1652159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chemeClr val="tx1"/>
                </a:solidFill>
                <a:latin typeface="Gotham-Bold"/>
                <a:cs typeface="Arial"/>
              </a:rPr>
              <a:t>Discretionary grants are </a:t>
            </a:r>
            <a:r>
              <a:rPr lang="en-US" sz="1200" spc="-5" dirty="0">
                <a:solidFill>
                  <a:schemeClr val="tx1"/>
                </a:solidFill>
                <a:latin typeface="Gotham-Bold"/>
                <a:cs typeface="Arial"/>
              </a:rPr>
              <a:t>evaluated based on </a:t>
            </a:r>
            <a:r>
              <a:rPr lang="en-US" sz="1200" spc="-545" dirty="0">
                <a:solidFill>
                  <a:schemeClr val="tx1"/>
                </a:solidFill>
                <a:latin typeface="Gotham-Bold"/>
                <a:cs typeface="Arial"/>
              </a:rPr>
              <a:t> </a:t>
            </a:r>
            <a:r>
              <a:rPr lang="en-US" sz="1200" dirty="0">
                <a:solidFill>
                  <a:schemeClr val="tx1"/>
                </a:solidFill>
                <a:latin typeface="Gotham-Bold"/>
                <a:cs typeface="Arial"/>
              </a:rPr>
              <a:t>merit </a:t>
            </a:r>
            <a:r>
              <a:rPr lang="en-US" sz="1200" spc="-5" dirty="0">
                <a:solidFill>
                  <a:schemeClr val="tx1"/>
                </a:solidFill>
                <a:latin typeface="Gotham-Bold"/>
                <a:cs typeface="Arial"/>
              </a:rPr>
              <a:t>and available </a:t>
            </a:r>
            <a:r>
              <a:rPr lang="en-US" sz="1200" dirty="0">
                <a:solidFill>
                  <a:schemeClr val="tx1"/>
                </a:solidFill>
                <a:latin typeface="Gotham-Bold"/>
                <a:cs typeface="Arial"/>
              </a:rPr>
              <a:t>funding</a:t>
            </a:r>
          </a:p>
          <a:p>
            <a:endParaRPr lang="en-US" sz="1200" dirty="0">
              <a:solidFill>
                <a:schemeClr val="tx1"/>
              </a:solidFill>
              <a:latin typeface="Gotham-Bold"/>
              <a:cs typeface="Arial"/>
            </a:endParaRPr>
          </a:p>
          <a:p>
            <a:r>
              <a:rPr lang="en-US" sz="1200" dirty="0">
                <a:solidFill>
                  <a:schemeClr val="tx1"/>
                </a:solidFill>
                <a:latin typeface="Gotham-Bold"/>
                <a:cs typeface="Arial"/>
              </a:rPr>
              <a:t>“High-needs” is defined by the applicant</a:t>
            </a:r>
          </a:p>
          <a:p>
            <a:endParaRPr lang="en-US" sz="1200" dirty="0">
              <a:solidFill>
                <a:schemeClr val="tx1"/>
              </a:solidFill>
              <a:latin typeface="Gotham-Bold"/>
              <a:cs typeface="Arial"/>
            </a:endParaRPr>
          </a:p>
          <a:p>
            <a:r>
              <a:rPr lang="en-US" sz="1200" dirty="0">
                <a:solidFill>
                  <a:schemeClr val="tx1"/>
                </a:solidFill>
                <a:latin typeface="Gotham-Bold"/>
                <a:cs typeface="Arial"/>
              </a:rPr>
              <a:t>Projects must be evidenced based as well as build the knowledge base of effective practices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Gotham-Bold"/>
                <a:cs typeface="Arial"/>
              </a:rPr>
              <a:t>Projects must also be evaluated to </a:t>
            </a:r>
            <a:r>
              <a:rPr lang="en-US" sz="1200" dirty="0">
                <a:latin typeface="Gotham-Book"/>
              </a:rPr>
              <a:t>measure the impact of the innovation with new populations and in new settings.  Mid and Expansion grants must identify the core element for replication and examine the cost-effectiveness.</a:t>
            </a:r>
          </a:p>
          <a:p>
            <a:endParaRPr lang="en-US" sz="1200" dirty="0">
              <a:solidFill>
                <a:schemeClr val="tx1"/>
              </a:solidFill>
              <a:latin typeface="Gotham-Bold"/>
              <a:cs typeface="Arial"/>
            </a:endParaRPr>
          </a:p>
        </p:txBody>
      </p:sp>
      <p:sp>
        <p:nvSpPr>
          <p:cNvPr id="4" name="Slide Number Placeholder 3"/>
          <p:cNvSpPr>
            <a:spLocks noGrp="1"/>
          </p:cNvSpPr>
          <p:nvPr>
            <p:ph type="sldNum" sz="quarter" idx="5"/>
          </p:nvPr>
        </p:nvSpPr>
        <p:spPr/>
        <p:txBody>
          <a:bodyPr/>
          <a:lstStyle/>
          <a:p>
            <a:fld id="{A3EBFC45-5429-4D72-B993-E332064CE0B1}" type="slidenum">
              <a:rPr lang="en-US" smtClean="0"/>
              <a:t>4</a:t>
            </a:fld>
            <a:endParaRPr lang="en-US"/>
          </a:p>
        </p:txBody>
      </p:sp>
    </p:spTree>
    <p:extLst>
      <p:ext uri="{BB962C8B-B14F-4D97-AF65-F5344CB8AC3E}">
        <p14:creationId xmlns:p14="http://schemas.microsoft.com/office/powerpoint/2010/main" val="1644297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Early-phase grants </a:t>
            </a:r>
            <a:r>
              <a:rPr lang="en-US" sz="1200" b="1" u="sng" spc="-5" dirty="0">
                <a:solidFill>
                  <a:srgbClr val="231F20"/>
                </a:solidFill>
                <a:latin typeface="Gotham-Bold"/>
                <a:cs typeface="Gotham-Bold"/>
              </a:rPr>
              <a:t>Explore </a:t>
            </a:r>
            <a:r>
              <a:rPr lang="en-US" sz="1200" spc="-15" dirty="0">
                <a:solidFill>
                  <a:srgbClr val="231F20"/>
                </a:solidFill>
                <a:latin typeface="Gotham-Book"/>
                <a:cs typeface="Gotham-Book"/>
              </a:rPr>
              <a:t>new</a:t>
            </a:r>
            <a:r>
              <a:rPr lang="en-US" sz="1200" spc="-5" dirty="0">
                <a:solidFill>
                  <a:srgbClr val="231F20"/>
                </a:solidFill>
                <a:latin typeface="Gotham-Book"/>
                <a:cs typeface="Gotham-Book"/>
              </a:rPr>
              <a:t> </a:t>
            </a:r>
            <a:r>
              <a:rPr lang="en-US" sz="1200" spc="-30" dirty="0">
                <a:solidFill>
                  <a:srgbClr val="231F20"/>
                </a:solidFill>
                <a:latin typeface="Gotham-Book"/>
                <a:cs typeface="Gotham-Book"/>
              </a:rPr>
              <a:t>ways</a:t>
            </a:r>
            <a:r>
              <a:rPr lang="en-US" sz="1200" spc="-5" dirty="0">
                <a:solidFill>
                  <a:srgbClr val="231F20"/>
                </a:solidFill>
                <a:latin typeface="Gotham-Book"/>
                <a:cs typeface="Gotham-Book"/>
              </a:rPr>
              <a:t> </a:t>
            </a:r>
            <a:r>
              <a:rPr lang="en-US" sz="1200" dirty="0">
                <a:solidFill>
                  <a:srgbClr val="231F20"/>
                </a:solidFill>
                <a:latin typeface="Gotham-Book"/>
                <a:cs typeface="Gotham-Book"/>
              </a:rPr>
              <a:t>of</a:t>
            </a:r>
            <a:r>
              <a:rPr lang="en-US" sz="1200" spc="-5" dirty="0">
                <a:solidFill>
                  <a:srgbClr val="231F20"/>
                </a:solidFill>
                <a:latin typeface="Gotham-Book"/>
                <a:cs typeface="Gotham-Book"/>
              </a:rPr>
              <a:t> </a:t>
            </a:r>
            <a:r>
              <a:rPr lang="en-US" sz="1200" spc="-10" dirty="0">
                <a:solidFill>
                  <a:srgbClr val="231F20"/>
                </a:solidFill>
                <a:latin typeface="Gotham-Book"/>
                <a:cs typeface="Gotham-Book"/>
              </a:rPr>
              <a:t>addressing </a:t>
            </a:r>
            <a:r>
              <a:rPr lang="en-US" sz="1200" spc="-5" dirty="0">
                <a:solidFill>
                  <a:srgbClr val="231F20"/>
                </a:solidFill>
                <a:latin typeface="Gotham-Book"/>
                <a:cs typeface="Gotham-Book"/>
              </a:rPr>
              <a:t> persistent</a:t>
            </a:r>
            <a:r>
              <a:rPr lang="en-US" sz="1200" spc="-50" dirty="0">
                <a:solidFill>
                  <a:srgbClr val="231F20"/>
                </a:solidFill>
                <a:latin typeface="Gotham-Book"/>
                <a:cs typeface="Gotham-Book"/>
              </a:rPr>
              <a:t> </a:t>
            </a:r>
            <a:r>
              <a:rPr lang="en-US" sz="1200" dirty="0">
                <a:solidFill>
                  <a:srgbClr val="231F20"/>
                </a:solidFill>
                <a:latin typeface="Gotham-Book"/>
                <a:cs typeface="Gotham-Book"/>
              </a:rPr>
              <a:t>challenges,</a:t>
            </a:r>
            <a:r>
              <a:rPr lang="en-US" sz="1200" spc="-50" dirty="0">
                <a:solidFill>
                  <a:srgbClr val="231F20"/>
                </a:solidFill>
                <a:latin typeface="Gotham-Book"/>
                <a:cs typeface="Gotham-Book"/>
              </a:rPr>
              <a:t> </a:t>
            </a:r>
            <a:r>
              <a:rPr lang="en-US" sz="1200" dirty="0">
                <a:solidFill>
                  <a:srgbClr val="231F20"/>
                </a:solidFill>
                <a:latin typeface="Gotham-Book"/>
                <a:cs typeface="Gotham-Book"/>
              </a:rPr>
              <a:t>designed </a:t>
            </a:r>
            <a:r>
              <a:rPr lang="en-US" sz="1200" spc="-525" dirty="0">
                <a:solidFill>
                  <a:srgbClr val="231F20"/>
                </a:solidFill>
                <a:latin typeface="Gotham-Book"/>
                <a:cs typeface="Gotham-Book"/>
              </a:rPr>
              <a:t> </a:t>
            </a:r>
            <a:r>
              <a:rPr lang="en-US" sz="1200" spc="-5" dirty="0">
                <a:solidFill>
                  <a:srgbClr val="231F20"/>
                </a:solidFill>
                <a:latin typeface="Gotham-Book"/>
                <a:cs typeface="Gotham-Book"/>
              </a:rPr>
              <a:t>that </a:t>
            </a:r>
            <a:r>
              <a:rPr lang="en-US" sz="1200" dirty="0">
                <a:solidFill>
                  <a:srgbClr val="231F20"/>
                </a:solidFill>
                <a:latin typeface="Gotham-Book"/>
                <a:cs typeface="Gotham-Book"/>
              </a:rPr>
              <a:t>other </a:t>
            </a:r>
            <a:r>
              <a:rPr lang="en-US" sz="1200" spc="-5" dirty="0">
                <a:solidFill>
                  <a:srgbClr val="231F20"/>
                </a:solidFill>
                <a:latin typeface="Gotham-Book"/>
                <a:cs typeface="Gotham-Book"/>
              </a:rPr>
              <a:t>educators </a:t>
            </a:r>
            <a:r>
              <a:rPr lang="en-US" sz="1200" dirty="0">
                <a:solidFill>
                  <a:srgbClr val="231F20"/>
                </a:solidFill>
                <a:latin typeface="Gotham-Book"/>
                <a:cs typeface="Gotham-Book"/>
              </a:rPr>
              <a:t>can build upon</a:t>
            </a:r>
            <a:r>
              <a:rPr lang="en-US" sz="1200" spc="-5" dirty="0">
                <a:solidFill>
                  <a:srgbClr val="231F20"/>
                </a:solidFill>
                <a:latin typeface="Gotham-Book"/>
                <a:cs typeface="Gotham-Book"/>
              </a:rPr>
              <a:t> </a:t>
            </a:r>
            <a:r>
              <a:rPr lang="en-US" sz="1200" dirty="0">
                <a:solidFill>
                  <a:srgbClr val="231F20"/>
                </a:solidFill>
                <a:latin typeface="Gotham-Book"/>
                <a:cs typeface="Gotham-Book"/>
              </a:rPr>
              <a:t>them. Funding for these grants </a:t>
            </a:r>
            <a:r>
              <a:rPr lang="en-US" dirty="0"/>
              <a:t>support the development, implementation, and feasibility testing of an innovation which prior research suggests has promise.  Early-phase grants must demonstrate a rationale and are not intended simply to implement established practices in additional locations or address needs that are unique to one particular context.  </a:t>
            </a:r>
          </a:p>
          <a:p>
            <a:endParaRPr lang="en-US" dirty="0"/>
          </a:p>
          <a:p>
            <a:r>
              <a:rPr lang="en-US" sz="1200" b="1" u="sng" spc="-5" dirty="0">
                <a:solidFill>
                  <a:srgbClr val="231F20"/>
                </a:solidFill>
                <a:latin typeface="Gotham-Bold"/>
                <a:cs typeface="Gotham-Bold"/>
              </a:rPr>
              <a:t>Mid-phase grants Sustain, </a:t>
            </a:r>
            <a:r>
              <a:rPr lang="en-US" sz="1200" b="1" u="sng" spc="-10" dirty="0">
                <a:solidFill>
                  <a:srgbClr val="231F20"/>
                </a:solidFill>
                <a:latin typeface="Gotham-Bold"/>
                <a:cs typeface="Gotham-Bold"/>
              </a:rPr>
              <a:t>replicate, </a:t>
            </a:r>
            <a:r>
              <a:rPr lang="en-US" sz="1200" b="1" u="sng" dirty="0">
                <a:solidFill>
                  <a:srgbClr val="231F20"/>
                </a:solidFill>
                <a:latin typeface="Gotham-Bold"/>
                <a:cs typeface="Gotham-Bold"/>
              </a:rPr>
              <a:t>and scale </a:t>
            </a:r>
            <a:r>
              <a:rPr lang="en-US" sz="1200" b="1" u="sng" spc="5" dirty="0">
                <a:solidFill>
                  <a:srgbClr val="231F20"/>
                </a:solidFill>
                <a:latin typeface="Gotham-Bold"/>
                <a:cs typeface="Gotham-Bold"/>
              </a:rPr>
              <a:t> </a:t>
            </a:r>
            <a:r>
              <a:rPr lang="en-US" sz="1200" spc="-10" dirty="0">
                <a:solidFill>
                  <a:srgbClr val="231F20"/>
                </a:solidFill>
                <a:latin typeface="Gotham-Book"/>
                <a:cs typeface="Gotham-Book"/>
              </a:rPr>
              <a:t>successful</a:t>
            </a:r>
            <a:r>
              <a:rPr lang="en-US" sz="1200" spc="-5" dirty="0">
                <a:solidFill>
                  <a:srgbClr val="231F20"/>
                </a:solidFill>
                <a:latin typeface="Gotham-Book"/>
                <a:cs typeface="Gotham-Book"/>
              </a:rPr>
              <a:t> </a:t>
            </a:r>
            <a:r>
              <a:rPr lang="en-US" sz="1200" spc="-10" dirty="0">
                <a:solidFill>
                  <a:srgbClr val="231F20"/>
                </a:solidFill>
                <a:latin typeface="Gotham-Book"/>
                <a:cs typeface="Gotham-Book"/>
              </a:rPr>
              <a:t>evidence-based </a:t>
            </a:r>
            <a:r>
              <a:rPr lang="en-US" sz="1200" spc="-5" dirty="0">
                <a:solidFill>
                  <a:srgbClr val="231F20"/>
                </a:solidFill>
                <a:latin typeface="Gotham-Book"/>
                <a:cs typeface="Gotham-Book"/>
              </a:rPr>
              <a:t> </a:t>
            </a:r>
            <a:r>
              <a:rPr lang="en-US" sz="1200" spc="-10" dirty="0">
                <a:solidFill>
                  <a:srgbClr val="231F20"/>
                </a:solidFill>
                <a:latin typeface="Gotham-Book"/>
                <a:cs typeface="Gotham-Book"/>
              </a:rPr>
              <a:t>practices </a:t>
            </a:r>
            <a:r>
              <a:rPr lang="en-US" sz="1200" dirty="0">
                <a:solidFill>
                  <a:srgbClr val="231F20"/>
                </a:solidFill>
                <a:latin typeface="Gotham-Book"/>
                <a:cs typeface="Gotham-Book"/>
              </a:rPr>
              <a:t>in</a:t>
            </a:r>
            <a:r>
              <a:rPr lang="en-US" sz="1200" spc="-5" dirty="0">
                <a:solidFill>
                  <a:srgbClr val="231F20"/>
                </a:solidFill>
                <a:latin typeface="Gotham-Book"/>
                <a:cs typeface="Gotham-Book"/>
              </a:rPr>
              <a:t> </a:t>
            </a:r>
            <a:r>
              <a:rPr lang="en-US" sz="1200" spc="-20" dirty="0">
                <a:solidFill>
                  <a:srgbClr val="231F20"/>
                </a:solidFill>
                <a:latin typeface="Gotham-Book"/>
                <a:cs typeface="Gotham-Book"/>
              </a:rPr>
              <a:t>new</a:t>
            </a:r>
            <a:r>
              <a:rPr lang="en-US" sz="1200" spc="-5" dirty="0">
                <a:solidFill>
                  <a:srgbClr val="231F20"/>
                </a:solidFill>
                <a:latin typeface="Gotham-Book"/>
                <a:cs typeface="Gotham-Book"/>
              </a:rPr>
              <a:t> </a:t>
            </a:r>
            <a:r>
              <a:rPr lang="en-US" sz="1200" dirty="0">
                <a:solidFill>
                  <a:srgbClr val="231F20"/>
                </a:solidFill>
                <a:latin typeface="Gotham-Book"/>
                <a:cs typeface="Gotham-Book"/>
              </a:rPr>
              <a:t>schools, </a:t>
            </a:r>
            <a:r>
              <a:rPr lang="en-US" sz="1200" spc="-5" dirty="0">
                <a:solidFill>
                  <a:srgbClr val="231F20"/>
                </a:solidFill>
                <a:latin typeface="Gotham-Book"/>
                <a:cs typeface="Gotham-Book"/>
              </a:rPr>
              <a:t>districts, </a:t>
            </a:r>
            <a:r>
              <a:rPr lang="en-US" sz="1200" dirty="0">
                <a:solidFill>
                  <a:srgbClr val="231F20"/>
                </a:solidFill>
                <a:latin typeface="Gotham-Book"/>
                <a:cs typeface="Gotham-Book"/>
              </a:rPr>
              <a:t>and </a:t>
            </a:r>
            <a:r>
              <a:rPr lang="en-US" sz="1200" spc="-10" dirty="0">
                <a:solidFill>
                  <a:srgbClr val="231F20"/>
                </a:solidFill>
                <a:latin typeface="Gotham-Book"/>
                <a:cs typeface="Gotham-Book"/>
              </a:rPr>
              <a:t>states, </a:t>
            </a:r>
            <a:r>
              <a:rPr lang="en-US" sz="1200" dirty="0">
                <a:solidFill>
                  <a:srgbClr val="231F20"/>
                </a:solidFill>
                <a:latin typeface="Gotham-Book"/>
                <a:cs typeface="Gotham-Book"/>
              </a:rPr>
              <a:t>or with </a:t>
            </a:r>
            <a:r>
              <a:rPr lang="en-US" sz="1200" spc="-15" dirty="0">
                <a:solidFill>
                  <a:srgbClr val="231F20"/>
                </a:solidFill>
                <a:latin typeface="Gotham-Book"/>
                <a:cs typeface="Gotham-Book"/>
              </a:rPr>
              <a:t>new</a:t>
            </a:r>
            <a:r>
              <a:rPr lang="en-US" sz="1200" spc="-25" dirty="0">
                <a:solidFill>
                  <a:srgbClr val="231F20"/>
                </a:solidFill>
                <a:latin typeface="Gotham-Book"/>
                <a:cs typeface="Gotham-Book"/>
              </a:rPr>
              <a:t> </a:t>
            </a:r>
            <a:r>
              <a:rPr lang="en-US" sz="1200" spc="-5" dirty="0">
                <a:solidFill>
                  <a:srgbClr val="231F20"/>
                </a:solidFill>
                <a:latin typeface="Gotham-Book"/>
                <a:cs typeface="Gotham-Book"/>
              </a:rPr>
              <a:t>demographics</a:t>
            </a:r>
            <a:r>
              <a:rPr lang="en-US" sz="1200" spc="-20" dirty="0">
                <a:solidFill>
                  <a:srgbClr val="231F20"/>
                </a:solidFill>
                <a:latin typeface="Gotham-Book"/>
                <a:cs typeface="Gotham-Book"/>
              </a:rPr>
              <a:t> </a:t>
            </a:r>
            <a:r>
              <a:rPr lang="en-US" sz="1200" dirty="0">
                <a:solidFill>
                  <a:srgbClr val="231F20"/>
                </a:solidFill>
                <a:latin typeface="Gotham-Book"/>
                <a:cs typeface="Gotham-Book"/>
              </a:rPr>
              <a:t>of</a:t>
            </a:r>
            <a:r>
              <a:rPr lang="en-US" sz="1200" spc="-20" dirty="0">
                <a:solidFill>
                  <a:srgbClr val="231F20"/>
                </a:solidFill>
                <a:latin typeface="Gotham-Book"/>
                <a:cs typeface="Gotham-Book"/>
              </a:rPr>
              <a:t> </a:t>
            </a:r>
            <a:r>
              <a:rPr lang="en-US" sz="1200" spc="-5" dirty="0">
                <a:solidFill>
                  <a:srgbClr val="231F20"/>
                </a:solidFill>
                <a:latin typeface="Gotham-Book"/>
                <a:cs typeface="Gotham-Book"/>
              </a:rPr>
              <a:t>students, </a:t>
            </a:r>
            <a:r>
              <a:rPr lang="en-US" sz="1200" spc="-525" dirty="0">
                <a:solidFill>
                  <a:srgbClr val="231F20"/>
                </a:solidFill>
                <a:latin typeface="Gotham-Book"/>
                <a:cs typeface="Gotham-Book"/>
              </a:rPr>
              <a:t> </a:t>
            </a:r>
            <a:r>
              <a:rPr lang="en-US" sz="1200" dirty="0">
                <a:solidFill>
                  <a:srgbClr val="231F20"/>
                </a:solidFill>
                <a:latin typeface="Gotham-Book"/>
                <a:cs typeface="Gotham-Book"/>
              </a:rPr>
              <a:t>and </a:t>
            </a:r>
            <a:r>
              <a:rPr lang="en-US" sz="1200" spc="-10" dirty="0">
                <a:solidFill>
                  <a:srgbClr val="231F20"/>
                </a:solidFill>
                <a:latin typeface="Gotham-Book"/>
                <a:cs typeface="Gotham-Book"/>
              </a:rPr>
              <a:t>address </a:t>
            </a:r>
            <a:r>
              <a:rPr lang="en-US" sz="1200" dirty="0">
                <a:solidFill>
                  <a:srgbClr val="231F20"/>
                </a:solidFill>
                <a:latin typeface="Gotham-Book"/>
                <a:cs typeface="Gotham-Book"/>
              </a:rPr>
              <a:t>barriers </a:t>
            </a:r>
            <a:r>
              <a:rPr lang="en-US" sz="1200" spc="-15" dirty="0">
                <a:solidFill>
                  <a:srgbClr val="231F20"/>
                </a:solidFill>
                <a:latin typeface="Gotham-Book"/>
                <a:cs typeface="Gotham-Book"/>
              </a:rPr>
              <a:t>to </a:t>
            </a:r>
            <a:r>
              <a:rPr lang="en-US" sz="1200" spc="-5" dirty="0">
                <a:solidFill>
                  <a:srgbClr val="231F20"/>
                </a:solidFill>
                <a:latin typeface="Gotham-Book"/>
                <a:cs typeface="Gotham-Book"/>
              </a:rPr>
              <a:t>scale. A</a:t>
            </a:r>
            <a:r>
              <a:rPr lang="en-US" dirty="0"/>
              <a:t>pplicants can demonstrate moderate evidence for their innovation by identifying up to 2 study citations to be reviewed against the What Works Clearinghouse (WWC) handbook.  </a:t>
            </a:r>
            <a:endParaRPr lang="en-US" sz="1200" dirty="0">
              <a:latin typeface="Gotham-Book"/>
              <a:cs typeface="Gotham-Book"/>
            </a:endParaRPr>
          </a:p>
          <a:p>
            <a:pPr>
              <a:lnSpc>
                <a:spcPct val="100000"/>
              </a:lnSpc>
              <a:spcBef>
                <a:spcPts val="40"/>
              </a:spcBef>
            </a:pPr>
            <a:endParaRPr lang="en-US" sz="1200" dirty="0">
              <a:latin typeface="Gotham-Book"/>
              <a:cs typeface="Gotham-Book"/>
            </a:endParaRPr>
          </a:p>
          <a:p>
            <a:r>
              <a:rPr lang="en-US" sz="1200" b="1" u="sng" dirty="0">
                <a:solidFill>
                  <a:srgbClr val="231F20"/>
                </a:solidFill>
                <a:latin typeface="Gotham-Bold"/>
                <a:cs typeface="Gotham-Bold"/>
              </a:rPr>
              <a:t>Expansion grants Build the </a:t>
            </a:r>
            <a:r>
              <a:rPr lang="en-US" sz="1200" b="1" u="sng" spc="-10" dirty="0">
                <a:solidFill>
                  <a:srgbClr val="231F20"/>
                </a:solidFill>
                <a:latin typeface="Gotham-Bold"/>
                <a:cs typeface="Gotham-Bold"/>
              </a:rPr>
              <a:t>evidence </a:t>
            </a:r>
            <a:r>
              <a:rPr lang="en-US" sz="1200" b="1" u="sng" dirty="0">
                <a:solidFill>
                  <a:srgbClr val="231F20"/>
                </a:solidFill>
                <a:latin typeface="Gotham-Bold"/>
                <a:cs typeface="Gotham-Bold"/>
              </a:rPr>
              <a:t>base </a:t>
            </a:r>
            <a:r>
              <a:rPr lang="en-US" sz="1200" dirty="0">
                <a:solidFill>
                  <a:srgbClr val="231F20"/>
                </a:solidFill>
                <a:latin typeface="Gotham-Book"/>
                <a:cs typeface="Gotham-Book"/>
              </a:rPr>
              <a:t>on </a:t>
            </a:r>
            <a:r>
              <a:rPr lang="en-US" sz="1200" spc="-10" dirty="0">
                <a:solidFill>
                  <a:srgbClr val="231F20"/>
                </a:solidFill>
                <a:latin typeface="Gotham-Book"/>
                <a:cs typeface="Gotham-Book"/>
              </a:rPr>
              <a:t>effective </a:t>
            </a:r>
            <a:r>
              <a:rPr lang="en-US" sz="1200" spc="-5" dirty="0">
                <a:solidFill>
                  <a:srgbClr val="231F20"/>
                </a:solidFill>
                <a:latin typeface="Gotham-Book"/>
                <a:cs typeface="Gotham-Book"/>
              </a:rPr>
              <a:t>educational </a:t>
            </a:r>
            <a:r>
              <a:rPr lang="en-US" sz="1200" dirty="0">
                <a:solidFill>
                  <a:srgbClr val="231F20"/>
                </a:solidFill>
                <a:latin typeface="Gotham-Book"/>
                <a:cs typeface="Gotham-Book"/>
              </a:rPr>
              <a:t> </a:t>
            </a:r>
            <a:r>
              <a:rPr lang="en-US" sz="1200" spc="-10" dirty="0">
                <a:solidFill>
                  <a:srgbClr val="231F20"/>
                </a:solidFill>
                <a:latin typeface="Gotham-Book"/>
                <a:cs typeface="Gotham-Book"/>
              </a:rPr>
              <a:t>practices</a:t>
            </a:r>
            <a:r>
              <a:rPr lang="en-US" sz="1200" spc="-5" dirty="0">
                <a:solidFill>
                  <a:srgbClr val="231F20"/>
                </a:solidFill>
                <a:latin typeface="Gotham-Book"/>
                <a:cs typeface="Gotham-Book"/>
              </a:rPr>
              <a:t> </a:t>
            </a:r>
            <a:r>
              <a:rPr lang="en-US" sz="1200" spc="-15" dirty="0">
                <a:solidFill>
                  <a:srgbClr val="231F20"/>
                </a:solidFill>
                <a:latin typeface="Gotham-Book"/>
                <a:cs typeface="Gotham-Book"/>
              </a:rPr>
              <a:t>to</a:t>
            </a:r>
            <a:r>
              <a:rPr lang="en-US" sz="1200" spc="-5" dirty="0">
                <a:solidFill>
                  <a:srgbClr val="231F20"/>
                </a:solidFill>
                <a:latin typeface="Gotham-Book"/>
                <a:cs typeface="Gotham-Book"/>
              </a:rPr>
              <a:t> </a:t>
            </a:r>
            <a:r>
              <a:rPr lang="en-US" sz="1200" spc="-25" dirty="0">
                <a:solidFill>
                  <a:srgbClr val="231F20"/>
                </a:solidFill>
                <a:latin typeface="Gotham-Book"/>
                <a:cs typeface="Gotham-Book"/>
              </a:rPr>
              <a:t>improve </a:t>
            </a:r>
            <a:r>
              <a:rPr lang="en-US" sz="1200" spc="-10" dirty="0">
                <a:solidFill>
                  <a:srgbClr val="231F20"/>
                </a:solidFill>
                <a:latin typeface="Gotham-Book"/>
                <a:cs typeface="Gotham-Book"/>
              </a:rPr>
              <a:t>achievement</a:t>
            </a:r>
            <a:r>
              <a:rPr lang="en-US" sz="1200" spc="-40" dirty="0">
                <a:solidFill>
                  <a:srgbClr val="231F20"/>
                </a:solidFill>
                <a:latin typeface="Gotham-Book"/>
                <a:cs typeface="Gotham-Book"/>
              </a:rPr>
              <a:t> </a:t>
            </a:r>
            <a:r>
              <a:rPr lang="en-US" sz="1200" spc="-10" dirty="0">
                <a:solidFill>
                  <a:srgbClr val="231F20"/>
                </a:solidFill>
                <a:latin typeface="Gotham-Book"/>
                <a:cs typeface="Gotham-Book"/>
              </a:rPr>
              <a:t>for</a:t>
            </a:r>
            <a:r>
              <a:rPr lang="en-US" sz="1200" spc="-40" dirty="0">
                <a:solidFill>
                  <a:srgbClr val="231F20"/>
                </a:solidFill>
                <a:latin typeface="Gotham-Book"/>
                <a:cs typeface="Gotham-Book"/>
              </a:rPr>
              <a:t> </a:t>
            </a:r>
            <a:r>
              <a:rPr lang="en-US" sz="1200" dirty="0">
                <a:solidFill>
                  <a:srgbClr val="231F20"/>
                </a:solidFill>
                <a:latin typeface="Gotham-Book"/>
                <a:cs typeface="Gotham-Book"/>
              </a:rPr>
              <a:t>high-need </a:t>
            </a:r>
            <a:r>
              <a:rPr lang="en-US" sz="1200" spc="-5" dirty="0">
                <a:solidFill>
                  <a:srgbClr val="231F20"/>
                </a:solidFill>
                <a:latin typeface="Gotham-Book"/>
                <a:cs typeface="Gotham-Book"/>
              </a:rPr>
              <a:t>students</a:t>
            </a:r>
            <a:r>
              <a:rPr lang="en-US" sz="1200" spc="-15" dirty="0">
                <a:solidFill>
                  <a:srgbClr val="231F20"/>
                </a:solidFill>
                <a:latin typeface="Gotham-Book"/>
                <a:cs typeface="Gotham-Book"/>
              </a:rPr>
              <a:t> </a:t>
            </a:r>
            <a:r>
              <a:rPr lang="en-US" sz="1200" spc="-25" dirty="0">
                <a:solidFill>
                  <a:srgbClr val="231F20"/>
                </a:solidFill>
                <a:latin typeface="Gotham-Book"/>
                <a:cs typeface="Gotham-Book"/>
              </a:rPr>
              <a:t>by</a:t>
            </a:r>
            <a:r>
              <a:rPr lang="en-US" sz="1200" spc="-15" dirty="0">
                <a:solidFill>
                  <a:srgbClr val="231F20"/>
                </a:solidFill>
                <a:latin typeface="Gotham-Book"/>
                <a:cs typeface="Gotham-Book"/>
              </a:rPr>
              <a:t> </a:t>
            </a:r>
            <a:r>
              <a:rPr lang="en-US" sz="1200" spc="-10" dirty="0">
                <a:solidFill>
                  <a:srgbClr val="231F20"/>
                </a:solidFill>
                <a:latin typeface="Gotham-Book"/>
                <a:cs typeface="Gotham-Book"/>
              </a:rPr>
              <a:t>expanding existing </a:t>
            </a:r>
            <a:r>
              <a:rPr lang="en-US" sz="1200" spc="-525" dirty="0">
                <a:solidFill>
                  <a:srgbClr val="231F20"/>
                </a:solidFill>
                <a:latin typeface="Gotham-Book"/>
                <a:cs typeface="Gotham-Book"/>
              </a:rPr>
              <a:t> </a:t>
            </a:r>
            <a:r>
              <a:rPr lang="en-US" sz="1200" spc="-20" dirty="0">
                <a:solidFill>
                  <a:srgbClr val="231F20"/>
                </a:solidFill>
                <a:latin typeface="Gotham-Book"/>
                <a:cs typeface="Gotham-Book"/>
              </a:rPr>
              <a:t>innovative</a:t>
            </a:r>
            <a:r>
              <a:rPr lang="en-US" sz="1200" spc="-5" dirty="0">
                <a:solidFill>
                  <a:srgbClr val="231F20"/>
                </a:solidFill>
                <a:latin typeface="Gotham-Book"/>
                <a:cs typeface="Gotham-Book"/>
              </a:rPr>
              <a:t> education </a:t>
            </a:r>
            <a:r>
              <a:rPr lang="en-US" sz="1200" spc="-10" dirty="0">
                <a:solidFill>
                  <a:srgbClr val="231F20"/>
                </a:solidFill>
                <a:latin typeface="Gotham-Book"/>
                <a:cs typeface="Gotham-Book"/>
              </a:rPr>
              <a:t>practices. Strong evidence is required for these applications. A</a:t>
            </a:r>
            <a:r>
              <a:rPr lang="en-US" dirty="0"/>
              <a:t>pplicants can demonstrate strong evidence by identify up to 4 study citations to be reviewed against the WWC handbook. </a:t>
            </a:r>
          </a:p>
          <a:p>
            <a:endParaRPr lang="en-US" dirty="0"/>
          </a:p>
          <a:p>
            <a:pPr marL="12700" marR="513715">
              <a:lnSpc>
                <a:spcPct val="101899"/>
              </a:lnSpc>
            </a:pPr>
            <a:endParaRPr lang="en-US" sz="1200" dirty="0">
              <a:latin typeface="Gotham-Book"/>
              <a:cs typeface="Gotham-Book"/>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5</a:t>
            </a:fld>
            <a:endParaRPr lang="en-US"/>
          </a:p>
        </p:txBody>
      </p:sp>
    </p:spTree>
    <p:extLst>
      <p:ext uri="{BB962C8B-B14F-4D97-AF65-F5344CB8AC3E}">
        <p14:creationId xmlns:p14="http://schemas.microsoft.com/office/powerpoint/2010/main" val="2290517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Here’s a chart comparing the three EIR tiers per program statute. </a:t>
            </a:r>
          </a:p>
        </p:txBody>
      </p:sp>
      <p:sp>
        <p:nvSpPr>
          <p:cNvPr id="4" name="Slide Number Placeholder 3"/>
          <p:cNvSpPr>
            <a:spLocks noGrp="1"/>
          </p:cNvSpPr>
          <p:nvPr>
            <p:ph type="sldNum" sz="quarter" idx="5"/>
          </p:nvPr>
        </p:nvSpPr>
        <p:spPr/>
        <p:txBody>
          <a:bodyPr/>
          <a:lstStyle/>
          <a:p>
            <a:fld id="{A3EBFC45-5429-4D72-B993-E332064CE0B1}" type="slidenum">
              <a:rPr lang="en-US" smtClean="0"/>
              <a:t>6</a:t>
            </a:fld>
            <a:endParaRPr lang="en-US"/>
          </a:p>
        </p:txBody>
      </p:sp>
    </p:spTree>
    <p:extLst>
      <p:ext uri="{BB962C8B-B14F-4D97-AF65-F5344CB8AC3E}">
        <p14:creationId xmlns:p14="http://schemas.microsoft.com/office/powerpoint/2010/main" val="1115591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Once published, a detailed list of eligible applicants can be found in the (Notice Inviting Applications) NIA.</a:t>
            </a:r>
          </a:p>
          <a:p>
            <a:r>
              <a:rPr lang="en-US"/>
              <a:t>If you are a for-profit company that is not eligible, consider partnering with an entity who is eligible. </a:t>
            </a:r>
          </a:p>
          <a:p>
            <a:endParaRPr lang="en-US"/>
          </a:p>
        </p:txBody>
      </p:sp>
      <p:sp>
        <p:nvSpPr>
          <p:cNvPr id="4" name="Slide Number Placeholder 3"/>
          <p:cNvSpPr>
            <a:spLocks noGrp="1"/>
          </p:cNvSpPr>
          <p:nvPr>
            <p:ph type="sldNum" sz="quarter" idx="5"/>
          </p:nvPr>
        </p:nvSpPr>
        <p:spPr/>
        <p:txBody>
          <a:bodyPr/>
          <a:lstStyle/>
          <a:p>
            <a:fld id="{A3EBFC45-5429-4D72-B993-E332064CE0B1}" type="slidenum">
              <a:rPr lang="en-US" smtClean="0"/>
              <a:t>7</a:t>
            </a:fld>
            <a:endParaRPr lang="en-US"/>
          </a:p>
        </p:txBody>
      </p:sp>
    </p:spTree>
    <p:extLst>
      <p:ext uri="{BB962C8B-B14F-4D97-AF65-F5344CB8AC3E}">
        <p14:creationId xmlns:p14="http://schemas.microsoft.com/office/powerpoint/2010/main" val="2354555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3EBFC45-5429-4D72-B993-E332064CE0B1}" type="slidenum">
              <a:rPr lang="en-US" smtClean="0"/>
              <a:t>8</a:t>
            </a:fld>
            <a:endParaRPr lang="en-US"/>
          </a:p>
        </p:txBody>
      </p:sp>
    </p:spTree>
    <p:extLst>
      <p:ext uri="{BB962C8B-B14F-4D97-AF65-F5344CB8AC3E}">
        <p14:creationId xmlns:p14="http://schemas.microsoft.com/office/powerpoint/2010/main" val="31776940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After a quick Google search, this definition of INNOVATE emerges, “</a:t>
            </a:r>
            <a:r>
              <a:rPr lang="en-US" sz="1200" spc="-150" dirty="0">
                <a:solidFill>
                  <a:srgbClr val="231F20"/>
                </a:solidFill>
                <a:latin typeface="Gotham-Book"/>
                <a:cs typeface="Gotham-Book"/>
              </a:rPr>
              <a:t>To</a:t>
            </a:r>
            <a:r>
              <a:rPr lang="en-US" sz="1200" spc="-20" dirty="0">
                <a:solidFill>
                  <a:srgbClr val="231F20"/>
                </a:solidFill>
                <a:latin typeface="Gotham-Book"/>
                <a:cs typeface="Gotham-Book"/>
              </a:rPr>
              <a:t> create</a:t>
            </a:r>
            <a:r>
              <a:rPr lang="en-US" sz="1200" spc="-15" dirty="0">
                <a:solidFill>
                  <a:srgbClr val="231F20"/>
                </a:solidFill>
                <a:latin typeface="Gotham-Book"/>
                <a:cs typeface="Gotham-Book"/>
              </a:rPr>
              <a:t> </a:t>
            </a:r>
            <a:r>
              <a:rPr lang="en-US" sz="1200" dirty="0">
                <a:solidFill>
                  <a:srgbClr val="231F20"/>
                </a:solidFill>
                <a:latin typeface="Gotham-Book"/>
                <a:cs typeface="Gotham-Book"/>
              </a:rPr>
              <a:t>a</a:t>
            </a:r>
            <a:r>
              <a:rPr lang="en-US" sz="1200" spc="-15" dirty="0">
                <a:solidFill>
                  <a:srgbClr val="231F20"/>
                </a:solidFill>
                <a:latin typeface="Gotham-Book"/>
                <a:cs typeface="Gotham-Book"/>
              </a:rPr>
              <a:t> </a:t>
            </a:r>
            <a:r>
              <a:rPr lang="en-US" sz="1200" spc="-20" dirty="0">
                <a:solidFill>
                  <a:srgbClr val="231F20"/>
                </a:solidFill>
                <a:latin typeface="Gotham-Book"/>
                <a:cs typeface="Gotham-Book"/>
              </a:rPr>
              <a:t>new</a:t>
            </a:r>
            <a:r>
              <a:rPr lang="en-US" sz="1200" spc="-15" dirty="0">
                <a:solidFill>
                  <a:srgbClr val="231F20"/>
                </a:solidFill>
                <a:latin typeface="Gotham-Book"/>
                <a:cs typeface="Gotham-Book"/>
              </a:rPr>
              <a:t> </a:t>
            </a:r>
            <a:r>
              <a:rPr lang="en-US" sz="1200" dirty="0">
                <a:solidFill>
                  <a:srgbClr val="231F20"/>
                </a:solidFill>
                <a:latin typeface="Gotham-Book"/>
                <a:cs typeface="Gotham-Book"/>
              </a:rPr>
              <a:t>idea or</a:t>
            </a:r>
            <a:r>
              <a:rPr lang="en-US" sz="1200" spc="-75" dirty="0">
                <a:solidFill>
                  <a:srgbClr val="231F20"/>
                </a:solidFill>
                <a:latin typeface="Gotham-Book"/>
                <a:cs typeface="Gotham-Book"/>
              </a:rPr>
              <a:t> </a:t>
            </a:r>
            <a:r>
              <a:rPr lang="en-US" sz="1200" dirty="0">
                <a:solidFill>
                  <a:srgbClr val="231F20"/>
                </a:solidFill>
                <a:latin typeface="Gotham-Book"/>
                <a:cs typeface="Gotham-Book"/>
              </a:rPr>
              <a:t>method</a:t>
            </a:r>
            <a:r>
              <a:rPr lang="en-US" sz="1200" spc="-75" dirty="0">
                <a:solidFill>
                  <a:srgbClr val="231F20"/>
                </a:solidFill>
                <a:latin typeface="Gotham-Book"/>
                <a:cs typeface="Gotham-Book"/>
              </a:rPr>
              <a:t> </a:t>
            </a:r>
            <a:r>
              <a:rPr lang="en-US" sz="1200" spc="-20" dirty="0">
                <a:solidFill>
                  <a:srgbClr val="231F20"/>
                </a:solidFill>
                <a:latin typeface="Gotham-Book"/>
                <a:cs typeface="Gotham-Book"/>
              </a:rPr>
              <a:t>to</a:t>
            </a:r>
            <a:r>
              <a:rPr lang="en-US" sz="1200" spc="-75" dirty="0">
                <a:solidFill>
                  <a:srgbClr val="231F20"/>
                </a:solidFill>
                <a:latin typeface="Gotham-Book"/>
                <a:cs typeface="Gotham-Book"/>
              </a:rPr>
              <a:t> </a:t>
            </a:r>
            <a:r>
              <a:rPr lang="en-US" sz="1200" spc="-15" dirty="0">
                <a:solidFill>
                  <a:srgbClr val="231F20"/>
                </a:solidFill>
                <a:latin typeface="Gotham-Book"/>
                <a:cs typeface="Gotham-Book"/>
              </a:rPr>
              <a:t>address </a:t>
            </a:r>
            <a:r>
              <a:rPr lang="en-US" sz="1200" spc="-705" dirty="0">
                <a:solidFill>
                  <a:srgbClr val="231F20"/>
                </a:solidFill>
                <a:latin typeface="Gotham-Book"/>
                <a:cs typeface="Gotham-Book"/>
              </a:rPr>
              <a:t> </a:t>
            </a:r>
            <a:r>
              <a:rPr lang="en-US" sz="1200" dirty="0">
                <a:solidFill>
                  <a:srgbClr val="231F20"/>
                </a:solidFill>
                <a:latin typeface="Gotham-Book"/>
                <a:cs typeface="Gotham-Book"/>
              </a:rPr>
              <a:t>a</a:t>
            </a:r>
            <a:r>
              <a:rPr lang="en-US" sz="1200" spc="-10" dirty="0">
                <a:solidFill>
                  <a:srgbClr val="231F20"/>
                </a:solidFill>
                <a:latin typeface="Gotham-Book"/>
                <a:cs typeface="Gotham-Book"/>
              </a:rPr>
              <a:t> </a:t>
            </a:r>
            <a:r>
              <a:rPr lang="en-US" sz="1200" dirty="0">
                <a:solidFill>
                  <a:srgbClr val="231F20"/>
                </a:solidFill>
                <a:latin typeface="Gotham-Book"/>
                <a:cs typeface="Gotham-Book"/>
              </a:rPr>
              <a:t>challenge.”  </a:t>
            </a:r>
            <a:r>
              <a:rPr lang="en-US" sz="1200" b="1" spc="-10" dirty="0">
                <a:latin typeface="+mj-lt"/>
              </a:rPr>
              <a:t>The </a:t>
            </a:r>
            <a:r>
              <a:rPr lang="en-US" sz="1200" b="1" spc="-35" dirty="0">
                <a:latin typeface="+mj-lt"/>
              </a:rPr>
              <a:t>GOAL</a:t>
            </a:r>
            <a:r>
              <a:rPr lang="en-US" sz="1200" b="1" spc="-10" dirty="0">
                <a:latin typeface="+mj-lt"/>
              </a:rPr>
              <a:t> </a:t>
            </a:r>
            <a:r>
              <a:rPr lang="en-US" sz="1200" b="1" dirty="0">
                <a:latin typeface="+mj-lt"/>
              </a:rPr>
              <a:t>of</a:t>
            </a:r>
            <a:r>
              <a:rPr lang="en-US" sz="1200" b="1" spc="-10" dirty="0">
                <a:latin typeface="+mj-lt"/>
              </a:rPr>
              <a:t> the </a:t>
            </a:r>
            <a:r>
              <a:rPr lang="en-US" sz="1200" b="1" spc="-5" dirty="0">
                <a:latin typeface="+mj-lt"/>
              </a:rPr>
              <a:t>Education</a:t>
            </a:r>
            <a:r>
              <a:rPr lang="en-US" sz="1200" b="1" spc="-10" dirty="0">
                <a:latin typeface="+mj-lt"/>
              </a:rPr>
              <a:t> </a:t>
            </a:r>
            <a:r>
              <a:rPr lang="en-US" sz="1200" b="1" spc="-20" dirty="0">
                <a:latin typeface="+mj-lt"/>
              </a:rPr>
              <a:t>Innovation</a:t>
            </a:r>
            <a:r>
              <a:rPr lang="en-US" sz="1200" b="1" spc="-10" dirty="0">
                <a:latin typeface="+mj-lt"/>
              </a:rPr>
              <a:t> </a:t>
            </a:r>
            <a:r>
              <a:rPr lang="en-US" sz="1200" b="1" dirty="0">
                <a:latin typeface="+mj-lt"/>
              </a:rPr>
              <a:t>and </a:t>
            </a:r>
            <a:r>
              <a:rPr lang="en-US" sz="1200" b="1" spc="-825" dirty="0">
                <a:latin typeface="+mj-lt"/>
              </a:rPr>
              <a:t> </a:t>
            </a:r>
            <a:r>
              <a:rPr lang="en-US" sz="1200" b="1" spc="-15" dirty="0">
                <a:latin typeface="+mj-lt"/>
              </a:rPr>
              <a:t>Research</a:t>
            </a:r>
            <a:r>
              <a:rPr lang="en-US" sz="1200" b="1" spc="-10" dirty="0">
                <a:latin typeface="+mj-lt"/>
              </a:rPr>
              <a:t> </a:t>
            </a:r>
            <a:r>
              <a:rPr lang="en-US" sz="1200" b="1" dirty="0">
                <a:latin typeface="+mj-lt"/>
              </a:rPr>
              <a:t>(EIR)</a:t>
            </a:r>
            <a:r>
              <a:rPr lang="en-US" sz="1200" b="1" spc="-5" dirty="0">
                <a:latin typeface="+mj-lt"/>
              </a:rPr>
              <a:t> </a:t>
            </a:r>
            <a:r>
              <a:rPr lang="en-US" sz="1200" b="1" spc="-20" dirty="0">
                <a:latin typeface="+mj-lt"/>
              </a:rPr>
              <a:t>program</a:t>
            </a:r>
            <a:r>
              <a:rPr lang="en-US" sz="1200" b="1" spc="-5" dirty="0">
                <a:latin typeface="+mj-lt"/>
              </a:rPr>
              <a:t> </a:t>
            </a:r>
            <a:r>
              <a:rPr lang="en-US" sz="1200" b="1" dirty="0">
                <a:latin typeface="+mj-lt"/>
              </a:rPr>
              <a:t>is</a:t>
            </a:r>
            <a:r>
              <a:rPr lang="en-US" sz="1200" b="1" spc="-5" dirty="0">
                <a:latin typeface="+mj-lt"/>
              </a:rPr>
              <a:t> </a:t>
            </a:r>
            <a:r>
              <a:rPr lang="en-US" sz="1200" b="1" spc="-25" dirty="0">
                <a:latin typeface="+mj-lt"/>
              </a:rPr>
              <a:t>to</a:t>
            </a:r>
            <a:r>
              <a:rPr lang="en-US" sz="1200" b="1" spc="-5" dirty="0">
                <a:latin typeface="+mj-lt"/>
              </a:rPr>
              <a:t> </a:t>
            </a:r>
            <a:r>
              <a:rPr lang="en-US" sz="1200" b="1" spc="-20" dirty="0">
                <a:latin typeface="+mj-lt"/>
              </a:rPr>
              <a:t>provide </a:t>
            </a:r>
            <a:r>
              <a:rPr lang="en-US" sz="1200" b="1" spc="-15" dirty="0">
                <a:latin typeface="+mj-lt"/>
              </a:rPr>
              <a:t> </a:t>
            </a:r>
            <a:r>
              <a:rPr lang="en-US" sz="1200" b="1" dirty="0">
                <a:latin typeface="+mj-lt"/>
              </a:rPr>
              <a:t>funding</a:t>
            </a:r>
            <a:r>
              <a:rPr lang="en-US" sz="1200" b="1" spc="-20" dirty="0">
                <a:latin typeface="+mj-lt"/>
              </a:rPr>
              <a:t> </a:t>
            </a:r>
            <a:r>
              <a:rPr lang="en-US" sz="1200" b="1" spc="-25" dirty="0">
                <a:latin typeface="+mj-lt"/>
              </a:rPr>
              <a:t>to</a:t>
            </a:r>
            <a:r>
              <a:rPr lang="en-US" sz="1200" b="1" spc="-20" dirty="0">
                <a:latin typeface="+mj-lt"/>
              </a:rPr>
              <a:t> </a:t>
            </a:r>
            <a:r>
              <a:rPr lang="en-US" sz="1200" b="1" dirty="0">
                <a:latin typeface="+mj-lt"/>
              </a:rPr>
              <a:t>enable</a:t>
            </a:r>
            <a:r>
              <a:rPr lang="en-US" sz="1200" b="1" spc="-15" dirty="0">
                <a:latin typeface="+mj-lt"/>
              </a:rPr>
              <a:t> </a:t>
            </a:r>
            <a:r>
              <a:rPr lang="en-US" sz="1200" b="1" dirty="0">
                <a:latin typeface="+mj-lt"/>
              </a:rPr>
              <a:t>eligible</a:t>
            </a:r>
            <a:r>
              <a:rPr lang="en-US" sz="1200" b="1" spc="-20" dirty="0">
                <a:latin typeface="+mj-lt"/>
              </a:rPr>
              <a:t> </a:t>
            </a:r>
            <a:r>
              <a:rPr lang="en-US" sz="1200" b="1" dirty="0">
                <a:latin typeface="+mj-lt"/>
              </a:rPr>
              <a:t>applicants</a:t>
            </a:r>
            <a:r>
              <a:rPr lang="en-US" sz="1200" b="1" spc="-15" dirty="0">
                <a:latin typeface="+mj-lt"/>
              </a:rPr>
              <a:t> </a:t>
            </a:r>
            <a:r>
              <a:rPr lang="en-US" sz="1200" b="1" spc="-25" dirty="0">
                <a:latin typeface="+mj-lt"/>
              </a:rPr>
              <a:t>to </a:t>
            </a:r>
            <a:r>
              <a:rPr lang="en-US" sz="1200" b="1" spc="-15" dirty="0">
                <a:solidFill>
                  <a:srgbClr val="231F20"/>
                </a:solidFill>
                <a:latin typeface="+mj-lt"/>
              </a:rPr>
              <a:t>c</a:t>
            </a:r>
            <a:r>
              <a:rPr lang="en-US" sz="1200" spc="-15" dirty="0">
                <a:solidFill>
                  <a:srgbClr val="231F20"/>
                </a:solidFill>
                <a:cs typeface="Gotham-Book"/>
              </a:rPr>
              <a:t>reate, </a:t>
            </a:r>
            <a:r>
              <a:rPr lang="en-US" sz="1200" spc="-20" dirty="0">
                <a:solidFill>
                  <a:srgbClr val="231F20"/>
                </a:solidFill>
                <a:cs typeface="Gotham-Book"/>
              </a:rPr>
              <a:t>develop, </a:t>
            </a:r>
            <a:r>
              <a:rPr lang="en-US" sz="1200" spc="-5" dirty="0">
                <a:solidFill>
                  <a:srgbClr val="231F20"/>
                </a:solidFill>
                <a:cs typeface="Gotham-Book"/>
              </a:rPr>
              <a:t>implement, </a:t>
            </a:r>
            <a:r>
              <a:rPr lang="en-US" sz="1200" spc="-15" dirty="0">
                <a:solidFill>
                  <a:srgbClr val="231F20"/>
                </a:solidFill>
                <a:cs typeface="Gotham-Book"/>
              </a:rPr>
              <a:t>replicate, </a:t>
            </a:r>
            <a:r>
              <a:rPr lang="en-US" sz="1200" dirty="0">
                <a:solidFill>
                  <a:srgbClr val="231F20"/>
                </a:solidFill>
                <a:cs typeface="Gotham-Book"/>
              </a:rPr>
              <a:t>or scale-up </a:t>
            </a:r>
            <a:r>
              <a:rPr lang="en-US" sz="1200" spc="-10" dirty="0">
                <a:solidFill>
                  <a:srgbClr val="231F20"/>
                </a:solidFill>
                <a:cs typeface="Gotham-Book"/>
              </a:rPr>
              <a:t>entrepreneurial </a:t>
            </a:r>
            <a:r>
              <a:rPr lang="en-US" sz="1200" spc="-15" dirty="0">
                <a:solidFill>
                  <a:srgbClr val="231F20"/>
                </a:solidFill>
                <a:cs typeface="Gotham-Book"/>
              </a:rPr>
              <a:t>innovations </a:t>
            </a:r>
            <a:r>
              <a:rPr lang="en-US" sz="1200" dirty="0">
                <a:solidFill>
                  <a:srgbClr val="231F20"/>
                </a:solidFill>
                <a:cs typeface="Gotham-Book"/>
              </a:rPr>
              <a:t>which </a:t>
            </a:r>
            <a:r>
              <a:rPr lang="en-US" sz="1200" spc="-705" dirty="0">
                <a:solidFill>
                  <a:srgbClr val="231F20"/>
                </a:solidFill>
                <a:cs typeface="Gotham-Book"/>
              </a:rPr>
              <a:t> </a:t>
            </a:r>
            <a:r>
              <a:rPr lang="en-US" sz="1200" spc="-20" dirty="0">
                <a:solidFill>
                  <a:srgbClr val="231F20"/>
                </a:solidFill>
                <a:cs typeface="Gotham-Book"/>
              </a:rPr>
              <a:t>are</a:t>
            </a:r>
            <a:r>
              <a:rPr lang="en-US" sz="1200" spc="-5" dirty="0">
                <a:solidFill>
                  <a:srgbClr val="231F20"/>
                </a:solidFill>
                <a:cs typeface="Gotham-Book"/>
              </a:rPr>
              <a:t> </a:t>
            </a:r>
            <a:r>
              <a:rPr lang="en-US" sz="1200" spc="-10" dirty="0">
                <a:solidFill>
                  <a:srgbClr val="231F20"/>
                </a:solidFill>
                <a:cs typeface="Gotham-Book"/>
              </a:rPr>
              <a:t>evidence-based</a:t>
            </a:r>
            <a:r>
              <a:rPr lang="en-US" sz="1200" spc="-5" dirty="0">
                <a:solidFill>
                  <a:srgbClr val="231F20"/>
                </a:solidFill>
                <a:cs typeface="Gotham-Book"/>
              </a:rPr>
              <a:t> </a:t>
            </a:r>
            <a:r>
              <a:rPr lang="en-US" sz="1200" dirty="0">
                <a:solidFill>
                  <a:srgbClr val="231F20"/>
                </a:solidFill>
                <a:cs typeface="Gotham-Book"/>
              </a:rPr>
              <a:t>and </a:t>
            </a:r>
            <a:r>
              <a:rPr lang="en-US" sz="1200" spc="-5" dirty="0">
                <a:solidFill>
                  <a:srgbClr val="231F20"/>
                </a:solidFill>
                <a:cs typeface="Gotham-Book"/>
              </a:rPr>
              <a:t>field-initiated, </a:t>
            </a:r>
            <a:r>
              <a:rPr lang="en-US" sz="1200" dirty="0">
                <a:solidFill>
                  <a:srgbClr val="231F20"/>
                </a:solidFill>
                <a:cs typeface="Gotham-Book"/>
              </a:rPr>
              <a:t>AND to r</a:t>
            </a:r>
            <a:r>
              <a:rPr lang="en-US" sz="1200" spc="-10" dirty="0">
                <a:solidFill>
                  <a:srgbClr val="231F20"/>
                </a:solidFill>
                <a:cs typeface="Gotham-Book"/>
              </a:rPr>
              <a:t>igorously</a:t>
            </a:r>
            <a:r>
              <a:rPr lang="en-US" sz="1200" dirty="0">
                <a:solidFill>
                  <a:srgbClr val="231F20"/>
                </a:solidFill>
                <a:cs typeface="Gotham-Book"/>
              </a:rPr>
              <a:t> </a:t>
            </a:r>
            <a:r>
              <a:rPr lang="en-US" sz="1200" spc="-25" dirty="0">
                <a:solidFill>
                  <a:srgbClr val="231F20"/>
                </a:solidFill>
                <a:cs typeface="Gotham-Book"/>
              </a:rPr>
              <a:t>evaluate</a:t>
            </a:r>
            <a:r>
              <a:rPr lang="en-US" sz="1200" dirty="0">
                <a:solidFill>
                  <a:srgbClr val="231F20"/>
                </a:solidFill>
                <a:cs typeface="Gotham-Book"/>
              </a:rPr>
              <a:t> such </a:t>
            </a:r>
            <a:r>
              <a:rPr lang="en-US" sz="1200" spc="-15" dirty="0">
                <a:solidFill>
                  <a:srgbClr val="231F20"/>
                </a:solidFill>
                <a:cs typeface="Gotham-Book"/>
              </a:rPr>
              <a:t>innovations.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spc="-15" dirty="0">
              <a:solidFill>
                <a:srgbClr val="231F20"/>
              </a:solidFill>
              <a:cs typeface="Gotham-Book"/>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43C47"/>
                </a:solidFill>
                <a:effectLst/>
                <a:latin typeface="Open Sans" panose="020B0606030504020204" pitchFamily="34" charset="0"/>
              </a:rPr>
              <a:t>When considering how to invest in education, we are focused on best serving students. This means </a:t>
            </a:r>
            <a:r>
              <a:rPr lang="en-US" b="1" i="0" dirty="0">
                <a:solidFill>
                  <a:srgbClr val="343C47"/>
                </a:solidFill>
                <a:effectLst/>
                <a:latin typeface="Open Sans" panose="020B0606030504020204" pitchFamily="34" charset="0"/>
              </a:rPr>
              <a:t>grounding our work in practices that are supported by high-quality evidence</a:t>
            </a:r>
            <a:r>
              <a:rPr lang="en-US" b="0" i="0" dirty="0">
                <a:solidFill>
                  <a:srgbClr val="343C47"/>
                </a:solidFill>
                <a:effectLst/>
                <a:latin typeface="Open Sans" panose="020B0606030504020204" pitchFamily="34" charset="0"/>
              </a:rPr>
              <a:t>. </a:t>
            </a:r>
            <a:r>
              <a:rPr lang="en-US" b="0" i="0" u="sng" dirty="0">
                <a:solidFill>
                  <a:srgbClr val="343C47"/>
                </a:solidFill>
                <a:effectLst/>
                <a:latin typeface="Open Sans" panose="020B0606030504020204" pitchFamily="34" charset="0"/>
              </a:rPr>
              <a:t>In some areas of the field, for example literacy, what constitutes evidence-based practice is clear. </a:t>
            </a:r>
            <a:r>
              <a:rPr lang="en-US" b="0" i="0" dirty="0">
                <a:solidFill>
                  <a:srgbClr val="343C47"/>
                </a:solidFill>
                <a:effectLst/>
                <a:latin typeface="Open Sans" panose="020B0606030504020204" pitchFamily="34" charset="0"/>
              </a:rPr>
              <a:t>In others, like SEL for example, </a:t>
            </a:r>
            <a:r>
              <a:rPr lang="en-US" b="1" i="0" dirty="0">
                <a:solidFill>
                  <a:srgbClr val="343C47"/>
                </a:solidFill>
                <a:effectLst/>
                <a:latin typeface="Open Sans" panose="020B0606030504020204" pitchFamily="34" charset="0"/>
              </a:rPr>
              <a:t>more evidence-building about what kinds of innovations might be effective is needed</a:t>
            </a:r>
            <a:r>
              <a:rPr lang="en-US" b="0" i="0" dirty="0">
                <a:solidFill>
                  <a:srgbClr val="343C47"/>
                </a:solidFill>
                <a:effectLst/>
                <a:latin typeface="Open Sans" panose="020B0606030504020204" pitchFamily="34" charset="0"/>
              </a:rPr>
              <a:t>. The Evidence Guidance linked in this slide, acknowledges this dynamic by encouraging the use of the highest-quality evidence when it is available and, </a:t>
            </a:r>
            <a:r>
              <a:rPr lang="en-US" b="1" i="0" dirty="0">
                <a:solidFill>
                  <a:srgbClr val="343C47"/>
                </a:solidFill>
                <a:effectLst/>
                <a:latin typeface="Open Sans" panose="020B0606030504020204" pitchFamily="34" charset="0"/>
              </a:rPr>
              <a:t>when less is known, highlighting the opportunity to try new research-informed ideas that have the potential to improve student outcomes and can help us learn more about what works, for whom, and in what setting.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i="0" dirty="0">
              <a:solidFill>
                <a:srgbClr val="343C47"/>
              </a:solidFill>
              <a:effectLst/>
              <a:latin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343C47"/>
                </a:solidFill>
                <a:effectLst/>
                <a:latin typeface="Open Sans" panose="020B0606030504020204" pitchFamily="34" charset="0"/>
              </a:rPr>
              <a:t>Finally, while the Evidence Guidance makes it clear that evidence of effectiveness should be at the fore of decisionmakers’ thinking, it also encourages us to consider what works for learners in their context, with the local community engaged to identify approaches that are most likely to be effective in meeting student needs and community goals.”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343C47"/>
              </a:solidFill>
              <a:effectLst/>
              <a:latin typeface="Open Sans" panose="020B06060305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343C47"/>
                </a:solidFill>
                <a:effectLst/>
                <a:latin typeface="Open Sans" panose="020B0606030504020204" pitchFamily="34" charset="0"/>
              </a:rPr>
              <a:t>Source: </a:t>
            </a:r>
            <a:r>
              <a:rPr lang="en-US" b="0" i="0" dirty="0">
                <a:solidFill>
                  <a:srgbClr val="343C47"/>
                </a:solidFill>
                <a:effectLst/>
                <a:latin typeface="Open Sans" panose="020B0606030504020204" pitchFamily="34" charset="0"/>
              </a:rPr>
              <a:t>HOMEROOM The Official Blog of the U.S. Department of Education, Sept. 28, 2023, </a:t>
            </a:r>
            <a:r>
              <a:rPr lang="en-US" b="0" i="1" dirty="0">
                <a:solidFill>
                  <a:srgbClr val="343C47"/>
                </a:solidFill>
                <a:effectLst/>
                <a:latin typeface="Oswald" panose="00000500000000000000" pitchFamily="2" charset="0"/>
              </a:rPr>
              <a:t>Advancing Opportunity through Building and Using Evidence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cs typeface="Gotham-Book"/>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Gotham-Book"/>
              <a:cs typeface="Gotham-Book"/>
            </a:endParaRPr>
          </a:p>
          <a:p>
            <a:endParaRPr lang="en-US" dirty="0"/>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9</a:t>
            </a:fld>
            <a:endParaRPr lang="en-US"/>
          </a:p>
        </p:txBody>
      </p:sp>
    </p:spTree>
    <p:extLst>
      <p:ext uri="{BB962C8B-B14F-4D97-AF65-F5344CB8AC3E}">
        <p14:creationId xmlns:p14="http://schemas.microsoft.com/office/powerpoint/2010/main" val="1300922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377188" y="1061208"/>
            <a:ext cx="7304023" cy="452119"/>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508760" y="4352544"/>
            <a:ext cx="7040880" cy="19431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4/4/2024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25408F"/>
                </a:solidFill>
                <a:latin typeface="Gotham-Medium"/>
                <a:cs typeface="Gotham-Medium"/>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4/4/2024</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25408F"/>
                </a:solidFill>
                <a:latin typeface="Gotham-Medium"/>
                <a:cs typeface="Gotham-Medium"/>
              </a:defRPr>
            </a:lvl1pPr>
          </a:lstStyle>
          <a:p>
            <a:endParaRPr/>
          </a:p>
        </p:txBody>
      </p:sp>
      <p:sp>
        <p:nvSpPr>
          <p:cNvPr id="3" name="Holder 3"/>
          <p:cNvSpPr>
            <a:spLocks noGrp="1"/>
          </p:cNvSpPr>
          <p:nvPr>
            <p:ph sz="half" idx="2"/>
          </p:nvPr>
        </p:nvSpPr>
        <p:spPr>
          <a:xfrm>
            <a:off x="1360424" y="1932302"/>
            <a:ext cx="3393440" cy="4951095"/>
          </a:xfrm>
          <a:prstGeom prst="rect">
            <a:avLst/>
          </a:prstGeom>
        </p:spPr>
        <p:txBody>
          <a:bodyPr wrap="square" lIns="0" tIns="0" rIns="0" bIns="0">
            <a:spAutoFit/>
          </a:bodyPr>
          <a:lstStyle>
            <a:lvl1pPr>
              <a:defRPr sz="1800" b="0" i="0">
                <a:solidFill>
                  <a:srgbClr val="231F20"/>
                </a:solidFill>
                <a:latin typeface="Gotham-Bold"/>
                <a:cs typeface="Gotham-Bold"/>
              </a:defRPr>
            </a:lvl1pPr>
          </a:lstStyle>
          <a:p>
            <a:endParaRPr/>
          </a:p>
        </p:txBody>
      </p:sp>
      <p:sp>
        <p:nvSpPr>
          <p:cNvPr id="4" name="Holder 4"/>
          <p:cNvSpPr>
            <a:spLocks noGrp="1"/>
          </p:cNvSpPr>
          <p:nvPr>
            <p:ph sz="half" idx="3"/>
          </p:nvPr>
        </p:nvSpPr>
        <p:spPr>
          <a:xfrm>
            <a:off x="5180076" y="1787652"/>
            <a:ext cx="4375404" cy="512978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4/4/2024</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25408F"/>
                </a:solidFill>
                <a:latin typeface="Gotham-Medium"/>
                <a:cs typeface="Gotham-Medium"/>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4/4/2024</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4/4/2024</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blackWhite">
          <a:xfrm>
            <a:off x="1320165" y="2704977"/>
            <a:ext cx="7418070" cy="482440"/>
          </a:xfrm>
          <a:solidFill>
            <a:srgbClr val="FFFFFF"/>
          </a:solidFill>
          <a:ln w="38100">
            <a:solidFill>
              <a:srgbClr val="404040"/>
            </a:solidFill>
          </a:ln>
        </p:spPr>
        <p:txBody>
          <a:bodyPr lIns="274320" rIns="274320" anchorCtr="1"/>
          <a:lstStyle>
            <a:lvl1pPr>
              <a:defRPr sz="3135">
                <a:solidFill>
                  <a:srgbClr val="262626"/>
                </a:solidFill>
              </a:defRPr>
            </a:lvl1pPr>
          </a:lstStyle>
          <a:p>
            <a:r>
              <a:rPr lang="en-US"/>
              <a:t>Click to edit Master title style</a:t>
            </a:r>
          </a:p>
        </p:txBody>
      </p:sp>
      <p:sp>
        <p:nvSpPr>
          <p:cNvPr id="3" name="Text Placeholder 2"/>
          <p:cNvSpPr>
            <a:spLocks noGrp="1"/>
          </p:cNvSpPr>
          <p:nvPr>
            <p:ph type="body" idx="1"/>
          </p:nvPr>
        </p:nvSpPr>
        <p:spPr>
          <a:xfrm>
            <a:off x="2223535" y="4932793"/>
            <a:ext cx="5611330" cy="1433760"/>
          </a:xfrm>
        </p:spPr>
        <p:txBody>
          <a:bodyPr anchorCtr="1">
            <a:normAutofit/>
          </a:bodyPr>
          <a:lstStyle>
            <a:lvl1pPr marL="0" indent="0">
              <a:buNone/>
              <a:defRPr sz="1650">
                <a:solidFill>
                  <a:schemeClr val="tx1"/>
                </a:solidFill>
              </a:defRPr>
            </a:lvl1pPr>
            <a:lvl2pPr marL="377190" indent="0">
              <a:buNone/>
              <a:defRPr sz="1650">
                <a:solidFill>
                  <a:schemeClr val="tx1">
                    <a:tint val="75000"/>
                  </a:schemeClr>
                </a:solidFill>
              </a:defRPr>
            </a:lvl2pPr>
            <a:lvl3pPr marL="754380" indent="0">
              <a:buNone/>
              <a:defRPr sz="1485">
                <a:solidFill>
                  <a:schemeClr val="tx1">
                    <a:tint val="75000"/>
                  </a:schemeClr>
                </a:solidFill>
              </a:defRPr>
            </a:lvl3pPr>
            <a:lvl4pPr marL="1131570" indent="0">
              <a:buNone/>
              <a:defRPr sz="1320">
                <a:solidFill>
                  <a:schemeClr val="tx1">
                    <a:tint val="75000"/>
                  </a:schemeClr>
                </a:solidFill>
              </a:defRPr>
            </a:lvl4pPr>
            <a:lvl5pPr marL="1508760" indent="0">
              <a:buNone/>
              <a:defRPr sz="1320">
                <a:solidFill>
                  <a:schemeClr val="tx1">
                    <a:tint val="75000"/>
                  </a:schemeClr>
                </a:solidFill>
              </a:defRPr>
            </a:lvl5pPr>
            <a:lvl6pPr marL="1885950" indent="0">
              <a:buNone/>
              <a:defRPr sz="1320">
                <a:solidFill>
                  <a:schemeClr val="tx1">
                    <a:tint val="75000"/>
                  </a:schemeClr>
                </a:solidFill>
              </a:defRPr>
            </a:lvl6pPr>
            <a:lvl7pPr marL="2263140" indent="0">
              <a:buNone/>
              <a:defRPr sz="1320">
                <a:solidFill>
                  <a:schemeClr val="tx1">
                    <a:tint val="75000"/>
                  </a:schemeClr>
                </a:solidFill>
              </a:defRPr>
            </a:lvl7pPr>
            <a:lvl8pPr marL="2640330" indent="0">
              <a:buNone/>
              <a:defRPr sz="1320">
                <a:solidFill>
                  <a:schemeClr val="tx1">
                    <a:tint val="75000"/>
                  </a:schemeClr>
                </a:solidFill>
              </a:defRPr>
            </a:lvl8pPr>
            <a:lvl9pPr marL="3017520" indent="0">
              <a:buNone/>
              <a:defRPr sz="1320">
                <a:solidFill>
                  <a:schemeClr val="tx1">
                    <a:tint val="75000"/>
                  </a:schemeClr>
                </a:solidFill>
              </a:defRPr>
            </a:lvl9pPr>
          </a:lstStyle>
          <a:p>
            <a:pPr lvl="0"/>
            <a:r>
              <a:rPr lang="en-US"/>
              <a:t>Click to edit Master text styles</a:t>
            </a:r>
          </a:p>
        </p:txBody>
      </p:sp>
      <p:sp>
        <p:nvSpPr>
          <p:cNvPr id="4" name="Date Placeholder 6">
            <a:extLst>
              <a:ext uri="{FF2B5EF4-FFF2-40B4-BE49-F238E27FC236}">
                <a16:creationId xmlns:a16="http://schemas.microsoft.com/office/drawing/2014/main" id="{2ABE6C0D-C375-BEA0-CD98-63DA03C6D8AE}"/>
              </a:ext>
            </a:extLst>
          </p:cNvPr>
          <p:cNvSpPr>
            <a:spLocks noGrp="1"/>
          </p:cNvSpPr>
          <p:nvPr>
            <p:ph type="dt" sz="half" idx="10"/>
          </p:nvPr>
        </p:nvSpPr>
        <p:spPr>
          <a:xfrm>
            <a:off x="502920" y="7228332"/>
            <a:ext cx="2313432" cy="276999"/>
          </a:xfrm>
        </p:spPr>
        <p:txBody>
          <a:bodyPr/>
          <a:lstStyle>
            <a:lvl1pPr>
              <a:defRPr/>
            </a:lvl1pPr>
          </a:lstStyle>
          <a:p>
            <a:pPr>
              <a:defRPr/>
            </a:pPr>
            <a:fld id="{53920B71-C359-4C5C-9BAE-6F1C6191B4E4}" type="datetimeFigureOut">
              <a:rPr lang="en-US"/>
              <a:pPr>
                <a:defRPr/>
              </a:pPr>
              <a:t>4/4/2024</a:t>
            </a:fld>
            <a:endParaRPr lang="en-US"/>
          </a:p>
        </p:txBody>
      </p:sp>
      <p:sp>
        <p:nvSpPr>
          <p:cNvPr id="5" name="Footer Placeholder 7">
            <a:extLst>
              <a:ext uri="{FF2B5EF4-FFF2-40B4-BE49-F238E27FC236}">
                <a16:creationId xmlns:a16="http://schemas.microsoft.com/office/drawing/2014/main" id="{3A969A43-0C61-DA8B-7807-9DDC464E6E7D}"/>
              </a:ext>
            </a:extLst>
          </p:cNvPr>
          <p:cNvSpPr>
            <a:spLocks noGrp="1"/>
          </p:cNvSpPr>
          <p:nvPr>
            <p:ph type="ftr" sz="quarter" idx="11"/>
          </p:nvPr>
        </p:nvSpPr>
        <p:spPr>
          <a:xfrm>
            <a:off x="3419856" y="7228332"/>
            <a:ext cx="3218688" cy="276999"/>
          </a:xfrm>
        </p:spPr>
        <p:txBody>
          <a:bodyPr/>
          <a:lstStyle>
            <a:lvl1pPr>
              <a:defRPr/>
            </a:lvl1pPr>
          </a:lstStyle>
          <a:p>
            <a:pPr>
              <a:defRPr/>
            </a:pPr>
            <a:endParaRPr lang="en-US"/>
          </a:p>
        </p:txBody>
      </p:sp>
      <p:sp>
        <p:nvSpPr>
          <p:cNvPr id="6" name="Slide Number Placeholder 8">
            <a:extLst>
              <a:ext uri="{FF2B5EF4-FFF2-40B4-BE49-F238E27FC236}">
                <a16:creationId xmlns:a16="http://schemas.microsoft.com/office/drawing/2014/main" id="{5F73C064-2E84-5812-DD82-DE99713D9F9B}"/>
              </a:ext>
            </a:extLst>
          </p:cNvPr>
          <p:cNvSpPr>
            <a:spLocks noGrp="1"/>
          </p:cNvSpPr>
          <p:nvPr>
            <p:ph type="sldNum" sz="quarter" idx="12"/>
          </p:nvPr>
        </p:nvSpPr>
        <p:spPr>
          <a:xfrm>
            <a:off x="7242048" y="7228332"/>
            <a:ext cx="2313432" cy="276999"/>
          </a:xfrm>
        </p:spPr>
        <p:txBody>
          <a:bodyPr/>
          <a:lstStyle>
            <a:lvl1pPr>
              <a:defRPr/>
            </a:lvl1pPr>
          </a:lstStyle>
          <a:p>
            <a:pPr>
              <a:defRPr/>
            </a:pPr>
            <a:fld id="{73FE39C3-C101-4387-9750-E02710B59673}" type="slidenum">
              <a:rPr lang="en-US"/>
              <a:pPr>
                <a:defRPr/>
              </a:pPr>
              <a:t>‹#›</a:t>
            </a:fld>
            <a:endParaRPr lang="en-US"/>
          </a:p>
        </p:txBody>
      </p:sp>
    </p:spTree>
    <p:extLst>
      <p:ext uri="{BB962C8B-B14F-4D97-AF65-F5344CB8AC3E}">
        <p14:creationId xmlns:p14="http://schemas.microsoft.com/office/powerpoint/2010/main" val="1077638417"/>
      </p:ext>
    </p:extLst>
  </p:cSld>
  <p:clrMapOvr>
    <a:overrideClrMapping bg1="dk1" tx1="lt1" bg2="dk2" tx2="lt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9F9E0E0-52E7-0191-0200-432D15BCC110}"/>
              </a:ext>
            </a:extLst>
          </p:cNvPr>
          <p:cNvSpPr/>
          <p:nvPr/>
        </p:nvSpPr>
        <p:spPr>
          <a:xfrm>
            <a:off x="0" y="0"/>
            <a:ext cx="5029200" cy="77724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bwMode="blackWhite">
          <a:xfrm>
            <a:off x="663855" y="2543005"/>
            <a:ext cx="3701491" cy="279307"/>
          </a:xfrm>
          <a:solidFill>
            <a:srgbClr val="FFFFFF"/>
          </a:solidFill>
          <a:ln>
            <a:solidFill>
              <a:srgbClr val="404040"/>
            </a:solidFill>
          </a:ln>
        </p:spPr>
        <p:txBody>
          <a:bodyPr anchorCtr="1"/>
          <a:lstStyle>
            <a:lvl1pPr>
              <a:defRPr sz="1815">
                <a:solidFill>
                  <a:srgbClr val="262626"/>
                </a:solidFill>
              </a:defRPr>
            </a:lvl1pPr>
          </a:lstStyle>
          <a:p>
            <a:r>
              <a:rPr lang="en-US"/>
              <a:t>Click to edit Master title style</a:t>
            </a:r>
          </a:p>
        </p:txBody>
      </p:sp>
      <p:sp>
        <p:nvSpPr>
          <p:cNvPr id="3" name="Content Placeholder 2"/>
          <p:cNvSpPr>
            <a:spLocks noGrp="1"/>
          </p:cNvSpPr>
          <p:nvPr>
            <p:ph idx="1"/>
          </p:nvPr>
        </p:nvSpPr>
        <p:spPr>
          <a:xfrm>
            <a:off x="5557266" y="911962"/>
            <a:ext cx="3973068" cy="5948477"/>
          </a:xfrm>
        </p:spPr>
        <p:txBody>
          <a:bodyPr>
            <a:normAutofit/>
          </a:bodyPr>
          <a:lstStyle>
            <a:lvl1pPr>
              <a:defRPr sz="1568">
                <a:solidFill>
                  <a:schemeClr val="tx1"/>
                </a:solidFill>
              </a:defRPr>
            </a:lvl1pPr>
            <a:lvl2pPr>
              <a:defRPr sz="1320">
                <a:solidFill>
                  <a:schemeClr val="tx1"/>
                </a:solidFill>
              </a:defRPr>
            </a:lvl2pPr>
            <a:lvl3pPr>
              <a:defRPr sz="1320">
                <a:solidFill>
                  <a:schemeClr val="tx1"/>
                </a:solidFill>
              </a:defRPr>
            </a:lvl3pPr>
            <a:lvl4pPr>
              <a:defRPr sz="1320">
                <a:solidFill>
                  <a:schemeClr val="tx1"/>
                </a:solidFill>
              </a:defRPr>
            </a:lvl4pPr>
            <a:lvl5pPr>
              <a:defRPr sz="1320">
                <a:solidFill>
                  <a:schemeClr val="tx1"/>
                </a:solidFill>
              </a:defRPr>
            </a:lvl5pPr>
            <a:lvl6pPr>
              <a:defRPr sz="1320"/>
            </a:lvl6pPr>
            <a:lvl7pPr>
              <a:defRPr sz="1320"/>
            </a:lvl7pPr>
            <a:lvl8pPr>
              <a:defRPr sz="1320"/>
            </a:lvl8pPr>
            <a:lvl9pPr>
              <a:defRPr sz="132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920344" y="4023240"/>
            <a:ext cx="3130677" cy="2486574"/>
          </a:xfrm>
        </p:spPr>
        <p:txBody>
          <a:bodyPr anchorCtr="1">
            <a:normAutofit/>
          </a:bodyPr>
          <a:lstStyle>
            <a:lvl1pPr marL="0" indent="0" algn="ctr">
              <a:buNone/>
              <a:defRPr sz="1238">
                <a:solidFill>
                  <a:srgbClr val="FFFFFF"/>
                </a:solidFill>
              </a:defRPr>
            </a:lvl1pPr>
            <a:lvl2pPr marL="377190" indent="0">
              <a:buNone/>
              <a:defRPr sz="1155"/>
            </a:lvl2pPr>
            <a:lvl3pPr marL="754380" indent="0">
              <a:buNone/>
              <a:defRPr sz="990"/>
            </a:lvl3pPr>
            <a:lvl4pPr marL="1131570" indent="0">
              <a:buNone/>
              <a:defRPr sz="825"/>
            </a:lvl4pPr>
            <a:lvl5pPr marL="1508760" indent="0">
              <a:buNone/>
              <a:defRPr sz="825"/>
            </a:lvl5pPr>
            <a:lvl6pPr marL="1885950" indent="0">
              <a:buNone/>
              <a:defRPr sz="825"/>
            </a:lvl6pPr>
            <a:lvl7pPr marL="2263140" indent="0">
              <a:buNone/>
              <a:defRPr sz="825"/>
            </a:lvl7pPr>
            <a:lvl8pPr marL="2640330" indent="0">
              <a:buNone/>
              <a:defRPr sz="825"/>
            </a:lvl8pPr>
            <a:lvl9pPr marL="3017520" indent="0">
              <a:buNone/>
              <a:defRPr sz="825"/>
            </a:lvl9pPr>
          </a:lstStyle>
          <a:p>
            <a:pPr lvl="0"/>
            <a:r>
              <a:rPr lang="en-US"/>
              <a:t>Click to edit Master text styles</a:t>
            </a:r>
          </a:p>
        </p:txBody>
      </p:sp>
      <p:sp>
        <p:nvSpPr>
          <p:cNvPr id="6" name="Date Placeholder 8">
            <a:extLst>
              <a:ext uri="{FF2B5EF4-FFF2-40B4-BE49-F238E27FC236}">
                <a16:creationId xmlns:a16="http://schemas.microsoft.com/office/drawing/2014/main" id="{3C430DE8-B220-226E-F7C9-CFF903D410FE}"/>
              </a:ext>
            </a:extLst>
          </p:cNvPr>
          <p:cNvSpPr>
            <a:spLocks noGrp="1"/>
          </p:cNvSpPr>
          <p:nvPr>
            <p:ph type="dt" sz="half" idx="10"/>
          </p:nvPr>
        </p:nvSpPr>
        <p:spPr>
          <a:xfrm>
            <a:off x="502920" y="7228332"/>
            <a:ext cx="2313432" cy="276999"/>
          </a:xfrm>
        </p:spPr>
        <p:txBody>
          <a:bodyPr/>
          <a:lstStyle>
            <a:lvl1pPr>
              <a:defRPr/>
            </a:lvl1pPr>
          </a:lstStyle>
          <a:p>
            <a:pPr>
              <a:defRPr/>
            </a:pPr>
            <a:fld id="{976B208F-68F7-436B-987C-052C753982AA}" type="datetimeFigureOut">
              <a:rPr lang="en-US"/>
              <a:pPr>
                <a:defRPr/>
              </a:pPr>
              <a:t>4/4/2024</a:t>
            </a:fld>
            <a:endParaRPr lang="en-US"/>
          </a:p>
        </p:txBody>
      </p:sp>
      <p:sp>
        <p:nvSpPr>
          <p:cNvPr id="7" name="Footer Placeholder 9">
            <a:extLst>
              <a:ext uri="{FF2B5EF4-FFF2-40B4-BE49-F238E27FC236}">
                <a16:creationId xmlns:a16="http://schemas.microsoft.com/office/drawing/2014/main" id="{8D1D8E82-78BF-31A2-401E-FABC37691257}"/>
              </a:ext>
            </a:extLst>
          </p:cNvPr>
          <p:cNvSpPr>
            <a:spLocks noGrp="1"/>
          </p:cNvSpPr>
          <p:nvPr>
            <p:ph type="ftr" sz="quarter" idx="11"/>
          </p:nvPr>
        </p:nvSpPr>
        <p:spPr>
          <a:xfrm>
            <a:off x="664012" y="7067127"/>
            <a:ext cx="4227671" cy="276999"/>
          </a:xfrm>
        </p:spPr>
        <p:txBody>
          <a:bodyPr/>
          <a:lstStyle>
            <a:lvl1pPr>
              <a:defRPr>
                <a:solidFill>
                  <a:srgbClr val="FFFFFF">
                    <a:alpha val="70000"/>
                  </a:srgbClr>
                </a:solidFill>
              </a:defRPr>
            </a:lvl1pPr>
          </a:lstStyle>
          <a:p>
            <a:pPr>
              <a:defRPr/>
            </a:pPr>
            <a:endParaRPr lang="en-US"/>
          </a:p>
        </p:txBody>
      </p:sp>
      <p:sp>
        <p:nvSpPr>
          <p:cNvPr id="8" name="Slide Number Placeholder 10">
            <a:extLst>
              <a:ext uri="{FF2B5EF4-FFF2-40B4-BE49-F238E27FC236}">
                <a16:creationId xmlns:a16="http://schemas.microsoft.com/office/drawing/2014/main" id="{30370C14-A7C2-C15A-5C94-26828D7A40AD}"/>
              </a:ext>
            </a:extLst>
          </p:cNvPr>
          <p:cNvSpPr>
            <a:spLocks noGrp="1"/>
          </p:cNvSpPr>
          <p:nvPr>
            <p:ph type="sldNum" sz="quarter" idx="12"/>
          </p:nvPr>
        </p:nvSpPr>
        <p:spPr>
          <a:xfrm>
            <a:off x="7242048" y="7228332"/>
            <a:ext cx="2313432" cy="276999"/>
          </a:xfrm>
        </p:spPr>
        <p:txBody>
          <a:bodyPr/>
          <a:lstStyle>
            <a:lvl1pPr>
              <a:defRPr/>
            </a:lvl1pPr>
          </a:lstStyle>
          <a:p>
            <a:pPr>
              <a:defRPr/>
            </a:pPr>
            <a:fld id="{CCD4E8B3-6559-4031-A321-39F75AE058D2}" type="slidenum">
              <a:rPr lang="en-US"/>
              <a:pPr>
                <a:defRPr/>
              </a:pPr>
              <a:t>‹#›</a:t>
            </a:fld>
            <a:endParaRPr lang="en-US"/>
          </a:p>
        </p:txBody>
      </p:sp>
    </p:spTree>
    <p:extLst>
      <p:ext uri="{BB962C8B-B14F-4D97-AF65-F5344CB8AC3E}">
        <p14:creationId xmlns:p14="http://schemas.microsoft.com/office/powerpoint/2010/main" val="26350956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9" cstate="print"/>
          <a:stretch>
            <a:fillRect/>
          </a:stretch>
        </p:blipFill>
        <p:spPr>
          <a:xfrm>
            <a:off x="457200" y="457200"/>
            <a:ext cx="9144000" cy="6857999"/>
          </a:xfrm>
          <a:prstGeom prst="rect">
            <a:avLst/>
          </a:prstGeom>
        </p:spPr>
      </p:pic>
      <p:sp>
        <p:nvSpPr>
          <p:cNvPr id="2" name="Holder 2"/>
          <p:cNvSpPr>
            <a:spLocks noGrp="1"/>
          </p:cNvSpPr>
          <p:nvPr>
            <p:ph type="title"/>
          </p:nvPr>
        </p:nvSpPr>
        <p:spPr>
          <a:xfrm>
            <a:off x="1357629" y="791967"/>
            <a:ext cx="7343140" cy="2707640"/>
          </a:xfrm>
          <a:prstGeom prst="rect">
            <a:avLst/>
          </a:prstGeom>
        </p:spPr>
        <p:txBody>
          <a:bodyPr wrap="square" lIns="0" tIns="0" rIns="0" bIns="0">
            <a:spAutoFit/>
          </a:bodyPr>
          <a:lstStyle>
            <a:lvl1pPr>
              <a:defRPr sz="2800" b="0" i="0">
                <a:solidFill>
                  <a:srgbClr val="25408F"/>
                </a:solidFill>
                <a:latin typeface="Gotham-Medium"/>
                <a:cs typeface="Gotham-Medium"/>
              </a:defRPr>
            </a:lvl1pPr>
          </a:lstStyle>
          <a:p>
            <a:endParaRPr/>
          </a:p>
        </p:txBody>
      </p:sp>
      <p:sp>
        <p:nvSpPr>
          <p:cNvPr id="3" name="Holder 3"/>
          <p:cNvSpPr>
            <a:spLocks noGrp="1"/>
          </p:cNvSpPr>
          <p:nvPr>
            <p:ph type="body" idx="1"/>
          </p:nvPr>
        </p:nvSpPr>
        <p:spPr>
          <a:xfrm>
            <a:off x="671310" y="2355797"/>
            <a:ext cx="8706485" cy="260477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419856" y="7228332"/>
            <a:ext cx="3218688" cy="38862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02920" y="7228332"/>
            <a:ext cx="2313432" cy="38862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4/4/2024</a:t>
            </a:fld>
            <a:endParaRPr lang="en-US"/>
          </a:p>
        </p:txBody>
      </p:sp>
      <p:sp>
        <p:nvSpPr>
          <p:cNvPr id="6" name="Holder 6"/>
          <p:cNvSpPr>
            <a:spLocks noGrp="1"/>
          </p:cNvSpPr>
          <p:nvPr>
            <p:ph type="sldNum" sz="quarter" idx="7"/>
          </p:nvPr>
        </p:nvSpPr>
        <p:spPr>
          <a:xfrm>
            <a:off x="7242048" y="7228332"/>
            <a:ext cx="2313432" cy="38862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oese.ed.gov/offices/office-of-discretionary-grants-support-services/innovation-early-learning/education-innovation-and-research-eir/fy-2024-competition/" TargetMode="External"/><Relationship Id="rId7" Type="http://schemas.openxmlformats.org/officeDocument/2006/relationships/hyperlink" Target="https://www.grants.gov/"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s://sam.gov/" TargetMode="External"/><Relationship Id="rId5" Type="http://schemas.openxmlformats.org/officeDocument/2006/relationships/hyperlink" Target="https://www.federalregister.gov/public-inspection/2022-09084/applications-for-new-awards-education-innovation-and-research-program--early-phase-grants" TargetMode="External"/><Relationship Id="rId4" Type="http://schemas.openxmlformats.org/officeDocument/2006/relationships/hyperlink" Target="https://oese.ed.gov/offices/office-of-discretionary-grants-support-services/innovation-early-learning/education-innovation-and-research-eir/applicant-info-eligibility/"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ies.ed.gov/ncee/wwc/Document/1297" TargetMode="External"/><Relationship Id="rId3" Type="http://schemas.openxmlformats.org/officeDocument/2006/relationships/hyperlink" Target="https://www.ecfr.gov/current/title-34/subtitle-A/part-77" TargetMode="External"/><Relationship Id="rId7" Type="http://schemas.openxmlformats.org/officeDocument/2006/relationships/hyperlink" Target="https://ies.ed.gov/ncee/projects/nle/"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s://eric.ed.gov/" TargetMode="External"/><Relationship Id="rId5" Type="http://schemas.openxmlformats.org/officeDocument/2006/relationships/hyperlink" Target="https://ies.ed.gov/ncee/Wwc/" TargetMode="External"/><Relationship Id="rId4" Type="http://schemas.openxmlformats.org/officeDocument/2006/relationships/hyperlink" Target="https://www.youtube.com/watch?v=B3n4y5fS0Bo" TargetMode="External"/><Relationship Id="rId9" Type="http://schemas.openxmlformats.org/officeDocument/2006/relationships/hyperlink" Target="https://oese.ed.gov/offices/office-of-discretionary-grants-support-services/innovation-early-learning/investing-in-innovation-i3/awards/"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oese.ed.gov/offices/office-of-discretionary-grants-support-services/innovation-early-learning/education-innovation-and-research-eir/frequently-asked-questions-faqs-2/" TargetMode="Externa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hyperlink" Target="mailto:eirpeerreview@ed.gov"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oese.ed.gov/files/2023/02/EIRFAQs.doc"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mailto:eir@ed.gov" TargetMode="External"/><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oese.ed.gov/files/2022/03/EIR-101-20220324_150119-Meeting-Recording.mp3"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oese.ed.gov/files/2023/03/Program-Overview-and-Application-ConsiderationsMarch23-1.pptx" TargetMode="External"/><Relationship Id="rId5" Type="http://schemas.openxmlformats.org/officeDocument/2006/relationships/hyperlink" Target="https://youtu.be/MYjvI-NYRhs" TargetMode="External"/><Relationship Id="rId4" Type="http://schemas.openxmlformats.org/officeDocument/2006/relationships/hyperlink" Target="https://oese.ed.gov/files/2022/03/EIR-101-MASTER-FINAL-3.23.22.pptx"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2.ed.gov/documents/essa-act-of-1965.pdf"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2.ed.gov/fund/grant/about/discretionary/2023-non-regulatory-guidance-evidence.pdf"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0B27210-D0CA-4654-B3E3-9ABB4F178EA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058400" cy="77724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DE4DA7A-FE90-36BF-0145-14218EB9A01E}"/>
              </a:ext>
            </a:extLst>
          </p:cNvPr>
          <p:cNvSpPr>
            <a:spLocks noGrp="1"/>
          </p:cNvSpPr>
          <p:nvPr>
            <p:ph type="ctrTitle"/>
          </p:nvPr>
        </p:nvSpPr>
        <p:spPr>
          <a:xfrm>
            <a:off x="5315918" y="2057400"/>
            <a:ext cx="4396492" cy="3274329"/>
          </a:xfrm>
        </p:spPr>
        <p:txBody>
          <a:bodyPr vert="horz" lIns="91440" tIns="45720" rIns="91440" bIns="45720" rtlCol="0" anchor="b">
            <a:noAutofit/>
          </a:bodyPr>
          <a:lstStyle/>
          <a:p>
            <a:pPr algn="l" rtl="0">
              <a:lnSpc>
                <a:spcPct val="90000"/>
              </a:lnSpc>
              <a:spcBef>
                <a:spcPct val="0"/>
              </a:spcBef>
            </a:pPr>
            <a:r>
              <a:rPr lang="en-US" sz="4300" kern="1200" dirty="0">
                <a:solidFill>
                  <a:schemeClr val="bg1"/>
                </a:solidFill>
                <a:latin typeface="+mj-lt"/>
                <a:ea typeface="+mj-ea"/>
                <a:cs typeface="+mj-cs"/>
              </a:rPr>
              <a:t>Education Innovation and Research Program:</a:t>
            </a:r>
            <a:br>
              <a:rPr lang="en-US" sz="4300" kern="1200" dirty="0">
                <a:solidFill>
                  <a:schemeClr val="bg1"/>
                </a:solidFill>
                <a:latin typeface="+mj-lt"/>
                <a:ea typeface="+mj-ea"/>
                <a:cs typeface="+mj-cs"/>
              </a:rPr>
            </a:br>
            <a:br>
              <a:rPr lang="en-US" sz="4300" kern="1200" dirty="0">
                <a:solidFill>
                  <a:schemeClr val="bg1"/>
                </a:solidFill>
                <a:latin typeface="+mj-lt"/>
                <a:ea typeface="+mj-ea"/>
                <a:cs typeface="+mj-cs"/>
              </a:rPr>
            </a:br>
            <a:r>
              <a:rPr lang="en-US" sz="4300" kern="1200" dirty="0">
                <a:solidFill>
                  <a:schemeClr val="bg1"/>
                </a:solidFill>
                <a:latin typeface="+mj-lt"/>
                <a:ea typeface="+mj-ea"/>
                <a:cs typeface="+mj-cs"/>
              </a:rPr>
              <a:t>Overview and Application Considerations</a:t>
            </a:r>
          </a:p>
        </p:txBody>
      </p:sp>
      <p:sp>
        <p:nvSpPr>
          <p:cNvPr id="11" name="Freeform: Shape 10">
            <a:extLst>
              <a:ext uri="{FF2B5EF4-FFF2-40B4-BE49-F238E27FC236}">
                <a16:creationId xmlns:a16="http://schemas.microsoft.com/office/drawing/2014/main" id="{1DB7C82F-AB7E-4F0C-B829-FA1B9C4151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0"/>
            <a:ext cx="5092545" cy="7772400"/>
          </a:xfrm>
          <a:custGeom>
            <a:avLst/>
            <a:gdLst>
              <a:gd name="connsiteX0" fmla="*/ 6172782 w 6172782"/>
              <a:gd name="connsiteY0" fmla="*/ 0 h 6858000"/>
              <a:gd name="connsiteX1" fmla="*/ 69075 w 6172782"/>
              <a:gd name="connsiteY1" fmla="*/ 0 h 6858000"/>
              <a:gd name="connsiteX2" fmla="*/ 35131 w 6172782"/>
              <a:gd name="connsiteY2" fmla="*/ 267128 h 6858000"/>
              <a:gd name="connsiteX3" fmla="*/ 0 w 6172782"/>
              <a:gd name="connsiteY3" fmla="*/ 962845 h 6858000"/>
              <a:gd name="connsiteX4" fmla="*/ 3276103 w 6172782"/>
              <a:gd name="connsiteY4" fmla="*/ 6782205 h 6858000"/>
              <a:gd name="connsiteX5" fmla="*/ 3407923 w 6172782"/>
              <a:gd name="connsiteY5" fmla="*/ 6858000 h 6858000"/>
              <a:gd name="connsiteX6" fmla="*/ 6172782 w 617278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72782" h="6858000">
                <a:moveTo>
                  <a:pt x="6172782" y="0"/>
                </a:moveTo>
                <a:lnTo>
                  <a:pt x="69075" y="0"/>
                </a:lnTo>
                <a:lnTo>
                  <a:pt x="35131" y="267128"/>
                </a:lnTo>
                <a:cubicBezTo>
                  <a:pt x="11901" y="495874"/>
                  <a:pt x="0" y="727970"/>
                  <a:pt x="0" y="962845"/>
                </a:cubicBezTo>
                <a:cubicBezTo>
                  <a:pt x="0" y="3429034"/>
                  <a:pt x="1312002" y="5588789"/>
                  <a:pt x="3276103" y="6782205"/>
                </a:cubicBezTo>
                <a:lnTo>
                  <a:pt x="3407923" y="6858000"/>
                </a:lnTo>
                <a:lnTo>
                  <a:pt x="6172782" y="6858000"/>
                </a:lnTo>
                <a:close/>
              </a:path>
            </a:pathLst>
          </a:cu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Freeform: Shape 12">
            <a:extLst>
              <a:ext uri="{FF2B5EF4-FFF2-40B4-BE49-F238E27FC236}">
                <a16:creationId xmlns:a16="http://schemas.microsoft.com/office/drawing/2014/main" id="{70B66945-4967-4040-926D-DCA44313CDA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69927" cy="7772400"/>
          </a:xfrm>
          <a:custGeom>
            <a:avLst/>
            <a:gdLst>
              <a:gd name="connsiteX0" fmla="*/ 0 w 6024154"/>
              <a:gd name="connsiteY0" fmla="*/ 0 h 6858000"/>
              <a:gd name="connsiteX1" fmla="*/ 5953780 w 6024154"/>
              <a:gd name="connsiteY1" fmla="*/ 0 h 6858000"/>
              <a:gd name="connsiteX2" fmla="*/ 5989880 w 6024154"/>
              <a:gd name="connsiteY2" fmla="*/ 284091 h 6858000"/>
              <a:gd name="connsiteX3" fmla="*/ 6024154 w 6024154"/>
              <a:gd name="connsiteY3" fmla="*/ 962844 h 6858000"/>
              <a:gd name="connsiteX4" fmla="*/ 2549934 w 6024154"/>
              <a:gd name="connsiteY4" fmla="*/ 6800152 h 6858000"/>
              <a:gd name="connsiteX5" fmla="*/ 2436987 w 6024154"/>
              <a:gd name="connsiteY5" fmla="*/ 6858000 h 6858000"/>
              <a:gd name="connsiteX6" fmla="*/ 0 w 602415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24154" h="6858000">
                <a:moveTo>
                  <a:pt x="0" y="0"/>
                </a:moveTo>
                <a:lnTo>
                  <a:pt x="5953780" y="0"/>
                </a:lnTo>
                <a:lnTo>
                  <a:pt x="5989880" y="284091"/>
                </a:lnTo>
                <a:cubicBezTo>
                  <a:pt x="6012544" y="507260"/>
                  <a:pt x="6024154" y="733696"/>
                  <a:pt x="6024154" y="962844"/>
                </a:cubicBezTo>
                <a:cubicBezTo>
                  <a:pt x="6024154" y="3483472"/>
                  <a:pt x="4619336" y="5675986"/>
                  <a:pt x="2549934" y="6800152"/>
                </a:cubicBezTo>
                <a:lnTo>
                  <a:pt x="2436987"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4" name="Picture 9" descr="Official Seal of the U.S. Department of Education">
            <a:extLst>
              <a:ext uri="{FF2B5EF4-FFF2-40B4-BE49-F238E27FC236}">
                <a16:creationId xmlns:a16="http://schemas.microsoft.com/office/drawing/2014/main" id="{59D262A7-A672-6686-ABA7-10ABC8EBFC1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45990" y="1441168"/>
            <a:ext cx="3339470" cy="3339470"/>
          </a:xfrm>
          <a:prstGeom prst="rect">
            <a:avLst/>
          </a:prstGeom>
          <a:noFill/>
          <a:extLst>
            <a:ext uri="{909E8E84-426E-40DD-AFC4-6F175D3DCCD1}">
              <a14:hiddenFill xmlns:a14="http://schemas.microsoft.com/office/drawing/2010/main">
                <a:solidFill>
                  <a:srgbClr val="FFFFFF"/>
                </a:solidFill>
              </a14:hiddenFill>
            </a:ext>
          </a:extLst>
        </p:spPr>
      </p:pic>
      <p:sp>
        <p:nvSpPr>
          <p:cNvPr id="5" name="object 4">
            <a:extLst>
              <a:ext uri="{FF2B5EF4-FFF2-40B4-BE49-F238E27FC236}">
                <a16:creationId xmlns:a16="http://schemas.microsoft.com/office/drawing/2014/main" id="{58AF6806-2C21-B637-0F95-847229A7BF26}"/>
              </a:ext>
            </a:extLst>
          </p:cNvPr>
          <p:cNvSpPr txBox="1"/>
          <p:nvPr/>
        </p:nvSpPr>
        <p:spPr>
          <a:xfrm>
            <a:off x="3284712" y="7029428"/>
            <a:ext cx="7010400" cy="577081"/>
          </a:xfrm>
          <a:prstGeom prst="rect">
            <a:avLst/>
          </a:prstGeom>
        </p:spPr>
        <p:txBody>
          <a:bodyPr vert="horz" wrap="square" lIns="0" tIns="22860" rIns="0" bIns="0" rtlCol="0">
            <a:spAutoFit/>
          </a:bodyPr>
          <a:lstStyle/>
          <a:p>
            <a:pPr marL="12700" marR="5080">
              <a:spcBef>
                <a:spcPts val="180"/>
              </a:spcBef>
            </a:pPr>
            <a:r>
              <a:rPr spc="-10">
                <a:solidFill>
                  <a:schemeClr val="bg1"/>
                </a:solidFill>
                <a:latin typeface="Gotham-Bold"/>
                <a:cs typeface="Gotham-Bold"/>
              </a:rPr>
              <a:t>NOTE:</a:t>
            </a:r>
            <a:r>
              <a:rPr spc="30">
                <a:solidFill>
                  <a:schemeClr val="bg1"/>
                </a:solidFill>
                <a:latin typeface="Gotham-Bold"/>
                <a:cs typeface="Gotham-Bold"/>
              </a:rPr>
              <a:t> </a:t>
            </a:r>
            <a:r>
              <a:rPr lang="en-US">
                <a:solidFill>
                  <a:schemeClr val="bg1"/>
                </a:solidFill>
                <a:latin typeface="Gotham-Book"/>
                <a:cs typeface="Gotham-Book"/>
              </a:rPr>
              <a:t>These</a:t>
            </a:r>
            <a:r>
              <a:rPr lang="en-US" spc="30">
                <a:solidFill>
                  <a:schemeClr val="bg1"/>
                </a:solidFill>
                <a:latin typeface="Gotham-Book"/>
                <a:cs typeface="Gotham-Book"/>
              </a:rPr>
              <a:t> </a:t>
            </a:r>
            <a:r>
              <a:rPr lang="en-US">
                <a:solidFill>
                  <a:schemeClr val="bg1"/>
                </a:solidFill>
                <a:latin typeface="Gotham-Book"/>
                <a:cs typeface="Gotham-Book"/>
              </a:rPr>
              <a:t>slides</a:t>
            </a:r>
            <a:r>
              <a:rPr lang="en-US" spc="35">
                <a:solidFill>
                  <a:schemeClr val="bg1"/>
                </a:solidFill>
                <a:latin typeface="Gotham-Book"/>
                <a:cs typeface="Gotham-Book"/>
              </a:rPr>
              <a:t> </a:t>
            </a:r>
            <a:r>
              <a:rPr lang="en-US">
                <a:solidFill>
                  <a:schemeClr val="bg1"/>
                </a:solidFill>
                <a:latin typeface="Gotham-Book"/>
                <a:cs typeface="Gotham-Book"/>
              </a:rPr>
              <a:t>are</a:t>
            </a:r>
            <a:r>
              <a:rPr lang="en-US" spc="30">
                <a:solidFill>
                  <a:schemeClr val="bg1"/>
                </a:solidFill>
                <a:latin typeface="Gotham-Book"/>
                <a:cs typeface="Gotham-Book"/>
              </a:rPr>
              <a:t> </a:t>
            </a:r>
            <a:r>
              <a:rPr lang="en-US">
                <a:solidFill>
                  <a:schemeClr val="bg1"/>
                </a:solidFill>
                <a:latin typeface="Gotham-Book"/>
                <a:cs typeface="Gotham-Book"/>
              </a:rPr>
              <a:t>intended </a:t>
            </a:r>
            <a:r>
              <a:rPr lang="en-US" spc="5">
                <a:solidFill>
                  <a:schemeClr val="bg1"/>
                </a:solidFill>
                <a:latin typeface="Gotham-Book"/>
                <a:cs typeface="Gotham-Book"/>
              </a:rPr>
              <a:t> </a:t>
            </a:r>
            <a:r>
              <a:rPr lang="en-US" spc="-10">
                <a:solidFill>
                  <a:schemeClr val="bg1"/>
                </a:solidFill>
                <a:latin typeface="Gotham-Book"/>
                <a:cs typeface="Gotham-Book"/>
              </a:rPr>
              <a:t>as guidance </a:t>
            </a:r>
            <a:r>
              <a:rPr lang="en-US" spc="-65">
                <a:solidFill>
                  <a:schemeClr val="bg1"/>
                </a:solidFill>
                <a:latin typeface="Gotham-Book"/>
                <a:cs typeface="Gotham-Book"/>
              </a:rPr>
              <a:t>only.</a:t>
            </a:r>
            <a:r>
              <a:rPr lang="en-US" spc="-10">
                <a:solidFill>
                  <a:schemeClr val="bg1"/>
                </a:solidFill>
                <a:latin typeface="Gotham-Book"/>
                <a:cs typeface="Gotham-Book"/>
              </a:rPr>
              <a:t> </a:t>
            </a:r>
            <a:r>
              <a:rPr lang="en-US" spc="-5">
                <a:solidFill>
                  <a:schemeClr val="bg1"/>
                </a:solidFill>
                <a:latin typeface="Gotham-Book"/>
                <a:cs typeface="Gotham-Book"/>
              </a:rPr>
              <a:t>Please</a:t>
            </a:r>
            <a:r>
              <a:rPr lang="en-US" spc="-10">
                <a:solidFill>
                  <a:schemeClr val="bg1"/>
                </a:solidFill>
                <a:latin typeface="Gotham-Book"/>
                <a:cs typeface="Gotham-Book"/>
              </a:rPr>
              <a:t> </a:t>
            </a:r>
            <a:r>
              <a:rPr lang="en-US">
                <a:solidFill>
                  <a:schemeClr val="bg1"/>
                </a:solidFill>
                <a:latin typeface="Gotham-Book"/>
                <a:cs typeface="Gotham-Book"/>
              </a:rPr>
              <a:t>refer</a:t>
            </a:r>
            <a:r>
              <a:rPr lang="en-US" spc="-10">
                <a:solidFill>
                  <a:schemeClr val="bg1"/>
                </a:solidFill>
                <a:latin typeface="Gotham-Book"/>
                <a:cs typeface="Gotham-Book"/>
              </a:rPr>
              <a:t> </a:t>
            </a:r>
            <a:r>
              <a:rPr lang="en-US" spc="-30">
                <a:solidFill>
                  <a:schemeClr val="bg1"/>
                </a:solidFill>
                <a:latin typeface="Gotham-Book"/>
                <a:cs typeface="Gotham-Book"/>
              </a:rPr>
              <a:t>to </a:t>
            </a:r>
            <a:r>
              <a:rPr lang="en-US" spc="-345">
                <a:solidFill>
                  <a:schemeClr val="bg1"/>
                </a:solidFill>
                <a:latin typeface="Gotham-Book"/>
                <a:cs typeface="Gotham-Book"/>
              </a:rPr>
              <a:t> </a:t>
            </a:r>
            <a:r>
              <a:rPr lang="en-US">
                <a:solidFill>
                  <a:schemeClr val="bg1"/>
                </a:solidFill>
                <a:latin typeface="Gotham-Book"/>
                <a:cs typeface="Gotham-Book"/>
              </a:rPr>
              <a:t>the official </a:t>
            </a:r>
            <a:r>
              <a:rPr lang="en-US" spc="-10">
                <a:solidFill>
                  <a:schemeClr val="bg1"/>
                </a:solidFill>
                <a:latin typeface="Gotham-Book"/>
                <a:cs typeface="Gotham-Book"/>
              </a:rPr>
              <a:t>notices as </a:t>
            </a:r>
            <a:r>
              <a:rPr lang="en-US">
                <a:solidFill>
                  <a:schemeClr val="bg1"/>
                </a:solidFill>
                <a:latin typeface="Gotham-Book"/>
                <a:cs typeface="Gotham-Book"/>
              </a:rPr>
              <a:t>they are </a:t>
            </a:r>
            <a:r>
              <a:rPr lang="en-US" spc="5">
                <a:solidFill>
                  <a:schemeClr val="bg1"/>
                </a:solidFill>
                <a:latin typeface="Gotham-Book"/>
                <a:cs typeface="Gotham-Book"/>
              </a:rPr>
              <a:t> </a:t>
            </a:r>
            <a:r>
              <a:rPr lang="en-US">
                <a:solidFill>
                  <a:schemeClr val="bg1"/>
                </a:solidFill>
                <a:latin typeface="Gotham-Book"/>
                <a:cs typeface="Gotham-Book"/>
              </a:rPr>
              <a:t>published</a:t>
            </a:r>
            <a:r>
              <a:rPr lang="en-US" spc="-20">
                <a:solidFill>
                  <a:schemeClr val="bg1"/>
                </a:solidFill>
                <a:latin typeface="Gotham-Book"/>
                <a:cs typeface="Gotham-Book"/>
              </a:rPr>
              <a:t> </a:t>
            </a:r>
            <a:r>
              <a:rPr lang="en-US">
                <a:solidFill>
                  <a:schemeClr val="bg1"/>
                </a:solidFill>
                <a:latin typeface="Gotham-Book"/>
                <a:cs typeface="Gotham-Book"/>
              </a:rPr>
              <a:t>in</a:t>
            </a:r>
            <a:r>
              <a:rPr lang="en-US" spc="-15">
                <a:solidFill>
                  <a:schemeClr val="bg1"/>
                </a:solidFill>
                <a:latin typeface="Gotham-Book"/>
                <a:cs typeface="Gotham-Book"/>
              </a:rPr>
              <a:t> </a:t>
            </a:r>
            <a:r>
              <a:rPr lang="en-US">
                <a:solidFill>
                  <a:schemeClr val="bg1"/>
                </a:solidFill>
                <a:latin typeface="Gotham-Book"/>
                <a:cs typeface="Gotham-Book"/>
              </a:rPr>
              <a:t>the</a:t>
            </a:r>
            <a:r>
              <a:rPr lang="en-US" spc="-20">
                <a:solidFill>
                  <a:schemeClr val="bg1"/>
                </a:solidFill>
                <a:latin typeface="Gotham-Book"/>
                <a:cs typeface="Gotham-Book"/>
              </a:rPr>
              <a:t> </a:t>
            </a:r>
            <a:r>
              <a:rPr lang="en-US">
                <a:solidFill>
                  <a:schemeClr val="bg1"/>
                </a:solidFill>
                <a:latin typeface="Gotham-Book"/>
                <a:cs typeface="Gotham-Book"/>
              </a:rPr>
              <a:t>federal</a:t>
            </a:r>
            <a:r>
              <a:rPr lang="en-US" spc="-15">
                <a:solidFill>
                  <a:schemeClr val="bg1"/>
                </a:solidFill>
                <a:latin typeface="Gotham-Book"/>
                <a:cs typeface="Gotham-Book"/>
              </a:rPr>
              <a:t> </a:t>
            </a:r>
            <a:r>
              <a:rPr lang="en-US" spc="-5">
                <a:solidFill>
                  <a:schemeClr val="bg1"/>
                </a:solidFill>
                <a:latin typeface="Gotham-Book"/>
                <a:cs typeface="Gotham-Book"/>
              </a:rPr>
              <a:t>register.</a:t>
            </a:r>
            <a:endParaRPr>
              <a:solidFill>
                <a:schemeClr val="bg1"/>
              </a:solidFill>
              <a:latin typeface="Gotham-Book"/>
              <a:cs typeface="Gotham-Book"/>
            </a:endParaRPr>
          </a:p>
        </p:txBody>
      </p:sp>
    </p:spTree>
    <p:extLst>
      <p:ext uri="{BB962C8B-B14F-4D97-AF65-F5344CB8AC3E}">
        <p14:creationId xmlns:p14="http://schemas.microsoft.com/office/powerpoint/2010/main" val="39362464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D55E05-51A2-4173-A7FA-869DE4F71A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61096" cy="77724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9E7146-910A-9973-AC79-1B73AFAA3F49}"/>
              </a:ext>
            </a:extLst>
          </p:cNvPr>
          <p:cNvSpPr>
            <a:spLocks noGrp="1"/>
          </p:cNvSpPr>
          <p:nvPr>
            <p:ph type="title"/>
          </p:nvPr>
        </p:nvSpPr>
        <p:spPr>
          <a:xfrm>
            <a:off x="691515" y="704697"/>
            <a:ext cx="3956004" cy="6135015"/>
          </a:xfrm>
        </p:spPr>
        <p:txBody>
          <a:bodyPr>
            <a:normAutofit/>
          </a:bodyPr>
          <a:lstStyle/>
          <a:p>
            <a:r>
              <a:rPr lang="en-US" sz="4400" b="1">
                <a:solidFill>
                  <a:schemeClr val="bg1"/>
                </a:solidFill>
                <a:latin typeface="+mn-lt"/>
              </a:rPr>
              <a:t>Discovering Your Innovative Concept</a:t>
            </a:r>
            <a:br>
              <a:rPr lang="en-US" sz="4400" b="1">
                <a:solidFill>
                  <a:schemeClr val="bg1"/>
                </a:solidFill>
                <a:latin typeface="+mn-lt"/>
              </a:rPr>
            </a:br>
            <a:br>
              <a:rPr lang="en-US" sz="4400" b="1">
                <a:solidFill>
                  <a:schemeClr val="bg1"/>
                </a:solidFill>
                <a:latin typeface="+mn-lt"/>
              </a:rPr>
            </a:br>
            <a:r>
              <a:rPr lang="en-US" sz="2600" b="1">
                <a:solidFill>
                  <a:schemeClr val="bg1"/>
                </a:solidFill>
                <a:latin typeface="+mn-lt"/>
              </a:rPr>
              <a:t>Is your “innovative” idea being done?</a:t>
            </a:r>
            <a:br>
              <a:rPr lang="en-US" sz="2600" b="1">
                <a:solidFill>
                  <a:schemeClr val="bg1"/>
                </a:solidFill>
                <a:latin typeface="+mn-lt"/>
              </a:rPr>
            </a:br>
            <a:br>
              <a:rPr lang="en-US" sz="4400" b="1">
                <a:solidFill>
                  <a:schemeClr val="bg1"/>
                </a:solidFill>
                <a:latin typeface="+mn-lt"/>
              </a:rPr>
            </a:br>
            <a:br>
              <a:rPr lang="en-US" sz="4400" b="1">
                <a:solidFill>
                  <a:schemeClr val="bg1"/>
                </a:solidFill>
                <a:latin typeface="+mn-lt"/>
              </a:rPr>
            </a:br>
            <a:endParaRPr lang="en-US" sz="4400" b="1">
              <a:solidFill>
                <a:schemeClr val="bg1"/>
              </a:solidFill>
              <a:latin typeface="+mn-lt"/>
            </a:endParaRPr>
          </a:p>
        </p:txBody>
      </p:sp>
      <p:sp>
        <p:nvSpPr>
          <p:cNvPr id="4" name="Content Placeholder 3">
            <a:extLst>
              <a:ext uri="{FF2B5EF4-FFF2-40B4-BE49-F238E27FC236}">
                <a16:creationId xmlns:a16="http://schemas.microsoft.com/office/drawing/2014/main" id="{E970BE93-BDC9-AE87-86CE-D67862C10811}"/>
              </a:ext>
            </a:extLst>
          </p:cNvPr>
          <p:cNvSpPr>
            <a:spLocks noGrp="1"/>
          </p:cNvSpPr>
          <p:nvPr>
            <p:ph sz="half" idx="3"/>
          </p:nvPr>
        </p:nvSpPr>
        <p:spPr>
          <a:xfrm>
            <a:off x="5380196" y="628496"/>
            <a:ext cx="3986688" cy="7067704"/>
          </a:xfrm>
        </p:spPr>
        <p:txBody>
          <a:bodyPr anchor="ctr">
            <a:normAutofit lnSpcReduction="10000"/>
          </a:bodyPr>
          <a:lstStyle/>
          <a:p>
            <a:pPr marL="285750" indent="-285750">
              <a:spcAft>
                <a:spcPts val="600"/>
              </a:spcAft>
              <a:buFont typeface="Arial" panose="020B0604020202020204" pitchFamily="34" charset="0"/>
              <a:buChar char="•"/>
            </a:pPr>
            <a:r>
              <a:rPr lang="en-US" sz="2300"/>
              <a:t>What practice/program already exists to address the issue I’m focused on?</a:t>
            </a:r>
          </a:p>
          <a:p>
            <a:pPr>
              <a:spcAft>
                <a:spcPts val="600"/>
              </a:spcAft>
            </a:pPr>
            <a:r>
              <a:rPr lang="en-US" sz="2300"/>
              <a:t>  </a:t>
            </a:r>
          </a:p>
          <a:p>
            <a:pPr marL="285750" indent="-285750">
              <a:spcAft>
                <a:spcPts val="600"/>
              </a:spcAft>
              <a:buFont typeface="Arial" panose="020B0604020202020204" pitchFamily="34" charset="0"/>
              <a:buChar char="•"/>
            </a:pPr>
            <a:r>
              <a:rPr lang="en-US" sz="2300"/>
              <a:t>Could  it work a bit differently?</a:t>
            </a:r>
          </a:p>
          <a:p>
            <a:pPr>
              <a:spcAft>
                <a:spcPts val="600"/>
              </a:spcAft>
            </a:pPr>
            <a:r>
              <a:rPr lang="en-US" sz="2300"/>
              <a:t> </a:t>
            </a:r>
          </a:p>
          <a:p>
            <a:pPr marL="285750" indent="-285750">
              <a:spcAft>
                <a:spcPts val="600"/>
              </a:spcAft>
              <a:buFont typeface="Arial" panose="020B0604020202020204" pitchFamily="34" charset="0"/>
              <a:buChar char="•"/>
            </a:pPr>
            <a:r>
              <a:rPr lang="en-US" sz="2300"/>
              <a:t>Is there some way to make an innovative change that would be pivotal in adding to the existing practice/program to make it unique or more effective? </a:t>
            </a:r>
          </a:p>
          <a:p>
            <a:pPr>
              <a:spcAft>
                <a:spcPts val="600"/>
              </a:spcAft>
            </a:pPr>
            <a:endParaRPr lang="en-US" sz="2300"/>
          </a:p>
          <a:p>
            <a:pPr marL="285750" indent="-285750">
              <a:spcAft>
                <a:spcPts val="600"/>
              </a:spcAft>
              <a:buFont typeface="Arial" panose="020B0604020202020204" pitchFamily="34" charset="0"/>
              <a:buChar char="•"/>
            </a:pPr>
            <a:r>
              <a:rPr lang="en-US" sz="2300"/>
              <a:t>How could an innovation help the program/practice work for another group of students (e.g., older, differently abled, in a different geographical setting)? </a:t>
            </a:r>
          </a:p>
          <a:p>
            <a:pPr marL="285750" indent="-285750">
              <a:spcAft>
                <a:spcPts val="600"/>
              </a:spcAft>
              <a:buFont typeface="Arial" panose="020B0604020202020204" pitchFamily="34" charset="0"/>
              <a:buChar char="•"/>
            </a:pPr>
            <a:endParaRPr lang="en-US" sz="2300"/>
          </a:p>
        </p:txBody>
      </p:sp>
    </p:spTree>
    <p:extLst>
      <p:ext uri="{BB962C8B-B14F-4D97-AF65-F5344CB8AC3E}">
        <p14:creationId xmlns:p14="http://schemas.microsoft.com/office/powerpoint/2010/main" val="21349110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BD55E05-51A2-4173-A7FA-869DE4F71A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61096" cy="77724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9E7146-910A-9973-AC79-1B73AFAA3F49}"/>
              </a:ext>
            </a:extLst>
          </p:cNvPr>
          <p:cNvSpPr>
            <a:spLocks noGrp="1"/>
          </p:cNvSpPr>
          <p:nvPr>
            <p:ph type="title"/>
          </p:nvPr>
        </p:nvSpPr>
        <p:spPr>
          <a:xfrm>
            <a:off x="691515" y="704697"/>
            <a:ext cx="3956004" cy="6135015"/>
          </a:xfrm>
        </p:spPr>
        <p:txBody>
          <a:bodyPr>
            <a:normAutofit/>
          </a:bodyPr>
          <a:lstStyle/>
          <a:p>
            <a:r>
              <a:rPr lang="en-US" sz="4400" b="1">
                <a:solidFill>
                  <a:schemeClr val="bg1"/>
                </a:solidFill>
                <a:latin typeface="+mn-lt"/>
              </a:rPr>
              <a:t>Discovering Your Innovative Concept</a:t>
            </a:r>
            <a:br>
              <a:rPr lang="en-US" sz="4400" b="1">
                <a:solidFill>
                  <a:schemeClr val="bg1"/>
                </a:solidFill>
                <a:latin typeface="+mn-lt"/>
              </a:rPr>
            </a:br>
            <a:br>
              <a:rPr lang="en-US" sz="4400" b="1">
                <a:solidFill>
                  <a:schemeClr val="bg1"/>
                </a:solidFill>
                <a:latin typeface="+mn-lt"/>
              </a:rPr>
            </a:br>
            <a:r>
              <a:rPr lang="en-US" sz="2600" b="1">
                <a:solidFill>
                  <a:schemeClr val="bg1"/>
                </a:solidFill>
                <a:latin typeface="+mn-lt"/>
              </a:rPr>
              <a:t>Is there enough evidence to support your innovative idea?</a:t>
            </a:r>
            <a:br>
              <a:rPr lang="en-US" sz="4400" b="1">
                <a:solidFill>
                  <a:schemeClr val="bg1"/>
                </a:solidFill>
                <a:latin typeface="+mn-lt"/>
              </a:rPr>
            </a:br>
            <a:br>
              <a:rPr lang="en-US" sz="4400" b="1">
                <a:solidFill>
                  <a:schemeClr val="bg1"/>
                </a:solidFill>
                <a:latin typeface="+mn-lt"/>
              </a:rPr>
            </a:br>
            <a:endParaRPr lang="en-US" sz="4400" b="1">
              <a:solidFill>
                <a:schemeClr val="bg1"/>
              </a:solidFill>
              <a:latin typeface="+mn-lt"/>
            </a:endParaRPr>
          </a:p>
        </p:txBody>
      </p:sp>
      <p:sp>
        <p:nvSpPr>
          <p:cNvPr id="4" name="Content Placeholder 3">
            <a:extLst>
              <a:ext uri="{FF2B5EF4-FFF2-40B4-BE49-F238E27FC236}">
                <a16:creationId xmlns:a16="http://schemas.microsoft.com/office/drawing/2014/main" id="{E970BE93-BDC9-AE87-86CE-D67862C10811}"/>
              </a:ext>
            </a:extLst>
          </p:cNvPr>
          <p:cNvSpPr>
            <a:spLocks noGrp="1"/>
          </p:cNvSpPr>
          <p:nvPr>
            <p:ph sz="half" idx="3"/>
          </p:nvPr>
        </p:nvSpPr>
        <p:spPr>
          <a:xfrm>
            <a:off x="5380197" y="571500"/>
            <a:ext cx="3986688" cy="7048500"/>
          </a:xfrm>
        </p:spPr>
        <p:txBody>
          <a:bodyPr anchor="ctr">
            <a:normAutofit fontScale="85000" lnSpcReduction="20000"/>
          </a:bodyPr>
          <a:lstStyle/>
          <a:p>
            <a:pPr marL="285750" indent="-285750">
              <a:spcAft>
                <a:spcPts val="600"/>
              </a:spcAft>
              <a:buFont typeface="Arial" panose="020B0604020202020204" pitchFamily="34" charset="0"/>
              <a:buChar char="•"/>
            </a:pPr>
            <a:r>
              <a:rPr lang="en-US" sz="2700"/>
              <a:t>Is there at the very least a logic model or theory change to support my innovation?  </a:t>
            </a:r>
          </a:p>
          <a:p>
            <a:pPr marL="285750" indent="-285750">
              <a:spcAft>
                <a:spcPts val="600"/>
              </a:spcAft>
              <a:buFont typeface="Arial" panose="020B0604020202020204" pitchFamily="34" charset="0"/>
              <a:buChar char="•"/>
            </a:pPr>
            <a:endParaRPr lang="en-US" sz="2700"/>
          </a:p>
          <a:p>
            <a:pPr marL="285750" indent="-285750">
              <a:spcAft>
                <a:spcPts val="600"/>
              </a:spcAft>
              <a:buFont typeface="Arial" panose="020B0604020202020204" pitchFamily="34" charset="0"/>
              <a:buChar char="•"/>
            </a:pPr>
            <a:r>
              <a:rPr lang="en-US" sz="2700"/>
              <a:t>If not, what evidence can I find to support the development of one?  </a:t>
            </a:r>
          </a:p>
          <a:p>
            <a:pPr marL="285750" indent="-285750">
              <a:spcAft>
                <a:spcPts val="600"/>
              </a:spcAft>
              <a:buFont typeface="Arial" panose="020B0604020202020204" pitchFamily="34" charset="0"/>
              <a:buChar char="•"/>
            </a:pPr>
            <a:endParaRPr lang="en-US" sz="2700"/>
          </a:p>
          <a:p>
            <a:pPr marL="285750" indent="-285750">
              <a:spcAft>
                <a:spcPts val="600"/>
              </a:spcAft>
              <a:buFont typeface="Arial" panose="020B0604020202020204" pitchFamily="34" charset="0"/>
              <a:buChar char="•"/>
            </a:pPr>
            <a:r>
              <a:rPr lang="en-US" sz="2700"/>
              <a:t>Would an evaluation of the innovation help advance educational research and practice? </a:t>
            </a:r>
          </a:p>
          <a:p>
            <a:pPr marL="285750" indent="-285750">
              <a:spcAft>
                <a:spcPts val="600"/>
              </a:spcAft>
              <a:buFont typeface="Arial" panose="020B0604020202020204" pitchFamily="34" charset="0"/>
              <a:buChar char="•"/>
            </a:pPr>
            <a:endParaRPr lang="en-US" sz="2700"/>
          </a:p>
          <a:p>
            <a:pPr marL="285750" indent="-285750">
              <a:spcAft>
                <a:spcPts val="600"/>
              </a:spcAft>
              <a:buFont typeface="Arial" panose="020B0604020202020204" pitchFamily="34" charset="0"/>
              <a:buChar char="•"/>
            </a:pPr>
            <a:r>
              <a:rPr lang="en-US" sz="2700"/>
              <a:t>Does my innovation offer a solution to a significant need that exists widely in the education field?  </a:t>
            </a:r>
          </a:p>
          <a:p>
            <a:pPr marL="285750" indent="-285750">
              <a:spcAft>
                <a:spcPts val="600"/>
              </a:spcAft>
              <a:buFont typeface="Arial" panose="020B0604020202020204" pitchFamily="34" charset="0"/>
              <a:buChar char="•"/>
            </a:pPr>
            <a:endParaRPr lang="en-US" sz="2700"/>
          </a:p>
          <a:p>
            <a:pPr marL="285750" indent="-285750">
              <a:spcAft>
                <a:spcPts val="600"/>
              </a:spcAft>
              <a:buFont typeface="Arial" panose="020B0604020202020204" pitchFamily="34" charset="0"/>
              <a:buChar char="•"/>
            </a:pPr>
            <a:r>
              <a:rPr lang="en-US" sz="2700"/>
              <a:t>How can my innovation be tested for replicability or scalability?</a:t>
            </a:r>
          </a:p>
          <a:p>
            <a:pPr>
              <a:spcAft>
                <a:spcPts val="600"/>
              </a:spcAft>
            </a:pPr>
            <a:endParaRPr lang="en-US" sz="2000"/>
          </a:p>
        </p:txBody>
      </p:sp>
    </p:spTree>
    <p:extLst>
      <p:ext uri="{BB962C8B-B14F-4D97-AF65-F5344CB8AC3E}">
        <p14:creationId xmlns:p14="http://schemas.microsoft.com/office/powerpoint/2010/main" val="299861431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98C839-EAF8-4CF6-8BBD-E226EF8E1AEE}"/>
              </a:ext>
            </a:extLst>
          </p:cNvPr>
          <p:cNvSpPr>
            <a:spLocks noGrp="1"/>
          </p:cNvSpPr>
          <p:nvPr>
            <p:ph type="title"/>
          </p:nvPr>
        </p:nvSpPr>
        <p:spPr>
          <a:xfrm>
            <a:off x="2143598" y="549694"/>
            <a:ext cx="6912244" cy="600164"/>
          </a:xfrm>
        </p:spPr>
        <p:txBody>
          <a:bodyPr wrap="square" lIns="0" tIns="0" rIns="0" bIns="0" anchor="t">
            <a:spAutoFit/>
          </a:bodyPr>
          <a:lstStyle/>
          <a:p>
            <a:r>
              <a:rPr lang="en-US" sz="3900" dirty="0">
                <a:latin typeface="+mn-lt"/>
              </a:rPr>
              <a:t>Subject Matter Expert Panel</a:t>
            </a:r>
          </a:p>
        </p:txBody>
      </p:sp>
      <p:pic>
        <p:nvPicPr>
          <p:cNvPr id="9" name="Picture 8" descr="Icon of an apple in four puzzle pieces">
            <a:extLst>
              <a:ext uri="{FF2B5EF4-FFF2-40B4-BE49-F238E27FC236}">
                <a16:creationId xmlns:a16="http://schemas.microsoft.com/office/drawing/2014/main" id="{DD94ED7C-1494-D371-FA6B-146130FF1EF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4257" y="1353024"/>
            <a:ext cx="1066800" cy="1066800"/>
          </a:xfrm>
          <a:prstGeom prst="rect">
            <a:avLst/>
          </a:prstGeom>
        </p:spPr>
      </p:pic>
      <p:sp>
        <p:nvSpPr>
          <p:cNvPr id="3" name="Content Placeholder 2">
            <a:extLst>
              <a:ext uri="{FF2B5EF4-FFF2-40B4-BE49-F238E27FC236}">
                <a16:creationId xmlns:a16="http://schemas.microsoft.com/office/drawing/2014/main" id="{17656092-B7FD-7525-6EDE-8BFE11697EF7}"/>
              </a:ext>
            </a:extLst>
          </p:cNvPr>
          <p:cNvSpPr>
            <a:spLocks noGrp="1"/>
          </p:cNvSpPr>
          <p:nvPr>
            <p:ph sz="half" idx="2"/>
          </p:nvPr>
        </p:nvSpPr>
        <p:spPr>
          <a:xfrm>
            <a:off x="2141558" y="1228201"/>
            <a:ext cx="3393440" cy="5847755"/>
          </a:xfrm>
        </p:spPr>
        <p:txBody>
          <a:bodyPr/>
          <a:lstStyle/>
          <a:p>
            <a:r>
              <a:rPr lang="en-US" sz="2000" b="1" dirty="0">
                <a:solidFill>
                  <a:schemeClr val="tx1"/>
                </a:solidFill>
                <a:latin typeface="+mn-lt"/>
              </a:rPr>
              <a:t>Hannah Putman</a:t>
            </a:r>
            <a:r>
              <a:rPr lang="en-US" sz="2000" dirty="0">
                <a:solidFill>
                  <a:schemeClr val="tx1"/>
                </a:solidFill>
                <a:latin typeface="+mn-lt"/>
              </a:rPr>
              <a:t>, Managing Director of Research, National Council on Teacher Quality</a:t>
            </a:r>
          </a:p>
          <a:p>
            <a:endParaRPr lang="en-US" sz="2000" dirty="0">
              <a:solidFill>
                <a:schemeClr val="tx1"/>
              </a:solidFill>
              <a:latin typeface="+mn-lt"/>
            </a:endParaRPr>
          </a:p>
          <a:p>
            <a:endParaRPr lang="en-US" sz="2000" dirty="0">
              <a:solidFill>
                <a:schemeClr val="tx1"/>
              </a:solidFill>
              <a:latin typeface="+mn-lt"/>
            </a:endParaRPr>
          </a:p>
          <a:p>
            <a:r>
              <a:rPr lang="en-US" sz="2000" b="1" dirty="0">
                <a:solidFill>
                  <a:schemeClr val="tx1"/>
                </a:solidFill>
                <a:latin typeface="+mn-lt"/>
              </a:rPr>
              <a:t>Heidi </a:t>
            </a:r>
            <a:r>
              <a:rPr lang="en-US" sz="2000" b="1" dirty="0" err="1">
                <a:solidFill>
                  <a:schemeClr val="tx1"/>
                </a:solidFill>
                <a:latin typeface="+mn-lt"/>
              </a:rPr>
              <a:t>Schweingruber</a:t>
            </a:r>
            <a:r>
              <a:rPr lang="en-US" sz="2000" b="1" dirty="0">
                <a:solidFill>
                  <a:schemeClr val="tx1"/>
                </a:solidFill>
                <a:latin typeface="+mn-lt"/>
              </a:rPr>
              <a:t>, Ph.D., </a:t>
            </a:r>
            <a:r>
              <a:rPr lang="en-US" sz="2000" dirty="0">
                <a:solidFill>
                  <a:schemeClr val="tx1"/>
                </a:solidFill>
                <a:effectLst/>
                <a:latin typeface="+mn-lt"/>
                <a:ea typeface="Calibri" panose="020F0502020204030204" pitchFamily="34" charset="0"/>
                <a:cs typeface="Calibri" panose="020F0502020204030204" pitchFamily="34" charset="0"/>
              </a:rPr>
              <a:t>Director, Board on Science Education, The National Academies of Sciences, Engineering and Medicine</a:t>
            </a:r>
          </a:p>
          <a:p>
            <a:endParaRPr lang="en-US" sz="2000" dirty="0">
              <a:solidFill>
                <a:schemeClr val="tx1"/>
              </a:solidFill>
              <a:effectLst/>
              <a:latin typeface="+mn-lt"/>
              <a:ea typeface="Calibri" panose="020F0502020204030204" pitchFamily="34" charset="0"/>
              <a:cs typeface="Calibri" panose="020F0502020204030204" pitchFamily="34" charset="0"/>
            </a:endParaRPr>
          </a:p>
          <a:p>
            <a:endParaRPr lang="en-US" sz="2000" dirty="0">
              <a:solidFill>
                <a:schemeClr val="tx1"/>
              </a:solidFill>
              <a:latin typeface="+mn-lt"/>
              <a:cs typeface="Calibri" panose="020F0502020204030204" pitchFamily="34" charset="0"/>
            </a:endParaRPr>
          </a:p>
          <a:p>
            <a:pPr marL="0" marR="0">
              <a:spcBef>
                <a:spcPts val="0"/>
              </a:spcBef>
              <a:spcAft>
                <a:spcPts val="0"/>
              </a:spcAft>
            </a:pPr>
            <a:r>
              <a:rPr lang="en-US" sz="2000" b="1" dirty="0">
                <a:solidFill>
                  <a:schemeClr val="tx1"/>
                </a:solidFill>
                <a:effectLst/>
                <a:latin typeface="+mn-lt"/>
                <a:ea typeface="Calibri" panose="020F0502020204030204" pitchFamily="34" charset="0"/>
              </a:rPr>
              <a:t>Ally Skoog-Hoffman, Ph.D., </a:t>
            </a:r>
            <a:r>
              <a:rPr lang="en-US" sz="2000" dirty="0">
                <a:solidFill>
                  <a:schemeClr val="tx1"/>
                </a:solidFill>
                <a:effectLst/>
                <a:latin typeface="+mn-lt"/>
                <a:ea typeface="Calibri" panose="020F0502020204030204" pitchFamily="34" charset="0"/>
              </a:rPr>
              <a:t>Senior Director of Research &amp; Learning, CASEL (Collaborative for Academic, Social, and Emotional Learning)</a:t>
            </a:r>
          </a:p>
          <a:p>
            <a:endParaRPr lang="en-US" sz="2000" dirty="0">
              <a:solidFill>
                <a:schemeClr val="tx1"/>
              </a:solidFill>
              <a:latin typeface="+mn-lt"/>
            </a:endParaRPr>
          </a:p>
          <a:p>
            <a:endParaRPr lang="en-US" sz="2000" dirty="0">
              <a:solidFill>
                <a:schemeClr val="tx1"/>
              </a:solidFill>
              <a:latin typeface="+mn-lt"/>
            </a:endParaRPr>
          </a:p>
        </p:txBody>
      </p:sp>
      <p:pic>
        <p:nvPicPr>
          <p:cNvPr id="6" name="Picture 5" descr="Photo of Hannah Putman">
            <a:extLst>
              <a:ext uri="{FF2B5EF4-FFF2-40B4-BE49-F238E27FC236}">
                <a16:creationId xmlns:a16="http://schemas.microsoft.com/office/drawing/2014/main" id="{9E9135F0-3CEC-B4B8-5863-846B67FAC04D}"/>
              </a:ext>
            </a:extLst>
          </p:cNvPr>
          <p:cNvPicPr>
            <a:picLocks noChangeAspect="1"/>
          </p:cNvPicPr>
          <p:nvPr/>
        </p:nvPicPr>
        <p:blipFill>
          <a:blip r:embed="rId4"/>
          <a:stretch>
            <a:fillRect/>
          </a:stretch>
        </p:blipFill>
        <p:spPr>
          <a:xfrm>
            <a:off x="5990044" y="1148953"/>
            <a:ext cx="1510239" cy="1499490"/>
          </a:xfrm>
          <a:prstGeom prst="rect">
            <a:avLst/>
          </a:prstGeom>
        </p:spPr>
      </p:pic>
      <p:pic>
        <p:nvPicPr>
          <p:cNvPr id="13" name="Picture 12" descr="Icon of a woman thinking about math and science topics">
            <a:extLst>
              <a:ext uri="{FF2B5EF4-FFF2-40B4-BE49-F238E27FC236}">
                <a16:creationId xmlns:a16="http://schemas.microsoft.com/office/drawing/2014/main" id="{AEF5E10E-C3E1-838F-AEE2-EEBA40FA24F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34741" y="3105476"/>
            <a:ext cx="975980" cy="975980"/>
          </a:xfrm>
          <a:prstGeom prst="rect">
            <a:avLst/>
          </a:prstGeom>
        </p:spPr>
      </p:pic>
      <p:pic>
        <p:nvPicPr>
          <p:cNvPr id="8" name="Picture 7" descr="Photo of Heidi Schweingruber">
            <a:extLst>
              <a:ext uri="{FF2B5EF4-FFF2-40B4-BE49-F238E27FC236}">
                <a16:creationId xmlns:a16="http://schemas.microsoft.com/office/drawing/2014/main" id="{05616050-04E2-387D-2EB5-FB9395746D07}"/>
              </a:ext>
            </a:extLst>
          </p:cNvPr>
          <p:cNvPicPr>
            <a:picLocks noChangeAspect="1"/>
          </p:cNvPicPr>
          <p:nvPr/>
        </p:nvPicPr>
        <p:blipFill>
          <a:blip r:embed="rId6"/>
          <a:stretch>
            <a:fillRect/>
          </a:stretch>
        </p:blipFill>
        <p:spPr>
          <a:xfrm>
            <a:off x="5990043" y="2812260"/>
            <a:ext cx="1510239" cy="1714813"/>
          </a:xfrm>
          <a:prstGeom prst="rect">
            <a:avLst/>
          </a:prstGeom>
        </p:spPr>
      </p:pic>
      <p:pic>
        <p:nvPicPr>
          <p:cNvPr id="15" name="Picture 14" descr="Person thinking about other people and their emotions">
            <a:extLst>
              <a:ext uri="{FF2B5EF4-FFF2-40B4-BE49-F238E27FC236}">
                <a16:creationId xmlns:a16="http://schemas.microsoft.com/office/drawing/2014/main" id="{4DA624EC-7BF2-39C6-0ACC-E932F7DABB72}"/>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94257" y="5087428"/>
            <a:ext cx="975980" cy="975980"/>
          </a:xfrm>
          <a:prstGeom prst="rect">
            <a:avLst/>
          </a:prstGeom>
        </p:spPr>
      </p:pic>
      <p:pic>
        <p:nvPicPr>
          <p:cNvPr id="11" name="Picture 10" descr="Photo of Ally Skoog-Hoffman">
            <a:extLst>
              <a:ext uri="{FF2B5EF4-FFF2-40B4-BE49-F238E27FC236}">
                <a16:creationId xmlns:a16="http://schemas.microsoft.com/office/drawing/2014/main" id="{8304483E-208A-D4E7-16F4-F6036C0085F2}"/>
              </a:ext>
            </a:extLst>
          </p:cNvPr>
          <p:cNvPicPr>
            <a:picLocks noChangeAspect="1"/>
          </p:cNvPicPr>
          <p:nvPr/>
        </p:nvPicPr>
        <p:blipFill>
          <a:blip r:embed="rId8"/>
          <a:stretch>
            <a:fillRect/>
          </a:stretch>
        </p:blipFill>
        <p:spPr>
          <a:xfrm>
            <a:off x="5987610" y="4851184"/>
            <a:ext cx="1512671" cy="1550175"/>
          </a:xfrm>
          <a:prstGeom prst="rect">
            <a:avLst/>
          </a:prstGeom>
        </p:spPr>
      </p:pic>
      <p:sp>
        <p:nvSpPr>
          <p:cNvPr id="5" name="Title 1">
            <a:extLst>
              <a:ext uri="{FF2B5EF4-FFF2-40B4-BE49-F238E27FC236}">
                <a16:creationId xmlns:a16="http://schemas.microsoft.com/office/drawing/2014/main" id="{B6C71683-9AF6-28C3-67B2-90B690E1FF86}"/>
              </a:ext>
            </a:extLst>
          </p:cNvPr>
          <p:cNvSpPr txBox="1">
            <a:spLocks/>
          </p:cNvSpPr>
          <p:nvPr/>
        </p:nvSpPr>
        <p:spPr>
          <a:xfrm>
            <a:off x="609600" y="6721291"/>
            <a:ext cx="9067800" cy="738664"/>
          </a:xfrm>
          <a:prstGeom prst="rect">
            <a:avLst/>
          </a:prstGeom>
        </p:spPr>
        <p:txBody>
          <a:bodyPr wrap="square" lIns="0" tIns="0" rIns="0" bIns="0">
            <a:spAutoFit/>
          </a:bodyPr>
          <a:lstStyle>
            <a:lvl1pPr>
              <a:defRPr sz="2800" b="0" i="0">
                <a:solidFill>
                  <a:srgbClr val="25408F"/>
                </a:solidFill>
                <a:latin typeface="Gotham-Medium"/>
                <a:ea typeface="+mj-ea"/>
                <a:cs typeface="Gotham-Medium"/>
              </a:defRPr>
            </a:lvl1pPr>
          </a:lstStyle>
          <a:p>
            <a:r>
              <a:rPr lang="en-US" sz="1600" kern="0">
                <a:latin typeface="+mn-lt"/>
              </a:rPr>
              <a:t>Questions for Panel: </a:t>
            </a:r>
            <a:r>
              <a:rPr lang="en-US" sz="1600">
                <a:effectLst/>
                <a:latin typeface="+mn-lt"/>
                <a:ea typeface="Calibri" panose="020F0502020204030204" pitchFamily="34" charset="0"/>
              </a:rPr>
              <a:t>1) </a:t>
            </a:r>
            <a:r>
              <a:rPr lang="en-US" sz="1600">
                <a:latin typeface="+mn-lt"/>
                <a:ea typeface="Calibri" panose="020F0502020204030204" pitchFamily="34" charset="0"/>
              </a:rPr>
              <a:t>w</a:t>
            </a:r>
            <a:r>
              <a:rPr lang="en-US" sz="1600">
                <a:effectLst/>
                <a:latin typeface="+mn-lt"/>
                <a:ea typeface="Calibri" panose="020F0502020204030204" pitchFamily="34" charset="0"/>
              </a:rPr>
              <a:t>hat are the latest innovations in the field, 2) where innovation is needed, and 3) what opportunities are there to scale innovations.</a:t>
            </a:r>
            <a:endParaRPr lang="en-US" sz="1600">
              <a:latin typeface="+mn-lt"/>
            </a:endParaRPr>
          </a:p>
          <a:p>
            <a:endParaRPr lang="en-US" sz="1600" kern="0">
              <a:latin typeface="+mn-lt"/>
            </a:endParaRPr>
          </a:p>
        </p:txBody>
      </p:sp>
    </p:spTree>
    <p:extLst>
      <p:ext uri="{BB962C8B-B14F-4D97-AF65-F5344CB8AC3E}">
        <p14:creationId xmlns:p14="http://schemas.microsoft.com/office/powerpoint/2010/main" val="38486189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055885" cy="7772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417285" y="1020922"/>
            <a:ext cx="626685" cy="6472427"/>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419160" y="717587"/>
            <a:ext cx="398190" cy="6257602"/>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Shape 22">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3562" y="721619"/>
            <a:ext cx="3300051" cy="595883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7730B28-C01E-C5C8-8E44-736192E52454}"/>
              </a:ext>
            </a:extLst>
          </p:cNvPr>
          <p:cNvSpPr>
            <a:spLocks noGrp="1"/>
          </p:cNvSpPr>
          <p:nvPr>
            <p:ph type="title"/>
          </p:nvPr>
        </p:nvSpPr>
        <p:spPr>
          <a:xfrm>
            <a:off x="771269" y="1113241"/>
            <a:ext cx="2795446" cy="5169099"/>
          </a:xfrm>
        </p:spPr>
        <p:txBody>
          <a:bodyPr>
            <a:normAutofit/>
          </a:bodyPr>
          <a:lstStyle/>
          <a:p>
            <a:r>
              <a:rPr lang="en-US" sz="4400" b="1" dirty="0">
                <a:solidFill>
                  <a:srgbClr val="FFFFFF"/>
                </a:solidFill>
                <a:latin typeface="+mn-lt"/>
              </a:rPr>
              <a:t>Agenda </a:t>
            </a:r>
            <a:r>
              <a:rPr lang="en-US" sz="1200" b="1" dirty="0">
                <a:solidFill>
                  <a:srgbClr val="FFFFFF"/>
                </a:solidFill>
                <a:latin typeface="+mn-lt"/>
              </a:rPr>
              <a:t>3</a:t>
            </a:r>
            <a:endParaRPr lang="en-US" sz="4400" b="1" dirty="0">
              <a:solidFill>
                <a:srgbClr val="FFFFFF"/>
              </a:solidFill>
              <a:latin typeface="+mn-lt"/>
            </a:endParaRPr>
          </a:p>
        </p:txBody>
      </p:sp>
      <p:sp>
        <p:nvSpPr>
          <p:cNvPr id="25"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43970" y="1532608"/>
            <a:ext cx="5490867" cy="595186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Text Placeholder 2">
            <a:extLst>
              <a:ext uri="{FF2B5EF4-FFF2-40B4-BE49-F238E27FC236}">
                <a16:creationId xmlns:a16="http://schemas.microsoft.com/office/drawing/2014/main" id="{60DD543B-D902-9912-AA48-DCE57E42F087}"/>
              </a:ext>
            </a:extLst>
          </p:cNvPr>
          <p:cNvSpPr>
            <a:spLocks noGrp="1"/>
          </p:cNvSpPr>
          <p:nvPr>
            <p:ph type="body" idx="1"/>
          </p:nvPr>
        </p:nvSpPr>
        <p:spPr>
          <a:xfrm>
            <a:off x="4308036" y="1905000"/>
            <a:ext cx="4907785" cy="5366300"/>
          </a:xfrm>
        </p:spPr>
        <p:txBody>
          <a:bodyPr anchor="ctr">
            <a:normAutofit fontScale="92500" lnSpcReduction="20000"/>
          </a:bodyPr>
          <a:lstStyle/>
          <a:p>
            <a:pPr marL="285750" indent="-285750">
              <a:buFont typeface="Arial" panose="020B0604020202020204" pitchFamily="34" charset="0"/>
              <a:buChar char="•"/>
            </a:pPr>
            <a:r>
              <a:rPr lang="en-US" sz="2700">
                <a:solidFill>
                  <a:srgbClr val="FEFFFF"/>
                </a:solidFill>
              </a:rPr>
              <a:t>Welcome</a:t>
            </a:r>
          </a:p>
          <a:p>
            <a:endParaRPr lang="en-US" sz="2700">
              <a:solidFill>
                <a:srgbClr val="FEFFFF"/>
              </a:solidFill>
            </a:endParaRPr>
          </a:p>
          <a:p>
            <a:pPr marL="285750" indent="-285750">
              <a:buFont typeface="Arial" panose="020B0604020202020204" pitchFamily="34" charset="0"/>
              <a:buChar char="•"/>
            </a:pPr>
            <a:r>
              <a:rPr lang="en-US" sz="2700">
                <a:solidFill>
                  <a:srgbClr val="FEFFFF"/>
                </a:solidFill>
              </a:rPr>
              <a:t>High-level Overview of EIR</a:t>
            </a:r>
          </a:p>
          <a:p>
            <a:pPr marL="285750" indent="-285750">
              <a:buFont typeface="Arial" panose="020B0604020202020204" pitchFamily="34" charset="0"/>
              <a:buChar char="•"/>
            </a:pPr>
            <a:endParaRPr lang="en-US" sz="2700">
              <a:solidFill>
                <a:srgbClr val="FEFFFF"/>
              </a:solidFill>
            </a:endParaRPr>
          </a:p>
          <a:p>
            <a:pPr marL="285750" indent="-285750">
              <a:buFont typeface="Arial" panose="020B0604020202020204" pitchFamily="34" charset="0"/>
              <a:buChar char="•"/>
            </a:pPr>
            <a:r>
              <a:rPr lang="en-US" sz="2700">
                <a:solidFill>
                  <a:srgbClr val="FEFFFF"/>
                </a:solidFill>
              </a:rPr>
              <a:t>Program and Competitions (EIR 101 and 201 )</a:t>
            </a:r>
          </a:p>
          <a:p>
            <a:pPr marL="285750" indent="-285750">
              <a:buFont typeface="Arial" panose="020B0604020202020204" pitchFamily="34" charset="0"/>
              <a:buChar char="•"/>
            </a:pPr>
            <a:endParaRPr lang="en-US" sz="2700">
              <a:solidFill>
                <a:srgbClr val="FEFFFF"/>
              </a:solidFill>
            </a:endParaRPr>
          </a:p>
          <a:p>
            <a:pPr marL="285750" indent="-285750">
              <a:buFont typeface="Arial" panose="020B0604020202020204" pitchFamily="34" charset="0"/>
              <a:buChar char="•"/>
            </a:pPr>
            <a:r>
              <a:rPr lang="en-US" sz="2700">
                <a:solidFill>
                  <a:srgbClr val="FEFFFF"/>
                </a:solidFill>
              </a:rPr>
              <a:t>Clarifying Your Innovation</a:t>
            </a:r>
          </a:p>
          <a:p>
            <a:pPr marL="285750" indent="-285750">
              <a:buFont typeface="Arial" panose="020B0604020202020204" pitchFamily="34" charset="0"/>
              <a:buChar char="•"/>
            </a:pPr>
            <a:endParaRPr lang="en-US" sz="2700">
              <a:solidFill>
                <a:srgbClr val="FEFFFF"/>
              </a:solidFill>
            </a:endParaRPr>
          </a:p>
          <a:p>
            <a:pPr marL="285750" indent="-285750">
              <a:buFont typeface="Arial" panose="020B0604020202020204" pitchFamily="34" charset="0"/>
              <a:buChar char="•"/>
            </a:pPr>
            <a:r>
              <a:rPr lang="en-US" sz="2700">
                <a:solidFill>
                  <a:srgbClr val="FEFFFF"/>
                </a:solidFill>
              </a:rPr>
              <a:t>Panel Discussion/Breakout Rooms with Subject Matter Experts - Innovation in the Field</a:t>
            </a:r>
          </a:p>
          <a:p>
            <a:endParaRPr lang="en-US" sz="2700">
              <a:solidFill>
                <a:srgbClr val="FEFFFF"/>
              </a:solidFill>
            </a:endParaRPr>
          </a:p>
          <a:p>
            <a:pPr marL="285750" indent="-285750">
              <a:buFont typeface="Arial" panose="020B0604020202020204" pitchFamily="34" charset="0"/>
              <a:buChar char="•"/>
            </a:pPr>
            <a:r>
              <a:rPr lang="en-US" sz="2700" b="1" u="sng">
                <a:solidFill>
                  <a:srgbClr val="FEFFFF"/>
                </a:solidFill>
              </a:rPr>
              <a:t>EIR Resources and Next Steps</a:t>
            </a:r>
          </a:p>
          <a:p>
            <a:pPr marL="285750" indent="-285750">
              <a:buFont typeface="Arial" panose="020B0604020202020204" pitchFamily="34" charset="0"/>
              <a:buChar char="•"/>
            </a:pPr>
            <a:endParaRPr lang="en-US" sz="2700">
              <a:solidFill>
                <a:srgbClr val="FEFFFF"/>
              </a:solidFill>
            </a:endParaRPr>
          </a:p>
          <a:p>
            <a:pPr marL="285750" indent="-285750">
              <a:buFont typeface="Arial" panose="020B0604020202020204" pitchFamily="34" charset="0"/>
              <a:buChar char="•"/>
            </a:pPr>
            <a:r>
              <a:rPr lang="en-US" sz="2700">
                <a:solidFill>
                  <a:srgbClr val="FEFFFF"/>
                </a:solidFill>
              </a:rPr>
              <a:t>Q&amp;A</a:t>
            </a:r>
          </a:p>
        </p:txBody>
      </p:sp>
    </p:spTree>
    <p:extLst>
      <p:ext uri="{BB962C8B-B14F-4D97-AF65-F5344CB8AC3E}">
        <p14:creationId xmlns:p14="http://schemas.microsoft.com/office/powerpoint/2010/main" val="12379012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descr="Photo of woman thinking&#10;"/>
          <p:cNvPicPr/>
          <p:nvPr/>
        </p:nvPicPr>
        <p:blipFill>
          <a:blip r:embed="rId3" cstate="print">
            <a:alphaModFix/>
            <a:extLst>
              <a:ext uri="{BEBA8EAE-BF5A-486C-A8C5-ECC9F3942E4B}">
                <a14:imgProps xmlns:a14="http://schemas.microsoft.com/office/drawing/2010/main">
                  <a14:imgLayer r:embed="rId4">
                    <a14:imgEffect>
                      <a14:colorTemperature colorTemp="5300"/>
                    </a14:imgEffect>
                    <a14:imgEffect>
                      <a14:saturation sat="66000"/>
                    </a14:imgEffect>
                  </a14:imgLayer>
                </a14:imgProps>
              </a:ext>
            </a:extLst>
          </a:blip>
          <a:stretch>
            <a:fillRect/>
          </a:stretch>
        </p:blipFill>
        <p:spPr>
          <a:xfrm>
            <a:off x="457200" y="457200"/>
            <a:ext cx="9144000" cy="6858000"/>
          </a:xfrm>
          <a:prstGeom prst="rect">
            <a:avLst/>
          </a:prstGeom>
        </p:spPr>
      </p:pic>
      <p:sp>
        <p:nvSpPr>
          <p:cNvPr id="5" name="Title 4">
            <a:extLst>
              <a:ext uri="{FF2B5EF4-FFF2-40B4-BE49-F238E27FC236}">
                <a16:creationId xmlns:a16="http://schemas.microsoft.com/office/drawing/2014/main" id="{C6DFD519-20FE-CF5E-F40C-56C858DC0CA4}"/>
              </a:ext>
            </a:extLst>
          </p:cNvPr>
          <p:cNvSpPr txBox="1">
            <a:spLocks noGrp="1"/>
          </p:cNvSpPr>
          <p:nvPr>
            <p:ph type="title" idx="4294967295"/>
          </p:nvPr>
        </p:nvSpPr>
        <p:spPr>
          <a:xfrm>
            <a:off x="5029200" y="1295400"/>
            <a:ext cx="4267200" cy="156966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0" i="0" u="none" strike="noStrike" kern="1200" cap="none" spc="-25" normalizeH="0" baseline="0" noProof="0" dirty="0">
                <a:ln>
                  <a:noFill/>
                </a:ln>
                <a:solidFill>
                  <a:srgbClr val="231F20"/>
                </a:solidFill>
                <a:effectLst/>
                <a:uLnTx/>
                <a:uFillTx/>
                <a:latin typeface="+mn-lt"/>
                <a:ea typeface="+mn-ea"/>
                <a:cs typeface="Gotham-Bold"/>
              </a:rPr>
              <a:t>How to </a:t>
            </a:r>
            <a:r>
              <a:rPr kumimoji="0" lang="en-US" sz="4800" b="0" i="0" u="none" strike="noStrike" kern="1200" cap="none" spc="-10" normalizeH="0" baseline="0" noProof="0" dirty="0">
                <a:ln>
                  <a:noFill/>
                </a:ln>
                <a:solidFill>
                  <a:srgbClr val="231F20"/>
                </a:solidFill>
                <a:effectLst/>
                <a:uLnTx/>
                <a:uFillTx/>
                <a:latin typeface="+mn-lt"/>
                <a:ea typeface="+mn-ea"/>
                <a:cs typeface="Gotham-Bold"/>
              </a:rPr>
              <a:t>Apply </a:t>
            </a:r>
            <a:r>
              <a:rPr kumimoji="0" lang="en-US" sz="4800" b="0" i="0" u="none" strike="noStrike" kern="1200" cap="none" spc="-25" normalizeH="0" baseline="0" noProof="0" dirty="0">
                <a:ln>
                  <a:noFill/>
                </a:ln>
                <a:solidFill>
                  <a:srgbClr val="231F20"/>
                </a:solidFill>
                <a:effectLst/>
                <a:uLnTx/>
                <a:uFillTx/>
                <a:latin typeface="+mn-lt"/>
                <a:ea typeface="+mn-ea"/>
                <a:cs typeface="Gotham-Bold"/>
              </a:rPr>
              <a:t>for an EIR </a:t>
            </a:r>
            <a:r>
              <a:rPr kumimoji="0" lang="en-US" sz="4800" b="0" i="0" u="none" strike="noStrike" kern="1200" cap="none" spc="-10" normalizeH="0" baseline="0" noProof="0" dirty="0">
                <a:ln>
                  <a:noFill/>
                </a:ln>
                <a:solidFill>
                  <a:srgbClr val="231F20"/>
                </a:solidFill>
                <a:effectLst/>
                <a:uLnTx/>
                <a:uFillTx/>
                <a:latin typeface="+mn-lt"/>
                <a:ea typeface="+mn-ea"/>
                <a:cs typeface="Gotham-Bold"/>
              </a:rPr>
              <a:t>Grant</a:t>
            </a:r>
            <a:endParaRPr kumimoji="0" lang="en-US" sz="48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object 4"/>
          <p:cNvSpPr txBox="1"/>
          <p:nvPr/>
        </p:nvSpPr>
        <p:spPr>
          <a:xfrm>
            <a:off x="5510276" y="5955521"/>
            <a:ext cx="3786124" cy="1131079"/>
          </a:xfrm>
          <a:prstGeom prst="rect">
            <a:avLst/>
          </a:prstGeom>
        </p:spPr>
        <p:txBody>
          <a:bodyPr vert="horz" wrap="square" lIns="0" tIns="22860" rIns="0" bIns="0" rtlCol="0">
            <a:spAutoFit/>
          </a:bodyPr>
          <a:lstStyle/>
          <a:p>
            <a:pPr marL="12700" marR="5080">
              <a:spcBef>
                <a:spcPts val="180"/>
              </a:spcBef>
            </a:pPr>
            <a:r>
              <a:rPr spc="-10">
                <a:solidFill>
                  <a:srgbClr val="231F20"/>
                </a:solidFill>
                <a:cs typeface="Gotham-Bold"/>
              </a:rPr>
              <a:t>NOTE:</a:t>
            </a:r>
            <a:r>
              <a:rPr spc="30">
                <a:solidFill>
                  <a:srgbClr val="231F20"/>
                </a:solidFill>
                <a:cs typeface="Gotham-Bold"/>
              </a:rPr>
              <a:t> </a:t>
            </a:r>
            <a:r>
              <a:rPr lang="en-US">
                <a:solidFill>
                  <a:srgbClr val="231F20"/>
                </a:solidFill>
                <a:cs typeface="Gotham-Book"/>
              </a:rPr>
              <a:t>These</a:t>
            </a:r>
            <a:r>
              <a:rPr lang="en-US" spc="30">
                <a:solidFill>
                  <a:srgbClr val="231F20"/>
                </a:solidFill>
                <a:cs typeface="Gotham-Book"/>
              </a:rPr>
              <a:t> </a:t>
            </a:r>
            <a:r>
              <a:rPr lang="en-US">
                <a:solidFill>
                  <a:srgbClr val="231F20"/>
                </a:solidFill>
                <a:cs typeface="Gotham-Book"/>
              </a:rPr>
              <a:t>slides</a:t>
            </a:r>
            <a:r>
              <a:rPr lang="en-US" spc="35">
                <a:solidFill>
                  <a:srgbClr val="231F20"/>
                </a:solidFill>
                <a:cs typeface="Gotham-Book"/>
              </a:rPr>
              <a:t> </a:t>
            </a:r>
            <a:r>
              <a:rPr lang="en-US">
                <a:solidFill>
                  <a:srgbClr val="231F20"/>
                </a:solidFill>
                <a:cs typeface="Gotham-Book"/>
              </a:rPr>
              <a:t>are</a:t>
            </a:r>
            <a:r>
              <a:rPr lang="en-US" spc="30">
                <a:solidFill>
                  <a:srgbClr val="231F20"/>
                </a:solidFill>
                <a:cs typeface="Gotham-Book"/>
              </a:rPr>
              <a:t> </a:t>
            </a:r>
            <a:r>
              <a:rPr lang="en-US">
                <a:solidFill>
                  <a:srgbClr val="231F20"/>
                </a:solidFill>
                <a:cs typeface="Gotham-Book"/>
              </a:rPr>
              <a:t>intended </a:t>
            </a:r>
            <a:r>
              <a:rPr lang="en-US" spc="5">
                <a:solidFill>
                  <a:srgbClr val="231F20"/>
                </a:solidFill>
                <a:cs typeface="Gotham-Book"/>
              </a:rPr>
              <a:t> </a:t>
            </a:r>
            <a:r>
              <a:rPr lang="en-US" spc="-10">
                <a:solidFill>
                  <a:srgbClr val="231F20"/>
                </a:solidFill>
                <a:cs typeface="Gotham-Book"/>
              </a:rPr>
              <a:t>as guidance </a:t>
            </a:r>
            <a:r>
              <a:rPr lang="en-US" spc="-65">
                <a:solidFill>
                  <a:srgbClr val="231F20"/>
                </a:solidFill>
                <a:cs typeface="Gotham-Book"/>
              </a:rPr>
              <a:t>only.</a:t>
            </a:r>
            <a:r>
              <a:rPr lang="en-US" spc="-10">
                <a:solidFill>
                  <a:srgbClr val="231F20"/>
                </a:solidFill>
                <a:cs typeface="Gotham-Book"/>
              </a:rPr>
              <a:t> </a:t>
            </a:r>
            <a:r>
              <a:rPr lang="en-US" spc="-5">
                <a:solidFill>
                  <a:srgbClr val="231F20"/>
                </a:solidFill>
                <a:cs typeface="Gotham-Book"/>
              </a:rPr>
              <a:t>Please</a:t>
            </a:r>
            <a:r>
              <a:rPr lang="en-US" spc="-10">
                <a:solidFill>
                  <a:srgbClr val="231F20"/>
                </a:solidFill>
                <a:cs typeface="Gotham-Book"/>
              </a:rPr>
              <a:t> </a:t>
            </a:r>
            <a:r>
              <a:rPr lang="en-US">
                <a:solidFill>
                  <a:srgbClr val="231F20"/>
                </a:solidFill>
                <a:cs typeface="Gotham-Book"/>
              </a:rPr>
              <a:t>refer</a:t>
            </a:r>
            <a:r>
              <a:rPr lang="en-US" spc="-10">
                <a:solidFill>
                  <a:srgbClr val="231F20"/>
                </a:solidFill>
                <a:cs typeface="Gotham-Book"/>
              </a:rPr>
              <a:t> </a:t>
            </a:r>
            <a:r>
              <a:rPr lang="en-US" spc="-30">
                <a:solidFill>
                  <a:srgbClr val="231F20"/>
                </a:solidFill>
                <a:cs typeface="Gotham-Book"/>
              </a:rPr>
              <a:t>to </a:t>
            </a:r>
            <a:r>
              <a:rPr lang="en-US" spc="-345">
                <a:solidFill>
                  <a:srgbClr val="231F20"/>
                </a:solidFill>
                <a:cs typeface="Gotham-Book"/>
              </a:rPr>
              <a:t> </a:t>
            </a:r>
            <a:r>
              <a:rPr lang="en-US">
                <a:solidFill>
                  <a:srgbClr val="231F20"/>
                </a:solidFill>
                <a:cs typeface="Gotham-Book"/>
              </a:rPr>
              <a:t>the official </a:t>
            </a:r>
            <a:r>
              <a:rPr lang="en-US" spc="-10">
                <a:solidFill>
                  <a:srgbClr val="231F20"/>
                </a:solidFill>
                <a:cs typeface="Gotham-Book"/>
              </a:rPr>
              <a:t>notices as </a:t>
            </a:r>
            <a:r>
              <a:rPr lang="en-US">
                <a:solidFill>
                  <a:srgbClr val="231F20"/>
                </a:solidFill>
                <a:cs typeface="Gotham-Book"/>
              </a:rPr>
              <a:t>they are </a:t>
            </a:r>
            <a:r>
              <a:rPr lang="en-US" spc="5">
                <a:solidFill>
                  <a:srgbClr val="231F20"/>
                </a:solidFill>
                <a:cs typeface="Gotham-Book"/>
              </a:rPr>
              <a:t> </a:t>
            </a:r>
            <a:r>
              <a:rPr lang="en-US">
                <a:solidFill>
                  <a:srgbClr val="231F20"/>
                </a:solidFill>
                <a:cs typeface="Gotham-Book"/>
              </a:rPr>
              <a:t>published</a:t>
            </a:r>
            <a:r>
              <a:rPr lang="en-US" spc="-20">
                <a:solidFill>
                  <a:srgbClr val="231F20"/>
                </a:solidFill>
                <a:cs typeface="Gotham-Book"/>
              </a:rPr>
              <a:t> </a:t>
            </a:r>
            <a:r>
              <a:rPr lang="en-US">
                <a:solidFill>
                  <a:srgbClr val="231F20"/>
                </a:solidFill>
                <a:cs typeface="Gotham-Book"/>
              </a:rPr>
              <a:t>in</a:t>
            </a:r>
            <a:r>
              <a:rPr lang="en-US" spc="-15">
                <a:solidFill>
                  <a:srgbClr val="231F20"/>
                </a:solidFill>
                <a:cs typeface="Gotham-Book"/>
              </a:rPr>
              <a:t> </a:t>
            </a:r>
            <a:r>
              <a:rPr lang="en-US">
                <a:solidFill>
                  <a:srgbClr val="231F20"/>
                </a:solidFill>
                <a:cs typeface="Gotham-Book"/>
              </a:rPr>
              <a:t>the</a:t>
            </a:r>
            <a:r>
              <a:rPr lang="en-US" spc="-20">
                <a:solidFill>
                  <a:srgbClr val="231F20"/>
                </a:solidFill>
                <a:cs typeface="Gotham-Book"/>
              </a:rPr>
              <a:t> </a:t>
            </a:r>
            <a:r>
              <a:rPr lang="en-US">
                <a:solidFill>
                  <a:srgbClr val="231F20"/>
                </a:solidFill>
                <a:cs typeface="Gotham-Book"/>
              </a:rPr>
              <a:t>federal</a:t>
            </a:r>
            <a:r>
              <a:rPr lang="en-US" spc="-15">
                <a:solidFill>
                  <a:srgbClr val="231F20"/>
                </a:solidFill>
                <a:cs typeface="Gotham-Book"/>
              </a:rPr>
              <a:t> </a:t>
            </a:r>
            <a:r>
              <a:rPr lang="en-US" spc="-5">
                <a:solidFill>
                  <a:srgbClr val="231F20"/>
                </a:solidFill>
                <a:cs typeface="Gotham-Book"/>
              </a:rPr>
              <a:t>register.</a:t>
            </a:r>
            <a:endParaRPr>
              <a:cs typeface="Gotham-Book"/>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65290" y="362712"/>
            <a:ext cx="9527819" cy="7046976"/>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a:spLocks noGrp="1"/>
          </p:cNvSpPr>
          <p:nvPr>
            <p:ph type="title"/>
          </p:nvPr>
        </p:nvSpPr>
        <p:spPr>
          <a:xfrm>
            <a:off x="691515" y="1092393"/>
            <a:ext cx="2882848" cy="5587613"/>
          </a:xfrm>
          <a:prstGeom prst="rect">
            <a:avLst/>
          </a:prstGeom>
        </p:spPr>
        <p:txBody>
          <a:bodyPr vert="horz" lIns="91440" tIns="45720" rIns="91440" bIns="45720" rtlCol="0" anchor="ctr">
            <a:normAutofit/>
          </a:bodyPr>
          <a:lstStyle/>
          <a:p>
            <a:pPr marL="12700" algn="r" rtl="0">
              <a:lnSpc>
                <a:spcPct val="90000"/>
              </a:lnSpc>
              <a:spcBef>
                <a:spcPct val="0"/>
              </a:spcBef>
            </a:pPr>
            <a:r>
              <a:rPr lang="en-US" sz="4400" b="1" kern="1200">
                <a:latin typeface="+mn-lt"/>
                <a:cs typeface="+mj-cs"/>
              </a:rPr>
              <a:t>TIPS</a:t>
            </a:r>
            <a:r>
              <a:rPr lang="en-US" sz="4400" b="1" kern="1200" spc="-10">
                <a:latin typeface="+mn-lt"/>
                <a:cs typeface="+mj-cs"/>
              </a:rPr>
              <a:t> </a:t>
            </a:r>
            <a:r>
              <a:rPr lang="en-US" sz="4400" b="1" kern="1200">
                <a:latin typeface="+mn-lt"/>
                <a:cs typeface="+mj-cs"/>
              </a:rPr>
              <a:t>ON</a:t>
            </a:r>
            <a:r>
              <a:rPr lang="en-US" sz="4400" b="1" kern="1200" spc="-10">
                <a:latin typeface="+mn-lt"/>
                <a:cs typeface="+mj-cs"/>
              </a:rPr>
              <a:t> </a:t>
            </a:r>
            <a:r>
              <a:rPr lang="en-US" sz="4400" b="1" kern="1200" spc="-40">
                <a:latin typeface="+mn-lt"/>
                <a:cs typeface="+mj-cs"/>
              </a:rPr>
              <a:t>HOW</a:t>
            </a:r>
            <a:r>
              <a:rPr lang="en-US" sz="4400" b="1" kern="1200" spc="-10">
                <a:latin typeface="+mn-lt"/>
                <a:cs typeface="+mj-cs"/>
              </a:rPr>
              <a:t> </a:t>
            </a:r>
            <a:r>
              <a:rPr lang="en-US" sz="4400" b="1" kern="1200" spc="-55">
                <a:latin typeface="+mn-lt"/>
                <a:cs typeface="+mj-cs"/>
              </a:rPr>
              <a:t>TO</a:t>
            </a:r>
            <a:r>
              <a:rPr lang="en-US" sz="4400" b="1" kern="1200" spc="-10">
                <a:latin typeface="+mn-lt"/>
                <a:cs typeface="+mj-cs"/>
              </a:rPr>
              <a:t> </a:t>
            </a:r>
            <a:r>
              <a:rPr lang="en-US" sz="4400" b="1" kern="1200" spc="-30">
                <a:latin typeface="+mn-lt"/>
                <a:cs typeface="+mj-cs"/>
              </a:rPr>
              <a:t>PREPARE</a:t>
            </a:r>
            <a:r>
              <a:rPr lang="en-US" sz="4400" b="1" kern="1200" spc="-10">
                <a:latin typeface="+mn-lt"/>
                <a:cs typeface="+mj-cs"/>
              </a:rPr>
              <a:t> </a:t>
            </a:r>
            <a:r>
              <a:rPr lang="en-US" sz="4400" b="1" kern="1200" spc="-55">
                <a:latin typeface="+mn-lt"/>
                <a:cs typeface="+mj-cs"/>
              </a:rPr>
              <a:t>TO</a:t>
            </a:r>
            <a:r>
              <a:rPr lang="en-US" sz="4400" b="1" kern="1200" spc="-10">
                <a:latin typeface="+mn-lt"/>
                <a:cs typeface="+mj-cs"/>
              </a:rPr>
              <a:t> </a:t>
            </a:r>
            <a:r>
              <a:rPr lang="en-US" sz="4400" b="1" kern="1200" spc="-75">
                <a:latin typeface="+mn-lt"/>
                <a:cs typeface="+mj-cs"/>
              </a:rPr>
              <a:t>APPLY</a:t>
            </a: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839794" y="2331720"/>
            <a:ext cx="0" cy="310896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object 3"/>
          <p:cNvSpPr txBox="1"/>
          <p:nvPr/>
        </p:nvSpPr>
        <p:spPr>
          <a:xfrm>
            <a:off x="4105225" y="1092393"/>
            <a:ext cx="5261660" cy="5587613"/>
          </a:xfrm>
          <a:prstGeom prst="rect">
            <a:avLst/>
          </a:prstGeom>
        </p:spPr>
        <p:txBody>
          <a:bodyPr vert="horz" lIns="91440" tIns="45720" rIns="91440" bIns="45720" rtlCol="0" anchor="ctr">
            <a:normAutofit/>
          </a:bodyPr>
          <a:lstStyle/>
          <a:p>
            <a:pPr marL="469900" indent="-228600">
              <a:lnSpc>
                <a:spcPct val="90000"/>
              </a:lnSpc>
              <a:spcBef>
                <a:spcPts val="100"/>
              </a:spcBef>
              <a:buFont typeface="Arial" panose="020B0604020202020204" pitchFamily="34" charset="0"/>
              <a:buChar char="•"/>
              <a:tabLst>
                <a:tab pos="469265" algn="l"/>
                <a:tab pos="469900" algn="l"/>
              </a:tabLst>
            </a:pPr>
            <a:r>
              <a:rPr lang="en-US" sz="2300" b="1" spc="-15"/>
              <a:t>Brainstorm</a:t>
            </a:r>
            <a:r>
              <a:rPr lang="en-US" sz="2300" spc="-20"/>
              <a:t> </a:t>
            </a:r>
            <a:r>
              <a:rPr lang="en-US" sz="2300" spc="-10"/>
              <a:t>project</a:t>
            </a:r>
            <a:r>
              <a:rPr lang="en-US" sz="2300" spc="-20"/>
              <a:t> </a:t>
            </a:r>
            <a:r>
              <a:rPr lang="en-US" sz="2300"/>
              <a:t>ideas</a:t>
            </a:r>
          </a:p>
          <a:p>
            <a:pPr indent="-228600">
              <a:lnSpc>
                <a:spcPct val="90000"/>
              </a:lnSpc>
              <a:spcBef>
                <a:spcPts val="20"/>
              </a:spcBef>
              <a:buClr>
                <a:srgbClr val="231F20"/>
              </a:buClr>
              <a:buFont typeface="Arial" panose="020B0604020202020204" pitchFamily="34" charset="0"/>
              <a:buChar char="•"/>
            </a:pPr>
            <a:endParaRPr lang="en-US" sz="2300"/>
          </a:p>
          <a:p>
            <a:pPr marL="469900" indent="-228600">
              <a:lnSpc>
                <a:spcPct val="90000"/>
              </a:lnSpc>
              <a:buFont typeface="Arial" panose="020B0604020202020204" pitchFamily="34" charset="0"/>
              <a:buChar char="•"/>
              <a:tabLst>
                <a:tab pos="469265" algn="l"/>
                <a:tab pos="469900" algn="l"/>
              </a:tabLst>
            </a:pPr>
            <a:r>
              <a:rPr lang="en-US" sz="2300" b="1" spc="-10"/>
              <a:t>Search</a:t>
            </a:r>
            <a:r>
              <a:rPr lang="en-US" sz="2300" b="1" spc="-15"/>
              <a:t> </a:t>
            </a:r>
            <a:r>
              <a:rPr lang="en-US" sz="2300" spc="-15"/>
              <a:t>evidence </a:t>
            </a:r>
            <a:r>
              <a:rPr lang="en-US" sz="2300"/>
              <a:t>aligned</a:t>
            </a:r>
            <a:r>
              <a:rPr lang="en-US" sz="2300" spc="-15"/>
              <a:t> </a:t>
            </a:r>
            <a:r>
              <a:rPr lang="en-US" sz="2300" spc="-20"/>
              <a:t>to</a:t>
            </a:r>
            <a:r>
              <a:rPr lang="en-US" sz="2300" spc="-15"/>
              <a:t> </a:t>
            </a:r>
            <a:r>
              <a:rPr lang="en-US" sz="2300"/>
              <a:t>those</a:t>
            </a:r>
            <a:r>
              <a:rPr lang="en-US" sz="2300" spc="-15"/>
              <a:t> </a:t>
            </a:r>
            <a:r>
              <a:rPr lang="en-US" sz="2300"/>
              <a:t>ideas</a:t>
            </a:r>
          </a:p>
          <a:p>
            <a:pPr indent="-228600">
              <a:lnSpc>
                <a:spcPct val="90000"/>
              </a:lnSpc>
              <a:buClr>
                <a:srgbClr val="231F20"/>
              </a:buClr>
              <a:buFont typeface="Arial" panose="020B0604020202020204" pitchFamily="34" charset="0"/>
              <a:buChar char="•"/>
            </a:pPr>
            <a:endParaRPr lang="en-US" sz="2300"/>
          </a:p>
          <a:p>
            <a:pPr marL="469900" marR="1292860" indent="-228600">
              <a:lnSpc>
                <a:spcPct val="90000"/>
              </a:lnSpc>
              <a:buFont typeface="Arial" panose="020B0604020202020204" pitchFamily="34" charset="0"/>
              <a:buChar char="•"/>
              <a:tabLst>
                <a:tab pos="469265" algn="l"/>
                <a:tab pos="469900" algn="l"/>
              </a:tabLst>
            </a:pPr>
            <a:r>
              <a:rPr lang="en-US" sz="2300" b="1"/>
              <a:t>Engage</a:t>
            </a:r>
            <a:r>
              <a:rPr lang="en-US" sz="2300" spc="-35"/>
              <a:t> </a:t>
            </a:r>
            <a:r>
              <a:rPr lang="en-US" sz="2300" spc="-5"/>
              <a:t>potential</a:t>
            </a:r>
            <a:r>
              <a:rPr lang="en-US" sz="2300" spc="-30"/>
              <a:t> </a:t>
            </a:r>
            <a:r>
              <a:rPr lang="en-US" sz="2300"/>
              <a:t>partners</a:t>
            </a:r>
            <a:r>
              <a:rPr lang="en-US" sz="2300" spc="-30"/>
              <a:t> </a:t>
            </a:r>
            <a:r>
              <a:rPr lang="en-US" sz="2300"/>
              <a:t>and </a:t>
            </a:r>
            <a:r>
              <a:rPr lang="en-US" sz="2300" spc="-5"/>
              <a:t>implementation </a:t>
            </a:r>
            <a:r>
              <a:rPr lang="en-US" sz="2300" spc="-10"/>
              <a:t>sites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5BB7D04-CC3F-BE5D-B311-9444069AA70E}"/>
              </a:ext>
              <a:ext uri="{C183D7F6-B498-43B3-948B-1728B52AA6E4}">
                <adec:decorative xmlns:adec="http://schemas.microsoft.com/office/drawing/2017/decorative" val="1"/>
              </a:ext>
            </a:extLst>
          </p:cNvPr>
          <p:cNvSpPr txBox="1">
            <a:spLocks/>
          </p:cNvSpPr>
          <p:nvPr/>
        </p:nvSpPr>
        <p:spPr>
          <a:xfrm>
            <a:off x="990600" y="621787"/>
            <a:ext cx="7878484" cy="1054613"/>
          </a:xfrm>
          <a:prstGeom prst="rect">
            <a:avLst/>
          </a:prstGeom>
          <a:solidFill>
            <a:schemeClr val="bg1"/>
          </a:solidFill>
        </p:spPr>
        <p:txBody>
          <a:bodyPr/>
          <a:lstStyle>
            <a:lvl1pPr algn="ctr" rtl="0" fontAlgn="base">
              <a:lnSpc>
                <a:spcPct val="90000"/>
              </a:lnSpc>
              <a:spcBef>
                <a:spcPct val="0"/>
              </a:spcBef>
              <a:spcAft>
                <a:spcPct val="0"/>
              </a:spcAft>
              <a:defRPr sz="2800" kern="1200" cap="all" spc="200">
                <a:solidFill>
                  <a:srgbClr val="262626"/>
                </a:solidFill>
                <a:latin typeface="+mj-lt"/>
                <a:ea typeface="+mj-ea"/>
                <a:cs typeface="+mj-cs"/>
              </a:defRPr>
            </a:lvl1pPr>
            <a:lvl2pPr algn="ctr" rtl="0" fontAlgn="base">
              <a:lnSpc>
                <a:spcPct val="90000"/>
              </a:lnSpc>
              <a:spcBef>
                <a:spcPct val="0"/>
              </a:spcBef>
              <a:spcAft>
                <a:spcPct val="0"/>
              </a:spcAft>
              <a:defRPr sz="2800">
                <a:solidFill>
                  <a:srgbClr val="262626"/>
                </a:solidFill>
                <a:latin typeface="Gill Sans MT" panose="020B0502020104020203" pitchFamily="34" charset="0"/>
              </a:defRPr>
            </a:lvl2pPr>
            <a:lvl3pPr algn="ctr" rtl="0" fontAlgn="base">
              <a:lnSpc>
                <a:spcPct val="90000"/>
              </a:lnSpc>
              <a:spcBef>
                <a:spcPct val="0"/>
              </a:spcBef>
              <a:spcAft>
                <a:spcPct val="0"/>
              </a:spcAft>
              <a:defRPr sz="2800">
                <a:solidFill>
                  <a:srgbClr val="262626"/>
                </a:solidFill>
                <a:latin typeface="Gill Sans MT" panose="020B0502020104020203" pitchFamily="34" charset="0"/>
              </a:defRPr>
            </a:lvl3pPr>
            <a:lvl4pPr algn="ctr" rtl="0" fontAlgn="base">
              <a:lnSpc>
                <a:spcPct val="90000"/>
              </a:lnSpc>
              <a:spcBef>
                <a:spcPct val="0"/>
              </a:spcBef>
              <a:spcAft>
                <a:spcPct val="0"/>
              </a:spcAft>
              <a:defRPr sz="2800">
                <a:solidFill>
                  <a:srgbClr val="262626"/>
                </a:solidFill>
                <a:latin typeface="Gill Sans MT" panose="020B0502020104020203" pitchFamily="34" charset="0"/>
              </a:defRPr>
            </a:lvl4pPr>
            <a:lvl5pPr algn="ctr" rtl="0" fontAlgn="base">
              <a:lnSpc>
                <a:spcPct val="90000"/>
              </a:lnSpc>
              <a:spcBef>
                <a:spcPct val="0"/>
              </a:spcBef>
              <a:spcAft>
                <a:spcPct val="0"/>
              </a:spcAft>
              <a:defRPr sz="2800">
                <a:solidFill>
                  <a:srgbClr val="262626"/>
                </a:solidFill>
                <a:latin typeface="Gill Sans MT" panose="020B0502020104020203" pitchFamily="34" charset="0"/>
              </a:defRPr>
            </a:lvl5pPr>
            <a:lvl6pPr marL="457200" algn="ctr" rtl="0" fontAlgn="base">
              <a:lnSpc>
                <a:spcPct val="90000"/>
              </a:lnSpc>
              <a:spcBef>
                <a:spcPct val="0"/>
              </a:spcBef>
              <a:spcAft>
                <a:spcPct val="0"/>
              </a:spcAft>
              <a:defRPr sz="2800">
                <a:solidFill>
                  <a:srgbClr val="262626"/>
                </a:solidFill>
                <a:latin typeface="Gill Sans MT" panose="020B0502020104020203" pitchFamily="34" charset="0"/>
              </a:defRPr>
            </a:lvl6pPr>
            <a:lvl7pPr marL="914400" algn="ctr" rtl="0" fontAlgn="base">
              <a:lnSpc>
                <a:spcPct val="90000"/>
              </a:lnSpc>
              <a:spcBef>
                <a:spcPct val="0"/>
              </a:spcBef>
              <a:spcAft>
                <a:spcPct val="0"/>
              </a:spcAft>
              <a:defRPr sz="2800">
                <a:solidFill>
                  <a:srgbClr val="262626"/>
                </a:solidFill>
                <a:latin typeface="Gill Sans MT" panose="020B0502020104020203" pitchFamily="34" charset="0"/>
              </a:defRPr>
            </a:lvl7pPr>
            <a:lvl8pPr marL="1371600" algn="ctr" rtl="0" fontAlgn="base">
              <a:lnSpc>
                <a:spcPct val="90000"/>
              </a:lnSpc>
              <a:spcBef>
                <a:spcPct val="0"/>
              </a:spcBef>
              <a:spcAft>
                <a:spcPct val="0"/>
              </a:spcAft>
              <a:defRPr sz="2800">
                <a:solidFill>
                  <a:srgbClr val="262626"/>
                </a:solidFill>
                <a:latin typeface="Gill Sans MT" panose="020B0502020104020203" pitchFamily="34" charset="0"/>
              </a:defRPr>
            </a:lvl8pPr>
            <a:lvl9pPr marL="1828800" algn="ctr" rtl="0" fontAlgn="base">
              <a:lnSpc>
                <a:spcPct val="90000"/>
              </a:lnSpc>
              <a:spcBef>
                <a:spcPct val="0"/>
              </a:spcBef>
              <a:spcAft>
                <a:spcPct val="0"/>
              </a:spcAft>
              <a:defRPr sz="2800">
                <a:solidFill>
                  <a:srgbClr val="262626"/>
                </a:solidFill>
                <a:latin typeface="Gill Sans MT" panose="020B0502020104020203" pitchFamily="34" charset="0"/>
              </a:defRPr>
            </a:lvl9pPr>
          </a:lstStyle>
          <a:p>
            <a:pPr defTabSz="754380">
              <a:defRPr/>
            </a:pPr>
            <a:endParaRPr lang="en-US" sz="3713" b="1">
              <a:latin typeface="Gotham-Bold"/>
            </a:endParaRPr>
          </a:p>
        </p:txBody>
      </p:sp>
      <p:sp>
        <p:nvSpPr>
          <p:cNvPr id="2" name="Title 1">
            <a:extLst>
              <a:ext uri="{FF2B5EF4-FFF2-40B4-BE49-F238E27FC236}">
                <a16:creationId xmlns:a16="http://schemas.microsoft.com/office/drawing/2014/main" id="{74425E5A-9255-8710-AAE0-34FA5A65A77F}"/>
              </a:ext>
              <a:ext uri="{C183D7F6-B498-43B3-948B-1728B52AA6E4}">
                <adec:decorative xmlns:adec="http://schemas.microsoft.com/office/drawing/2017/decorative" val="1"/>
              </a:ext>
            </a:extLst>
          </p:cNvPr>
          <p:cNvSpPr>
            <a:spLocks noGrp="1"/>
          </p:cNvSpPr>
          <p:nvPr>
            <p:ph type="title" idx="4294967295"/>
          </p:nvPr>
        </p:nvSpPr>
        <p:spPr>
          <a:xfrm>
            <a:off x="1357629" y="791967"/>
            <a:ext cx="7343140" cy="600164"/>
          </a:xfrm>
        </p:spPr>
        <p:txBody>
          <a:bodyPr/>
          <a:lstStyle/>
          <a:p>
            <a:pPr rtl="0" eaLnBrk="1" latinLnBrk="0" hangingPunct="1"/>
            <a:r>
              <a:rPr lang="en-US" sz="3900" b="1" kern="1200" dirty="0">
                <a:solidFill>
                  <a:srgbClr val="000000"/>
                </a:solidFill>
                <a:effectLst/>
                <a:latin typeface="+mn-lt"/>
                <a:ea typeface="+mn-ea"/>
                <a:cs typeface="+mn-cs"/>
              </a:rPr>
              <a:t>Suggested Preliminary Preparations</a:t>
            </a:r>
            <a:endParaRPr lang="en-US" sz="3900" dirty="0">
              <a:effectLst/>
              <a:latin typeface="+mn-lt"/>
            </a:endParaRPr>
          </a:p>
        </p:txBody>
      </p:sp>
      <p:sp>
        <p:nvSpPr>
          <p:cNvPr id="3" name="TextBox 2">
            <a:extLst>
              <a:ext uri="{FF2B5EF4-FFF2-40B4-BE49-F238E27FC236}">
                <a16:creationId xmlns:a16="http://schemas.microsoft.com/office/drawing/2014/main" id="{3C693177-71BD-53AB-0C9C-F2B965C6AFB3}"/>
              </a:ext>
            </a:extLst>
          </p:cNvPr>
          <p:cNvSpPr txBox="1"/>
          <p:nvPr/>
        </p:nvSpPr>
        <p:spPr>
          <a:xfrm>
            <a:off x="1012371" y="2209800"/>
            <a:ext cx="7878484" cy="2787943"/>
          </a:xfrm>
          <a:prstGeom prst="rect">
            <a:avLst/>
          </a:prstGeom>
          <a:noFill/>
        </p:spPr>
        <p:txBody>
          <a:bodyPr wrap="square">
            <a:spAutoFit/>
          </a:bodyPr>
          <a:lstStyle/>
          <a:p>
            <a:pPr marL="342900" indent="-342900">
              <a:spcBef>
                <a:spcPts val="495"/>
              </a:spcBef>
              <a:buFont typeface="Wingdings" panose="05000000000000000000" pitchFamily="2" charset="2"/>
              <a:buChar char="ü"/>
              <a:defRPr/>
            </a:pPr>
            <a:r>
              <a:rPr lang="en-US" sz="2300">
                <a:cs typeface="Arial" panose="020B0604020202020204" pitchFamily="34" charset="0"/>
              </a:rPr>
              <a:t>Review </a:t>
            </a:r>
            <a:r>
              <a:rPr lang="en-US" sz="2300">
                <a:cs typeface="Arial" panose="020B0604020202020204" pitchFamily="34" charset="0"/>
                <a:hlinkClick r:id="rId3"/>
              </a:rPr>
              <a:t>FY24 Competition Page </a:t>
            </a:r>
            <a:r>
              <a:rPr lang="en-US" sz="2300">
                <a:cs typeface="Arial" panose="020B0604020202020204" pitchFamily="34" charset="0"/>
              </a:rPr>
              <a:t>and </a:t>
            </a:r>
            <a:r>
              <a:rPr lang="en-US" sz="2300">
                <a:cs typeface="Arial" panose="020B0604020202020204" pitchFamily="34" charset="0"/>
                <a:hlinkClick r:id="rId4"/>
              </a:rPr>
              <a:t>Historical Competition Pages</a:t>
            </a:r>
            <a:r>
              <a:rPr lang="en-US" sz="2300">
                <a:cs typeface="Arial" panose="020B0604020202020204" pitchFamily="34" charset="0"/>
              </a:rPr>
              <a:t> (including past </a:t>
            </a:r>
            <a:r>
              <a:rPr lang="en-US" sz="2300">
                <a:cs typeface="Arial" panose="020B0604020202020204" pitchFamily="34" charset="0"/>
                <a:hlinkClick r:id="rId5"/>
              </a:rPr>
              <a:t>notice</a:t>
            </a:r>
            <a:r>
              <a:rPr lang="en-US" sz="2300">
                <a:cs typeface="Arial" panose="020B0604020202020204" pitchFamily="34" charset="0"/>
              </a:rPr>
              <a:t> to get familiar with general structure of Federal Register format)</a:t>
            </a:r>
          </a:p>
          <a:p>
            <a:pPr marL="342900" indent="-342900">
              <a:spcBef>
                <a:spcPts val="495"/>
              </a:spcBef>
              <a:buFont typeface="Wingdings" panose="05000000000000000000" pitchFamily="2" charset="2"/>
              <a:buChar char="ü"/>
              <a:defRPr/>
            </a:pPr>
            <a:r>
              <a:rPr lang="en-US" sz="2300">
                <a:cs typeface="Arial" panose="020B0604020202020204" pitchFamily="34" charset="0"/>
              </a:rPr>
              <a:t>Register with </a:t>
            </a:r>
            <a:r>
              <a:rPr lang="en-US" altLang="en-US" sz="2300">
                <a:cs typeface="Arial" panose="020B0604020202020204" pitchFamily="34" charset="0"/>
                <a:hlinkClick r:id="rId6"/>
              </a:rPr>
              <a:t>System Award Management  </a:t>
            </a:r>
            <a:endParaRPr lang="en-US" sz="2300">
              <a:cs typeface="Arial" panose="020B0604020202020204" pitchFamily="34" charset="0"/>
            </a:endParaRPr>
          </a:p>
          <a:p>
            <a:pPr marL="342900" indent="-342900">
              <a:spcBef>
                <a:spcPts val="1200"/>
              </a:spcBef>
              <a:buFont typeface="Wingdings" panose="05000000000000000000" pitchFamily="2" charset="2"/>
              <a:buChar char="ü"/>
              <a:defRPr/>
            </a:pPr>
            <a:r>
              <a:rPr lang="en-US" sz="2300">
                <a:cs typeface="Arial" panose="020B0604020202020204" pitchFamily="34" charset="0"/>
              </a:rPr>
              <a:t>Register </a:t>
            </a:r>
            <a:r>
              <a:rPr lang="en-US" altLang="en-US" sz="2300">
                <a:cs typeface="Arial" panose="020B0604020202020204" pitchFamily="34" charset="0"/>
              </a:rPr>
              <a:t>with </a:t>
            </a:r>
            <a:r>
              <a:rPr lang="en-US" altLang="en-US" sz="2300">
                <a:cs typeface="Arial" panose="020B0604020202020204" pitchFamily="34" charset="0"/>
                <a:hlinkClick r:id="rId7"/>
              </a:rPr>
              <a:t>Grants.gov</a:t>
            </a:r>
            <a:r>
              <a:rPr lang="en-US" sz="2300">
                <a:cs typeface="Arial" panose="020B0604020202020204" pitchFamily="34" charset="0"/>
              </a:rPr>
              <a:t> and set up alerts (Assistance Listing Numbers: 84.411A Expansion, 84.411B Mid-phase, 84.411C Early-phase)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70762" y="609600"/>
            <a:ext cx="7516876" cy="612988"/>
          </a:xfrm>
          <a:prstGeom prst="rect">
            <a:avLst/>
          </a:prstGeom>
        </p:spPr>
        <p:txBody>
          <a:bodyPr vert="horz" wrap="square" lIns="0" tIns="12700" rIns="0" bIns="0" rtlCol="0">
            <a:spAutoFit/>
          </a:bodyPr>
          <a:lstStyle/>
          <a:p>
            <a:pPr marL="12700">
              <a:lnSpc>
                <a:spcPct val="100000"/>
              </a:lnSpc>
              <a:spcBef>
                <a:spcPts val="100"/>
              </a:spcBef>
            </a:pPr>
            <a:r>
              <a:rPr sz="3900" b="1">
                <a:latin typeface="+mn-lt"/>
              </a:rPr>
              <a:t>FINDING</a:t>
            </a:r>
            <a:r>
              <a:rPr sz="3900" b="1" spc="-40">
                <a:latin typeface="+mn-lt"/>
              </a:rPr>
              <a:t> </a:t>
            </a:r>
            <a:r>
              <a:rPr sz="3900" b="1" spc="-10">
                <a:latin typeface="+mn-lt"/>
              </a:rPr>
              <a:t>QUALIFYING</a:t>
            </a:r>
            <a:r>
              <a:rPr sz="3900" b="1" spc="-35">
                <a:latin typeface="+mn-lt"/>
              </a:rPr>
              <a:t> </a:t>
            </a:r>
            <a:r>
              <a:rPr sz="3900" b="1">
                <a:latin typeface="+mn-lt"/>
              </a:rPr>
              <a:t>EVIDENCE</a:t>
            </a:r>
          </a:p>
        </p:txBody>
      </p:sp>
      <p:sp>
        <p:nvSpPr>
          <p:cNvPr id="3" name="object 3"/>
          <p:cNvSpPr txBox="1"/>
          <p:nvPr/>
        </p:nvSpPr>
        <p:spPr>
          <a:xfrm>
            <a:off x="1042162" y="1467150"/>
            <a:ext cx="8077200" cy="5572166"/>
          </a:xfrm>
          <a:prstGeom prst="rect">
            <a:avLst/>
          </a:prstGeom>
        </p:spPr>
        <p:txBody>
          <a:bodyPr vert="horz" wrap="square" lIns="0" tIns="6985" rIns="0" bIns="0" rtlCol="0">
            <a:spAutoFit/>
          </a:bodyPr>
          <a:lstStyle/>
          <a:p>
            <a:pPr marL="12700" marR="15240">
              <a:lnSpc>
                <a:spcPct val="101899"/>
              </a:lnSpc>
              <a:spcBef>
                <a:spcPts val="55"/>
              </a:spcBef>
              <a:tabLst>
                <a:tab pos="469265" algn="l"/>
                <a:tab pos="469900" algn="l"/>
              </a:tabLst>
            </a:pPr>
            <a:r>
              <a:rPr lang="en-US" sz="2200">
                <a:solidFill>
                  <a:srgbClr val="231F20"/>
                </a:solidFill>
                <a:cs typeface="Gotham-Bold"/>
              </a:rPr>
              <a:t>Each</a:t>
            </a:r>
            <a:r>
              <a:rPr lang="en-US" sz="2200" spc="-5">
                <a:solidFill>
                  <a:srgbClr val="231F20"/>
                </a:solidFill>
                <a:cs typeface="Gotham-Bold"/>
              </a:rPr>
              <a:t> </a:t>
            </a:r>
            <a:r>
              <a:rPr lang="en-US" sz="2200">
                <a:solidFill>
                  <a:srgbClr val="231F20"/>
                </a:solidFill>
                <a:cs typeface="Gotham-Bold"/>
              </a:rPr>
              <a:t>EIR tier </a:t>
            </a:r>
            <a:r>
              <a:rPr lang="en-US" sz="2200" spc="-10">
                <a:solidFill>
                  <a:srgbClr val="231F20"/>
                </a:solidFill>
                <a:cs typeface="Gotham-Bold"/>
              </a:rPr>
              <a:t>requires</a:t>
            </a:r>
            <a:r>
              <a:rPr lang="en-US" sz="2200" spc="-5">
                <a:solidFill>
                  <a:srgbClr val="231F20"/>
                </a:solidFill>
                <a:cs typeface="Gotham-Bold"/>
              </a:rPr>
              <a:t> </a:t>
            </a:r>
            <a:r>
              <a:rPr lang="en-US" sz="2200">
                <a:solidFill>
                  <a:srgbClr val="231F20"/>
                </a:solidFill>
                <a:cs typeface="Gotham-Bold"/>
              </a:rPr>
              <a:t>a </a:t>
            </a:r>
            <a:r>
              <a:rPr lang="en-US" sz="2200" spc="-10">
                <a:solidFill>
                  <a:srgbClr val="231F20"/>
                </a:solidFill>
                <a:cs typeface="Gotham-Bold"/>
              </a:rPr>
              <a:t>different</a:t>
            </a:r>
            <a:r>
              <a:rPr lang="en-US" sz="2200">
                <a:solidFill>
                  <a:srgbClr val="231F20"/>
                </a:solidFill>
                <a:cs typeface="Gotham-Bold"/>
              </a:rPr>
              <a:t> </a:t>
            </a:r>
            <a:r>
              <a:rPr lang="en-US" sz="2200" spc="-25">
                <a:solidFill>
                  <a:srgbClr val="231F20"/>
                </a:solidFill>
                <a:cs typeface="Gotham-Bold"/>
              </a:rPr>
              <a:t>level</a:t>
            </a:r>
            <a:r>
              <a:rPr lang="en-US" sz="2200" spc="-5">
                <a:solidFill>
                  <a:srgbClr val="231F20"/>
                </a:solidFill>
                <a:cs typeface="Gotham-Bold"/>
              </a:rPr>
              <a:t> </a:t>
            </a:r>
            <a:r>
              <a:rPr lang="en-US" sz="2200">
                <a:solidFill>
                  <a:srgbClr val="231F20"/>
                </a:solidFill>
                <a:cs typeface="Gotham-Bold"/>
              </a:rPr>
              <a:t>of</a:t>
            </a:r>
            <a:r>
              <a:rPr lang="en-US" sz="2200" spc="-5">
                <a:solidFill>
                  <a:srgbClr val="231F20"/>
                </a:solidFill>
                <a:cs typeface="Gotham-Bold"/>
              </a:rPr>
              <a:t> </a:t>
            </a:r>
            <a:r>
              <a:rPr lang="en-US" sz="2200" spc="-10">
                <a:solidFill>
                  <a:srgbClr val="25408F"/>
                </a:solidFill>
                <a:cs typeface="Gotham-Book"/>
                <a:hlinkClick r:id="rId3"/>
              </a:rPr>
              <a:t>evidence</a:t>
            </a:r>
            <a:r>
              <a:rPr lang="en-US" sz="2200" spc="-5">
                <a:solidFill>
                  <a:srgbClr val="25408F"/>
                </a:solidFill>
                <a:cs typeface="Gotham-Book"/>
                <a:hlinkClick r:id="rId3"/>
              </a:rPr>
              <a:t> </a:t>
            </a:r>
            <a:r>
              <a:rPr lang="en-US" sz="2200" spc="-15">
                <a:solidFill>
                  <a:srgbClr val="231F20"/>
                </a:solidFill>
                <a:cs typeface="Gotham-Bold"/>
              </a:rPr>
              <a:t>to</a:t>
            </a:r>
            <a:r>
              <a:rPr lang="en-US" sz="2200">
                <a:solidFill>
                  <a:srgbClr val="231F20"/>
                </a:solidFill>
                <a:cs typeface="Gotham-Bold"/>
              </a:rPr>
              <a:t> support </a:t>
            </a:r>
            <a:r>
              <a:rPr lang="en-US" sz="2200" spc="-525">
                <a:solidFill>
                  <a:srgbClr val="231F20"/>
                </a:solidFill>
                <a:cs typeface="Gotham-Bold"/>
              </a:rPr>
              <a:t> </a:t>
            </a:r>
            <a:r>
              <a:rPr lang="en-US" sz="2200" spc="-5">
                <a:solidFill>
                  <a:srgbClr val="231F20"/>
                </a:solidFill>
                <a:cs typeface="Gotham-Bold"/>
              </a:rPr>
              <a:t>proposed projects.</a:t>
            </a:r>
            <a:endParaRPr lang="en-US" sz="2200">
              <a:cs typeface="Gotham-Bold"/>
            </a:endParaRPr>
          </a:p>
          <a:p>
            <a:pPr marL="469900" marR="15240" indent="-457200">
              <a:lnSpc>
                <a:spcPct val="101899"/>
              </a:lnSpc>
              <a:spcBef>
                <a:spcPts val="55"/>
              </a:spcBef>
              <a:buChar char="•"/>
              <a:tabLst>
                <a:tab pos="469265" algn="l"/>
                <a:tab pos="469900" algn="l"/>
              </a:tabLst>
            </a:pPr>
            <a:r>
              <a:rPr sz="2200" spc="-10">
                <a:solidFill>
                  <a:srgbClr val="231F20"/>
                </a:solidFill>
                <a:cs typeface="Gotham-Book"/>
              </a:rPr>
              <a:t>Institute</a:t>
            </a:r>
            <a:r>
              <a:rPr sz="2200">
                <a:solidFill>
                  <a:srgbClr val="231F20"/>
                </a:solidFill>
                <a:cs typeface="Gotham-Book"/>
              </a:rPr>
              <a:t> of </a:t>
            </a:r>
            <a:r>
              <a:rPr sz="2200" spc="-5">
                <a:solidFill>
                  <a:srgbClr val="231F20"/>
                </a:solidFill>
                <a:cs typeface="Gotham-Book"/>
              </a:rPr>
              <a:t>Education</a:t>
            </a:r>
            <a:r>
              <a:rPr sz="2200">
                <a:solidFill>
                  <a:srgbClr val="231F20"/>
                </a:solidFill>
                <a:cs typeface="Gotham-Book"/>
              </a:rPr>
              <a:t> </a:t>
            </a:r>
            <a:r>
              <a:rPr sz="2200" spc="-5">
                <a:solidFill>
                  <a:srgbClr val="231F20"/>
                </a:solidFill>
                <a:cs typeface="Gotham-Book"/>
              </a:rPr>
              <a:t>Sciences’</a:t>
            </a:r>
            <a:r>
              <a:rPr sz="2200" spc="5">
                <a:solidFill>
                  <a:srgbClr val="231F20"/>
                </a:solidFill>
                <a:cs typeface="Gotham-Book"/>
              </a:rPr>
              <a:t> </a:t>
            </a:r>
            <a:r>
              <a:rPr sz="2200">
                <a:solidFill>
                  <a:srgbClr val="25408F"/>
                </a:solidFill>
                <a:cs typeface="Gotham-Book"/>
                <a:hlinkClick r:id="rId4"/>
              </a:rPr>
              <a:t>Finding </a:t>
            </a:r>
            <a:r>
              <a:rPr sz="2200" spc="-10">
                <a:solidFill>
                  <a:srgbClr val="25408F"/>
                </a:solidFill>
                <a:cs typeface="Gotham-Book"/>
                <a:hlinkClick r:id="rId4"/>
              </a:rPr>
              <a:t>Evidence</a:t>
            </a:r>
            <a:r>
              <a:rPr sz="2200">
                <a:solidFill>
                  <a:srgbClr val="25408F"/>
                </a:solidFill>
                <a:cs typeface="Gotham-Book"/>
                <a:hlinkClick r:id="rId4"/>
              </a:rPr>
              <a:t> on </a:t>
            </a:r>
            <a:r>
              <a:rPr sz="2200" spc="-10">
                <a:solidFill>
                  <a:srgbClr val="25408F"/>
                </a:solidFill>
                <a:cs typeface="Gotham-Book"/>
                <a:hlinkClick r:id="rId4"/>
              </a:rPr>
              <a:t>What </a:t>
            </a:r>
            <a:r>
              <a:rPr sz="2200" spc="-525">
                <a:solidFill>
                  <a:srgbClr val="25408F"/>
                </a:solidFill>
                <a:cs typeface="Gotham-Book"/>
              </a:rPr>
              <a:t> </a:t>
            </a:r>
            <a:r>
              <a:rPr sz="2200" spc="-30">
                <a:solidFill>
                  <a:srgbClr val="25408F"/>
                </a:solidFill>
                <a:cs typeface="Gotham-Book"/>
                <a:hlinkClick r:id="rId4"/>
              </a:rPr>
              <a:t>Works</a:t>
            </a:r>
            <a:r>
              <a:rPr sz="2200" spc="-5">
                <a:solidFill>
                  <a:srgbClr val="25408F"/>
                </a:solidFill>
                <a:cs typeface="Gotham-Book"/>
                <a:hlinkClick r:id="rId4"/>
              </a:rPr>
              <a:t> </a:t>
            </a:r>
            <a:r>
              <a:rPr sz="2200">
                <a:solidFill>
                  <a:srgbClr val="25408F"/>
                </a:solidFill>
                <a:cs typeface="Gotham-Book"/>
                <a:hlinkClick r:id="rId4"/>
              </a:rPr>
              <a:t>Clearinghouse </a:t>
            </a:r>
            <a:r>
              <a:rPr sz="2200" spc="-40">
                <a:solidFill>
                  <a:srgbClr val="25408F"/>
                </a:solidFill>
                <a:cs typeface="Gotham-Book"/>
                <a:hlinkClick r:id="rId4"/>
              </a:rPr>
              <a:t>Webinar.</a:t>
            </a:r>
            <a:endParaRPr lang="en-US" sz="2200">
              <a:cs typeface="Gotham-Book"/>
            </a:endParaRPr>
          </a:p>
          <a:p>
            <a:pPr marL="927100" marR="15240" lvl="1" indent="-457200">
              <a:lnSpc>
                <a:spcPct val="101899"/>
              </a:lnSpc>
              <a:spcBef>
                <a:spcPts val="55"/>
              </a:spcBef>
              <a:buFont typeface="Courier New" panose="02070309020205020404" pitchFamily="49" charset="0"/>
              <a:buChar char="o"/>
              <a:tabLst>
                <a:tab pos="469265" algn="l"/>
                <a:tab pos="469900" algn="l"/>
              </a:tabLst>
            </a:pPr>
            <a:r>
              <a:rPr sz="2200" spc="-20">
                <a:solidFill>
                  <a:srgbClr val="231F20"/>
                </a:solidFill>
                <a:cs typeface="Gotham-Book"/>
              </a:rPr>
              <a:t>Review</a:t>
            </a:r>
            <a:r>
              <a:rPr sz="2200" spc="-10">
                <a:solidFill>
                  <a:srgbClr val="231F20"/>
                </a:solidFill>
                <a:cs typeface="Gotham-Book"/>
              </a:rPr>
              <a:t> </a:t>
            </a:r>
            <a:r>
              <a:rPr sz="2200">
                <a:solidFill>
                  <a:srgbClr val="231F20"/>
                </a:solidFill>
                <a:cs typeface="Gotham-Book"/>
              </a:rPr>
              <a:t>the</a:t>
            </a:r>
            <a:r>
              <a:rPr sz="2200" spc="-10">
                <a:solidFill>
                  <a:srgbClr val="231F20"/>
                </a:solidFill>
                <a:cs typeface="Gotham-Book"/>
              </a:rPr>
              <a:t> </a:t>
            </a:r>
            <a:r>
              <a:rPr sz="2200" spc="-10">
                <a:solidFill>
                  <a:srgbClr val="25408F"/>
                </a:solidFill>
                <a:cs typeface="Gotham-Book"/>
                <a:hlinkClick r:id="rId5"/>
              </a:rPr>
              <a:t>What </a:t>
            </a:r>
            <a:r>
              <a:rPr sz="2200" spc="-30">
                <a:solidFill>
                  <a:srgbClr val="25408F"/>
                </a:solidFill>
                <a:cs typeface="Gotham-Book"/>
                <a:hlinkClick r:id="rId5"/>
              </a:rPr>
              <a:t>Works</a:t>
            </a:r>
            <a:r>
              <a:rPr sz="2200" spc="-5">
                <a:solidFill>
                  <a:srgbClr val="25408F"/>
                </a:solidFill>
                <a:cs typeface="Gotham-Book"/>
                <a:hlinkClick r:id="rId5"/>
              </a:rPr>
              <a:t> </a:t>
            </a:r>
            <a:r>
              <a:rPr sz="2200">
                <a:solidFill>
                  <a:srgbClr val="25408F"/>
                </a:solidFill>
                <a:cs typeface="Gotham-Book"/>
                <a:hlinkClick r:id="rId5"/>
              </a:rPr>
              <a:t>Clearinghouse</a:t>
            </a:r>
            <a:r>
              <a:rPr sz="2200" spc="-15">
                <a:solidFill>
                  <a:srgbClr val="25408F"/>
                </a:solidFill>
                <a:cs typeface="Gotham-Book"/>
                <a:hlinkClick r:id="rId5"/>
              </a:rPr>
              <a:t> </a:t>
            </a:r>
            <a:r>
              <a:rPr sz="2200" spc="-15">
                <a:solidFill>
                  <a:srgbClr val="231F20"/>
                </a:solidFill>
                <a:cs typeface="Gotham-Book"/>
              </a:rPr>
              <a:t>to</a:t>
            </a:r>
            <a:r>
              <a:rPr sz="2200" spc="-5">
                <a:solidFill>
                  <a:srgbClr val="231F20"/>
                </a:solidFill>
                <a:cs typeface="Gotham-Book"/>
              </a:rPr>
              <a:t> determine </a:t>
            </a:r>
            <a:r>
              <a:rPr sz="2200">
                <a:solidFill>
                  <a:srgbClr val="231F20"/>
                </a:solidFill>
                <a:cs typeface="Gotham-Book"/>
              </a:rPr>
              <a:t>if </a:t>
            </a:r>
            <a:r>
              <a:rPr sz="2200" spc="-525">
                <a:solidFill>
                  <a:srgbClr val="231F20"/>
                </a:solidFill>
                <a:cs typeface="Gotham-Book"/>
              </a:rPr>
              <a:t> </a:t>
            </a:r>
            <a:r>
              <a:rPr sz="2200" spc="-10">
                <a:solidFill>
                  <a:srgbClr val="231F20"/>
                </a:solidFill>
                <a:cs typeface="Gotham-Book"/>
              </a:rPr>
              <a:t>there</a:t>
            </a:r>
            <a:r>
              <a:rPr sz="2200" spc="-5">
                <a:solidFill>
                  <a:srgbClr val="231F20"/>
                </a:solidFill>
                <a:cs typeface="Gotham-Book"/>
              </a:rPr>
              <a:t> </a:t>
            </a:r>
            <a:r>
              <a:rPr sz="2200">
                <a:solidFill>
                  <a:srgbClr val="231F20"/>
                </a:solidFill>
                <a:cs typeface="Gotham-Book"/>
              </a:rPr>
              <a:t>is an </a:t>
            </a:r>
            <a:r>
              <a:rPr sz="2200" spc="-10">
                <a:solidFill>
                  <a:srgbClr val="231F20"/>
                </a:solidFill>
                <a:cs typeface="Gotham-Book"/>
              </a:rPr>
              <a:t>intervention</a:t>
            </a:r>
            <a:r>
              <a:rPr sz="2200">
                <a:solidFill>
                  <a:srgbClr val="231F20"/>
                </a:solidFill>
                <a:cs typeface="Gotham-Book"/>
              </a:rPr>
              <a:t> </a:t>
            </a:r>
            <a:r>
              <a:rPr sz="2200" spc="-10">
                <a:solidFill>
                  <a:srgbClr val="231F20"/>
                </a:solidFill>
                <a:cs typeface="Gotham-Book"/>
              </a:rPr>
              <a:t>report,</a:t>
            </a:r>
            <a:r>
              <a:rPr sz="2200">
                <a:solidFill>
                  <a:srgbClr val="231F20"/>
                </a:solidFill>
                <a:cs typeface="Gotham-Book"/>
              </a:rPr>
              <a:t> </a:t>
            </a:r>
            <a:r>
              <a:rPr sz="2200" spc="-10">
                <a:solidFill>
                  <a:srgbClr val="231F20"/>
                </a:solidFill>
                <a:cs typeface="Gotham-Book"/>
              </a:rPr>
              <a:t>practice</a:t>
            </a:r>
            <a:r>
              <a:rPr sz="2200">
                <a:solidFill>
                  <a:srgbClr val="231F20"/>
                </a:solidFill>
                <a:cs typeface="Gotham-Book"/>
              </a:rPr>
              <a:t> </a:t>
            </a:r>
            <a:r>
              <a:rPr sz="2200" spc="-5">
                <a:solidFill>
                  <a:srgbClr val="231F20"/>
                </a:solidFill>
                <a:cs typeface="Gotham-Book"/>
              </a:rPr>
              <a:t>guide,</a:t>
            </a:r>
            <a:r>
              <a:rPr sz="2200">
                <a:solidFill>
                  <a:srgbClr val="231F20"/>
                </a:solidFill>
                <a:cs typeface="Gotham-Book"/>
              </a:rPr>
              <a:t> or individual</a:t>
            </a:r>
            <a:r>
              <a:rPr sz="2200" spc="-5">
                <a:solidFill>
                  <a:srgbClr val="231F20"/>
                </a:solidFill>
                <a:cs typeface="Gotham-Book"/>
              </a:rPr>
              <a:t> study that</a:t>
            </a:r>
            <a:r>
              <a:rPr sz="2200">
                <a:solidFill>
                  <a:srgbClr val="231F20"/>
                </a:solidFill>
                <a:cs typeface="Gotham-Book"/>
              </a:rPr>
              <a:t> has</a:t>
            </a:r>
            <a:r>
              <a:rPr sz="2200" spc="-5">
                <a:solidFill>
                  <a:srgbClr val="231F20"/>
                </a:solidFill>
                <a:cs typeface="Gotham-Book"/>
              </a:rPr>
              <a:t> </a:t>
            </a:r>
            <a:r>
              <a:rPr sz="2200" spc="-10">
                <a:solidFill>
                  <a:srgbClr val="231F20"/>
                </a:solidFill>
                <a:cs typeface="Gotham-Book"/>
              </a:rPr>
              <a:t>already</a:t>
            </a:r>
            <a:r>
              <a:rPr sz="2200" spc="-5">
                <a:solidFill>
                  <a:srgbClr val="231F20"/>
                </a:solidFill>
                <a:cs typeface="Gotham-Book"/>
              </a:rPr>
              <a:t> </a:t>
            </a:r>
            <a:r>
              <a:rPr sz="2200">
                <a:solidFill>
                  <a:srgbClr val="231F20"/>
                </a:solidFill>
                <a:cs typeface="Gotham-Book"/>
              </a:rPr>
              <a:t>been </a:t>
            </a:r>
            <a:r>
              <a:rPr sz="2200" spc="-20">
                <a:solidFill>
                  <a:srgbClr val="231F20"/>
                </a:solidFill>
                <a:cs typeface="Gotham-Book"/>
              </a:rPr>
              <a:t>reviewed.</a:t>
            </a:r>
            <a:endParaRPr lang="en-US" sz="2200" spc="-20">
              <a:cs typeface="Gotham-Book"/>
            </a:endParaRPr>
          </a:p>
          <a:p>
            <a:pPr marL="927100" marR="15240" lvl="1" indent="-457200">
              <a:lnSpc>
                <a:spcPct val="101899"/>
              </a:lnSpc>
              <a:spcBef>
                <a:spcPts val="55"/>
              </a:spcBef>
              <a:buFont typeface="Courier New" panose="02070309020205020404" pitchFamily="49" charset="0"/>
              <a:buChar char="o"/>
              <a:tabLst>
                <a:tab pos="469265" algn="l"/>
                <a:tab pos="469900" algn="l"/>
              </a:tabLst>
            </a:pPr>
            <a:r>
              <a:rPr sz="2200">
                <a:solidFill>
                  <a:srgbClr val="25408F"/>
                </a:solidFill>
                <a:cs typeface="Gotham-Book"/>
                <a:hlinkClick r:id="rId6"/>
              </a:rPr>
              <a:t>ERIC</a:t>
            </a:r>
            <a:r>
              <a:rPr sz="2200" spc="-5">
                <a:solidFill>
                  <a:srgbClr val="25408F"/>
                </a:solidFill>
                <a:cs typeface="Gotham-Book"/>
                <a:hlinkClick r:id="rId6"/>
              </a:rPr>
              <a:t> </a:t>
            </a:r>
            <a:r>
              <a:rPr sz="2200">
                <a:solidFill>
                  <a:srgbClr val="231F20"/>
                </a:solidFill>
                <a:cs typeface="Gotham-Book"/>
              </a:rPr>
              <a:t>-</a:t>
            </a:r>
            <a:r>
              <a:rPr sz="2200" spc="5">
                <a:solidFill>
                  <a:srgbClr val="231F20"/>
                </a:solidFill>
                <a:cs typeface="Gotham-Book"/>
              </a:rPr>
              <a:t> </a:t>
            </a:r>
            <a:r>
              <a:rPr sz="2200">
                <a:solidFill>
                  <a:srgbClr val="231F20"/>
                </a:solidFill>
                <a:cs typeface="Gotham-Book"/>
              </a:rPr>
              <a:t>a</a:t>
            </a:r>
            <a:r>
              <a:rPr sz="2200" spc="5">
                <a:solidFill>
                  <a:srgbClr val="231F20"/>
                </a:solidFill>
                <a:cs typeface="Gotham-Book"/>
              </a:rPr>
              <a:t> </a:t>
            </a:r>
            <a:r>
              <a:rPr sz="2200" spc="-15">
                <a:solidFill>
                  <a:srgbClr val="231F20"/>
                </a:solidFill>
                <a:cs typeface="Gotham-Book"/>
              </a:rPr>
              <a:t>comprehensive,</a:t>
            </a:r>
            <a:r>
              <a:rPr sz="2200" spc="5">
                <a:solidFill>
                  <a:srgbClr val="231F20"/>
                </a:solidFill>
                <a:cs typeface="Gotham-Book"/>
              </a:rPr>
              <a:t> </a:t>
            </a:r>
            <a:r>
              <a:rPr sz="2200" spc="-10">
                <a:solidFill>
                  <a:srgbClr val="231F20"/>
                </a:solidFill>
                <a:cs typeface="Gotham-Book"/>
              </a:rPr>
              <a:t>easy-to-use,</a:t>
            </a:r>
            <a:r>
              <a:rPr sz="2200" spc="5">
                <a:solidFill>
                  <a:srgbClr val="231F20"/>
                </a:solidFill>
                <a:cs typeface="Gotham-Book"/>
              </a:rPr>
              <a:t> </a:t>
            </a:r>
            <a:r>
              <a:rPr sz="2200" spc="-10">
                <a:solidFill>
                  <a:srgbClr val="231F20"/>
                </a:solidFill>
                <a:cs typeface="Gotham-Book"/>
              </a:rPr>
              <a:t>searchable, </a:t>
            </a:r>
            <a:r>
              <a:rPr sz="2200" spc="-525">
                <a:solidFill>
                  <a:srgbClr val="231F20"/>
                </a:solidFill>
                <a:cs typeface="Gotham-Book"/>
              </a:rPr>
              <a:t> </a:t>
            </a:r>
            <a:r>
              <a:rPr sz="2200" spc="-5">
                <a:solidFill>
                  <a:srgbClr val="231F20"/>
                </a:solidFill>
                <a:cs typeface="Gotham-Book"/>
              </a:rPr>
              <a:t>Internet-based</a:t>
            </a:r>
            <a:r>
              <a:rPr sz="2200">
                <a:solidFill>
                  <a:srgbClr val="231F20"/>
                </a:solidFill>
                <a:cs typeface="Gotham-Book"/>
              </a:rPr>
              <a:t> </a:t>
            </a:r>
            <a:r>
              <a:rPr sz="2200" spc="-5">
                <a:solidFill>
                  <a:srgbClr val="231F20"/>
                </a:solidFill>
                <a:cs typeface="Gotham-Book"/>
              </a:rPr>
              <a:t>database</a:t>
            </a:r>
            <a:r>
              <a:rPr sz="2200">
                <a:solidFill>
                  <a:srgbClr val="231F20"/>
                </a:solidFill>
                <a:cs typeface="Gotham-Book"/>
              </a:rPr>
              <a:t> of </a:t>
            </a:r>
            <a:r>
              <a:rPr sz="2200" spc="-5">
                <a:solidFill>
                  <a:srgbClr val="231F20"/>
                </a:solidFill>
                <a:cs typeface="Gotham-Book"/>
              </a:rPr>
              <a:t>education</a:t>
            </a:r>
            <a:r>
              <a:rPr sz="2200">
                <a:solidFill>
                  <a:srgbClr val="231F20"/>
                </a:solidFill>
                <a:cs typeface="Gotham-Book"/>
              </a:rPr>
              <a:t> </a:t>
            </a:r>
            <a:r>
              <a:rPr sz="2200" spc="-10">
                <a:solidFill>
                  <a:srgbClr val="231F20"/>
                </a:solidFill>
                <a:cs typeface="Gotham-Book"/>
              </a:rPr>
              <a:t>research </a:t>
            </a:r>
            <a:r>
              <a:rPr sz="2200" spc="-5">
                <a:solidFill>
                  <a:srgbClr val="231F20"/>
                </a:solidFill>
                <a:cs typeface="Gotham-Book"/>
              </a:rPr>
              <a:t> </a:t>
            </a:r>
            <a:r>
              <a:rPr sz="2200">
                <a:solidFill>
                  <a:srgbClr val="231F20"/>
                </a:solidFill>
                <a:cs typeface="Gotham-Book"/>
              </a:rPr>
              <a:t>and</a:t>
            </a:r>
            <a:r>
              <a:rPr sz="2200" spc="-5">
                <a:solidFill>
                  <a:srgbClr val="231F20"/>
                </a:solidFill>
                <a:cs typeface="Gotham-Book"/>
              </a:rPr>
              <a:t> information.</a:t>
            </a:r>
            <a:endParaRPr lang="en-US" sz="2200">
              <a:cs typeface="Gotham-Book"/>
            </a:endParaRPr>
          </a:p>
          <a:p>
            <a:pPr marL="927100" marR="15240" lvl="1" indent="-457200">
              <a:lnSpc>
                <a:spcPct val="101899"/>
              </a:lnSpc>
              <a:spcBef>
                <a:spcPts val="55"/>
              </a:spcBef>
              <a:buFont typeface="Courier New" panose="02070309020205020404" pitchFamily="49" charset="0"/>
              <a:buChar char="o"/>
              <a:tabLst>
                <a:tab pos="469265" algn="l"/>
                <a:tab pos="469900" algn="l"/>
              </a:tabLst>
            </a:pPr>
            <a:r>
              <a:rPr sz="2200" spc="-5">
                <a:solidFill>
                  <a:srgbClr val="25408F"/>
                </a:solidFill>
                <a:cs typeface="Gotham-Book"/>
                <a:hlinkClick r:id="rId7"/>
              </a:rPr>
              <a:t>National </a:t>
            </a:r>
            <a:r>
              <a:rPr sz="2200" spc="-10">
                <a:solidFill>
                  <a:srgbClr val="25408F"/>
                </a:solidFill>
                <a:cs typeface="Gotham-Book"/>
                <a:hlinkClick r:id="rId7"/>
              </a:rPr>
              <a:t>Library</a:t>
            </a:r>
            <a:r>
              <a:rPr sz="2200">
                <a:solidFill>
                  <a:srgbClr val="25408F"/>
                </a:solidFill>
                <a:cs typeface="Gotham-Book"/>
                <a:hlinkClick r:id="rId7"/>
              </a:rPr>
              <a:t> of</a:t>
            </a:r>
            <a:r>
              <a:rPr sz="2200" spc="-5">
                <a:solidFill>
                  <a:srgbClr val="25408F"/>
                </a:solidFill>
                <a:cs typeface="Gotham-Book"/>
                <a:hlinkClick r:id="rId7"/>
              </a:rPr>
              <a:t> Education</a:t>
            </a:r>
            <a:r>
              <a:rPr sz="2200" spc="-5">
                <a:solidFill>
                  <a:srgbClr val="231F20"/>
                </a:solidFill>
                <a:cs typeface="Gotham-Book"/>
              </a:rPr>
              <a:t>-</a:t>
            </a:r>
            <a:r>
              <a:rPr sz="2200">
                <a:solidFill>
                  <a:srgbClr val="231F20"/>
                </a:solidFill>
                <a:cs typeface="Gotham-Book"/>
              </a:rPr>
              <a:t> </a:t>
            </a:r>
            <a:r>
              <a:rPr sz="2200" spc="-10">
                <a:solidFill>
                  <a:srgbClr val="231F20"/>
                </a:solidFill>
                <a:cs typeface="Gotham-Book"/>
              </a:rPr>
              <a:t>serves</a:t>
            </a:r>
            <a:r>
              <a:rPr sz="2200">
                <a:solidFill>
                  <a:srgbClr val="231F20"/>
                </a:solidFill>
                <a:cs typeface="Gotham-Book"/>
              </a:rPr>
              <a:t> as</a:t>
            </a:r>
            <a:r>
              <a:rPr sz="2200" spc="-5">
                <a:solidFill>
                  <a:srgbClr val="231F20"/>
                </a:solidFill>
                <a:cs typeface="Gotham-Book"/>
              </a:rPr>
              <a:t> </a:t>
            </a:r>
            <a:r>
              <a:rPr sz="2200">
                <a:solidFill>
                  <a:srgbClr val="231F20"/>
                </a:solidFill>
                <a:cs typeface="Gotham-Book"/>
              </a:rPr>
              <a:t>the </a:t>
            </a:r>
            <a:r>
              <a:rPr sz="2200" spc="-10">
                <a:solidFill>
                  <a:srgbClr val="231F20"/>
                </a:solidFill>
                <a:cs typeface="Gotham-Book"/>
              </a:rPr>
              <a:t>federal </a:t>
            </a:r>
            <a:r>
              <a:rPr sz="2200" spc="-5">
                <a:solidFill>
                  <a:srgbClr val="231F20"/>
                </a:solidFill>
                <a:cs typeface="Gotham-Book"/>
              </a:rPr>
              <a:t> </a:t>
            </a:r>
            <a:r>
              <a:rPr sz="2200" spc="-15">
                <a:solidFill>
                  <a:srgbClr val="231F20"/>
                </a:solidFill>
                <a:cs typeface="Gotham-Book"/>
              </a:rPr>
              <a:t>government’s</a:t>
            </a:r>
            <a:r>
              <a:rPr sz="2200" spc="-5">
                <a:solidFill>
                  <a:srgbClr val="231F20"/>
                </a:solidFill>
                <a:cs typeface="Gotham-Book"/>
              </a:rPr>
              <a:t> </a:t>
            </a:r>
            <a:r>
              <a:rPr sz="2200">
                <a:solidFill>
                  <a:srgbClr val="231F20"/>
                </a:solidFill>
                <a:cs typeface="Gotham-Book"/>
              </a:rPr>
              <a:t>primary </a:t>
            </a:r>
            <a:r>
              <a:rPr sz="2200" spc="-5">
                <a:solidFill>
                  <a:srgbClr val="231F20"/>
                </a:solidFill>
                <a:cs typeface="Gotham-Book"/>
              </a:rPr>
              <a:t>education</a:t>
            </a:r>
            <a:r>
              <a:rPr sz="2200">
                <a:solidFill>
                  <a:srgbClr val="231F20"/>
                </a:solidFill>
                <a:cs typeface="Gotham-Book"/>
              </a:rPr>
              <a:t> </a:t>
            </a:r>
            <a:r>
              <a:rPr sz="2200" spc="-5">
                <a:solidFill>
                  <a:srgbClr val="231F20"/>
                </a:solidFill>
                <a:cs typeface="Gotham-Book"/>
              </a:rPr>
              <a:t>information</a:t>
            </a:r>
            <a:r>
              <a:rPr sz="2200">
                <a:solidFill>
                  <a:srgbClr val="231F20"/>
                </a:solidFill>
                <a:cs typeface="Gotham-Book"/>
              </a:rPr>
              <a:t> </a:t>
            </a:r>
            <a:r>
              <a:rPr sz="2200" spc="-15">
                <a:solidFill>
                  <a:srgbClr val="231F20"/>
                </a:solidFill>
                <a:cs typeface="Gotham-Book"/>
              </a:rPr>
              <a:t>resource </a:t>
            </a:r>
            <a:r>
              <a:rPr sz="2200" spc="-525">
                <a:solidFill>
                  <a:srgbClr val="231F20"/>
                </a:solidFill>
                <a:cs typeface="Gotham-Book"/>
              </a:rPr>
              <a:t> </a:t>
            </a:r>
            <a:r>
              <a:rPr sz="2200" spc="-15">
                <a:solidFill>
                  <a:srgbClr val="231F20"/>
                </a:solidFill>
                <a:cs typeface="Gotham-Book"/>
              </a:rPr>
              <a:t>to</a:t>
            </a:r>
            <a:r>
              <a:rPr sz="2200" spc="-5">
                <a:solidFill>
                  <a:srgbClr val="231F20"/>
                </a:solidFill>
                <a:cs typeface="Gotham-Book"/>
              </a:rPr>
              <a:t> </a:t>
            </a:r>
            <a:r>
              <a:rPr sz="2200">
                <a:solidFill>
                  <a:srgbClr val="231F20"/>
                </a:solidFill>
                <a:cs typeface="Gotham-Book"/>
              </a:rPr>
              <a:t>the public,</a:t>
            </a:r>
            <a:r>
              <a:rPr sz="2200" spc="-5">
                <a:solidFill>
                  <a:srgbClr val="231F20"/>
                </a:solidFill>
                <a:cs typeface="Gotham-Book"/>
              </a:rPr>
              <a:t> education</a:t>
            </a:r>
            <a:r>
              <a:rPr sz="2200">
                <a:solidFill>
                  <a:srgbClr val="231F20"/>
                </a:solidFill>
                <a:cs typeface="Gotham-Book"/>
              </a:rPr>
              <a:t> </a:t>
            </a:r>
            <a:r>
              <a:rPr sz="2200" spc="-20">
                <a:solidFill>
                  <a:srgbClr val="231F20"/>
                </a:solidFill>
                <a:cs typeface="Gotham-Book"/>
              </a:rPr>
              <a:t>community,</a:t>
            </a:r>
            <a:r>
              <a:rPr sz="2200">
                <a:solidFill>
                  <a:srgbClr val="231F20"/>
                </a:solidFill>
                <a:cs typeface="Gotham-Book"/>
              </a:rPr>
              <a:t> and</a:t>
            </a:r>
            <a:r>
              <a:rPr lang="en-US" sz="2200">
                <a:solidFill>
                  <a:srgbClr val="231F20"/>
                </a:solidFill>
                <a:cs typeface="Gotham-Book"/>
              </a:rPr>
              <a:t> </a:t>
            </a:r>
            <a:r>
              <a:rPr sz="2200">
                <a:solidFill>
                  <a:srgbClr val="231F20"/>
                </a:solidFill>
                <a:cs typeface="Gotham-Book"/>
              </a:rPr>
              <a:t>other</a:t>
            </a:r>
            <a:r>
              <a:rPr sz="2200" spc="-20">
                <a:solidFill>
                  <a:srgbClr val="231F20"/>
                </a:solidFill>
                <a:cs typeface="Gotham-Book"/>
              </a:rPr>
              <a:t> </a:t>
            </a:r>
            <a:r>
              <a:rPr sz="2200" spc="-15">
                <a:solidFill>
                  <a:srgbClr val="231F20"/>
                </a:solidFill>
                <a:cs typeface="Gotham-Book"/>
              </a:rPr>
              <a:t>government</a:t>
            </a:r>
            <a:r>
              <a:rPr sz="2200" spc="-20">
                <a:solidFill>
                  <a:srgbClr val="231F20"/>
                </a:solidFill>
                <a:cs typeface="Gotham-Book"/>
              </a:rPr>
              <a:t> </a:t>
            </a:r>
            <a:r>
              <a:rPr sz="2200">
                <a:solidFill>
                  <a:srgbClr val="231F20"/>
                </a:solidFill>
                <a:cs typeface="Gotham-Book"/>
              </a:rPr>
              <a:t>agencies.</a:t>
            </a:r>
            <a:endParaRPr lang="en-US" sz="2200">
              <a:cs typeface="Gotham-Book"/>
            </a:endParaRPr>
          </a:p>
          <a:p>
            <a:pPr marL="469900" marR="5080" indent="-457200">
              <a:lnSpc>
                <a:spcPct val="101899"/>
              </a:lnSpc>
              <a:spcBef>
                <a:spcPts val="5"/>
              </a:spcBef>
              <a:buChar char="•"/>
              <a:tabLst>
                <a:tab pos="469265" algn="l"/>
                <a:tab pos="469900" algn="l"/>
              </a:tabLst>
            </a:pPr>
            <a:r>
              <a:rPr lang="en-US" sz="2200" spc="-10">
                <a:solidFill>
                  <a:srgbClr val="231F20"/>
                </a:solidFill>
                <a:cs typeface="Gotham-Book"/>
              </a:rPr>
              <a:t>In recent competitions, t</a:t>
            </a:r>
            <a:r>
              <a:rPr sz="2200" spc="-10">
                <a:solidFill>
                  <a:srgbClr val="231F20"/>
                </a:solidFill>
                <a:cs typeface="Gotham-Book"/>
              </a:rPr>
              <a:t>he</a:t>
            </a:r>
            <a:r>
              <a:rPr sz="2200" spc="-5">
                <a:solidFill>
                  <a:srgbClr val="231F20"/>
                </a:solidFill>
                <a:cs typeface="Gotham-Book"/>
              </a:rPr>
              <a:t> </a:t>
            </a:r>
            <a:r>
              <a:rPr sz="2200">
                <a:solidFill>
                  <a:srgbClr val="231F20"/>
                </a:solidFill>
                <a:cs typeface="Gotham-Book"/>
              </a:rPr>
              <a:t>Department</a:t>
            </a:r>
            <a:r>
              <a:rPr sz="2200" spc="-5">
                <a:solidFill>
                  <a:srgbClr val="231F20"/>
                </a:solidFill>
                <a:cs typeface="Gotham-Book"/>
              </a:rPr>
              <a:t> </a:t>
            </a:r>
            <a:r>
              <a:rPr lang="en-US" sz="2200" spc="-5">
                <a:solidFill>
                  <a:srgbClr val="231F20"/>
                </a:solidFill>
                <a:cs typeface="Gotham-Book"/>
              </a:rPr>
              <a:t>has </a:t>
            </a:r>
            <a:r>
              <a:rPr sz="2200">
                <a:solidFill>
                  <a:srgbClr val="231F20"/>
                </a:solidFill>
                <a:cs typeface="Gotham-Book"/>
              </a:rPr>
              <a:t>use</a:t>
            </a:r>
            <a:r>
              <a:rPr lang="en-US" sz="2200">
                <a:solidFill>
                  <a:srgbClr val="231F20"/>
                </a:solidFill>
                <a:cs typeface="Gotham-Book"/>
              </a:rPr>
              <a:t>d</a:t>
            </a:r>
            <a:r>
              <a:rPr sz="2200" spc="-10">
                <a:solidFill>
                  <a:srgbClr val="231F20"/>
                </a:solidFill>
                <a:cs typeface="Gotham-Book"/>
              </a:rPr>
              <a:t> </a:t>
            </a:r>
            <a:r>
              <a:rPr lang="en-US" sz="2200" spc="-5">
                <a:solidFill>
                  <a:srgbClr val="25408F"/>
                </a:solidFill>
                <a:cs typeface="Gotham-Book"/>
                <a:hlinkClick r:id="rId8"/>
              </a:rPr>
              <a:t>Study Review Protocol Version 5.0</a:t>
            </a:r>
            <a:r>
              <a:rPr sz="2200">
                <a:solidFill>
                  <a:srgbClr val="25408F"/>
                </a:solidFill>
                <a:cs typeface="Gotham-Book"/>
              </a:rPr>
              <a:t> </a:t>
            </a:r>
            <a:r>
              <a:rPr sz="2200" spc="-30">
                <a:solidFill>
                  <a:srgbClr val="231F20"/>
                </a:solidFill>
                <a:cs typeface="Gotham-Book"/>
              </a:rPr>
              <a:t>to </a:t>
            </a:r>
            <a:r>
              <a:rPr sz="2200" spc="-525">
                <a:solidFill>
                  <a:srgbClr val="231F20"/>
                </a:solidFill>
                <a:cs typeface="Gotham-Book"/>
              </a:rPr>
              <a:t> </a:t>
            </a:r>
            <a:r>
              <a:rPr sz="2200" spc="-5">
                <a:solidFill>
                  <a:srgbClr val="231F20"/>
                </a:solidFill>
                <a:cs typeface="Gotham-Book"/>
              </a:rPr>
              <a:t>conduct </a:t>
            </a:r>
            <a:r>
              <a:rPr sz="2200" spc="-20">
                <a:solidFill>
                  <a:srgbClr val="231F20"/>
                </a:solidFill>
                <a:cs typeface="Gotham-Book"/>
              </a:rPr>
              <a:t>new</a:t>
            </a:r>
            <a:r>
              <a:rPr sz="2200">
                <a:solidFill>
                  <a:srgbClr val="231F20"/>
                </a:solidFill>
                <a:cs typeface="Gotham-Book"/>
              </a:rPr>
              <a:t> </a:t>
            </a:r>
            <a:r>
              <a:rPr sz="2200" spc="-10">
                <a:solidFill>
                  <a:srgbClr val="231F20"/>
                </a:solidFill>
                <a:cs typeface="Gotham-Book"/>
              </a:rPr>
              <a:t>evidence</a:t>
            </a:r>
            <a:r>
              <a:rPr sz="2200">
                <a:solidFill>
                  <a:srgbClr val="231F20"/>
                </a:solidFill>
                <a:cs typeface="Gotham-Book"/>
              </a:rPr>
              <a:t> </a:t>
            </a:r>
            <a:r>
              <a:rPr sz="2200" spc="-20">
                <a:solidFill>
                  <a:srgbClr val="231F20"/>
                </a:solidFill>
                <a:cs typeface="Gotham-Book"/>
              </a:rPr>
              <a:t>reviews.</a:t>
            </a:r>
            <a:endParaRPr lang="en-US" sz="2200" spc="-20">
              <a:solidFill>
                <a:srgbClr val="231F20"/>
              </a:solidFill>
              <a:cs typeface="Gotham-Book"/>
            </a:endParaRPr>
          </a:p>
          <a:p>
            <a:pPr marL="469900" marR="5080" indent="-457200">
              <a:lnSpc>
                <a:spcPct val="101899"/>
              </a:lnSpc>
              <a:spcBef>
                <a:spcPts val="5"/>
              </a:spcBef>
              <a:buChar char="•"/>
              <a:tabLst>
                <a:tab pos="469265" algn="l"/>
                <a:tab pos="469900" algn="l"/>
              </a:tabLst>
            </a:pPr>
            <a:r>
              <a:rPr lang="en-US" sz="2200" spc="-20">
                <a:solidFill>
                  <a:srgbClr val="231F20"/>
                </a:solidFill>
                <a:cs typeface="Gotham-Book"/>
              </a:rPr>
              <a:t>Consider Investing in Innovation grants and the evidence produced </a:t>
            </a:r>
            <a:r>
              <a:rPr lang="en-US" sz="2200" spc="-20">
                <a:solidFill>
                  <a:srgbClr val="231F20"/>
                </a:solidFill>
                <a:cs typeface="Gotham-Book"/>
                <a:hlinkClick r:id="rId9"/>
              </a:rPr>
              <a:t>i3 Awards Page</a:t>
            </a:r>
            <a:endParaRPr sz="2200">
              <a:cs typeface="Gotham-Book"/>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08446DBD-DB69-C012-1538-200234A2E20E}"/>
              </a:ext>
            </a:extLst>
          </p:cNvPr>
          <p:cNvSpPr txBox="1">
            <a:spLocks noGrp="1"/>
          </p:cNvSpPr>
          <p:nvPr>
            <p:ph type="title" idx="4294967295"/>
          </p:nvPr>
        </p:nvSpPr>
        <p:spPr>
          <a:xfrm>
            <a:off x="4999383" y="533400"/>
            <a:ext cx="4395439" cy="1225977"/>
          </a:xfrm>
          <a:prstGeom prst="rect">
            <a:avLst/>
          </a:prstGeom>
          <a:noFill/>
          <a:ln>
            <a:noFill/>
            <a:prstDash/>
          </a:ln>
          <a:effectLst/>
        </p:spPr>
        <p:txBody>
          <a:bodyPr rot="0" spcFirstLastPara="0" vertOverflow="overflow" horzOverflow="overflow" vert="horz" wrap="square" lIns="0" tIns="12700" rIns="0" bIns="0" numCol="1" spcCol="0" rtlCol="0" fromWordArt="0" anchor="t" anchorCtr="0" forceAA="0" compatLnSpc="1">
            <a:prstTxWarp prst="textNoShape">
              <a:avLst/>
            </a:prstTxWarp>
            <a:spAutoFit/>
          </a:bodyPr>
          <a:lstStyle>
            <a:lvl1pPr>
              <a:defRPr sz="2800" b="0" i="0">
                <a:solidFill>
                  <a:srgbClr val="25408F"/>
                </a:solidFill>
                <a:latin typeface="Gotham-Medium"/>
                <a:ea typeface="+mj-ea"/>
                <a:cs typeface="Gotham-Medium"/>
              </a:defRPr>
            </a:lvl1pPr>
          </a:lstStyle>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US" sz="3900" b="1" i="0" u="none" strike="noStrike" kern="0" cap="none" spc="0" normalizeH="0" baseline="0" noProof="0" dirty="0">
                <a:ln>
                  <a:noFill/>
                </a:ln>
                <a:solidFill>
                  <a:srgbClr val="25408F"/>
                </a:solidFill>
                <a:effectLst/>
                <a:uLnTx/>
                <a:uFillTx/>
                <a:latin typeface="+mn-lt"/>
                <a:ea typeface="+mj-ea"/>
                <a:cs typeface="Gotham-Medium"/>
              </a:rPr>
              <a:t>Back to the Drawing </a:t>
            </a:r>
          </a:p>
          <a:p>
            <a:pPr marL="12700" marR="0" lvl="0" indent="0" algn="l" defTabSz="914400" rtl="0" eaLnBrk="1" fontAlgn="auto" latinLnBrk="0" hangingPunct="1">
              <a:lnSpc>
                <a:spcPct val="100000"/>
              </a:lnSpc>
              <a:spcBef>
                <a:spcPts val="100"/>
              </a:spcBef>
              <a:spcAft>
                <a:spcPts val="0"/>
              </a:spcAft>
              <a:buClrTx/>
              <a:buSzTx/>
              <a:buFontTx/>
              <a:buNone/>
              <a:tabLst/>
              <a:defRPr/>
            </a:pPr>
            <a:r>
              <a:rPr kumimoji="0" lang="en-US" sz="3900" b="1" i="0" u="none" strike="noStrike" kern="0" cap="none" spc="0" normalizeH="0" baseline="0" noProof="0" dirty="0">
                <a:ln>
                  <a:noFill/>
                </a:ln>
                <a:solidFill>
                  <a:srgbClr val="25408F"/>
                </a:solidFill>
                <a:effectLst/>
                <a:uLnTx/>
                <a:uFillTx/>
                <a:latin typeface="+mn-lt"/>
                <a:ea typeface="+mj-ea"/>
                <a:cs typeface="Gotham-Medium"/>
              </a:rPr>
              <a:t>Board</a:t>
            </a:r>
          </a:p>
        </p:txBody>
      </p:sp>
      <p:pic>
        <p:nvPicPr>
          <p:cNvPr id="17410" name="Picture 5" descr="Two colleagues planning on board with sticky notes">
            <a:extLst>
              <a:ext uri="{FF2B5EF4-FFF2-40B4-BE49-F238E27FC236}">
                <a16:creationId xmlns:a16="http://schemas.microsoft.com/office/drawing/2014/main" id="{77DDD7E9-BA96-EEF6-FB13-3BB887D0A10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089" r="41709" b="-1"/>
          <a:stretch/>
        </p:blipFill>
        <p:spPr bwMode="auto">
          <a:xfrm>
            <a:off x="1" y="1798"/>
            <a:ext cx="4763771" cy="7770602"/>
          </a:xfrm>
          <a:custGeom>
            <a:avLst/>
            <a:gdLst/>
            <a:ahLst/>
            <a:cxnLst/>
            <a:rect l="l" t="t" r="r" b="b"/>
            <a:pathLst>
              <a:path w="6649908" h="6856413">
                <a:moveTo>
                  <a:pt x="0" y="0"/>
                </a:moveTo>
                <a:lnTo>
                  <a:pt x="6559859" y="0"/>
                </a:lnTo>
                <a:lnTo>
                  <a:pt x="6572145" y="79394"/>
                </a:lnTo>
                <a:cubicBezTo>
                  <a:pt x="6857782" y="2230562"/>
                  <a:pt x="6243159" y="4473353"/>
                  <a:pt x="6528796" y="6624522"/>
                </a:cubicBezTo>
                <a:lnTo>
                  <a:pt x="6564680" y="6856413"/>
                </a:lnTo>
                <a:lnTo>
                  <a:pt x="0" y="6856413"/>
                </a:lnTo>
                <a:close/>
              </a:path>
            </a:pathLst>
          </a:cu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a:extLst>
              <a:ext uri="{FF2B5EF4-FFF2-40B4-BE49-F238E27FC236}">
                <a16:creationId xmlns:a16="http://schemas.microsoft.com/office/drawing/2014/main" id="{361996F0-72EA-14FB-4876-F3C76781E761}"/>
              </a:ext>
            </a:extLst>
          </p:cNvPr>
          <p:cNvSpPr txBox="1"/>
          <p:nvPr/>
        </p:nvSpPr>
        <p:spPr>
          <a:xfrm>
            <a:off x="5029200" y="1995171"/>
            <a:ext cx="4365622" cy="4253229"/>
          </a:xfrm>
          <a:prstGeom prst="rect">
            <a:avLst/>
          </a:prstGeom>
        </p:spPr>
        <p:txBody>
          <a:bodyPr vert="horz" lIns="91440" tIns="45720" rIns="91440" bIns="45720" rtlCol="0">
            <a:noAutofit/>
          </a:bodyPr>
          <a:lstStyle/>
          <a:p>
            <a:pPr>
              <a:lnSpc>
                <a:spcPct val="90000"/>
              </a:lnSpc>
              <a:spcAft>
                <a:spcPts val="600"/>
              </a:spcAft>
            </a:pPr>
            <a:r>
              <a:rPr lang="en-US" sz="2500" b="1"/>
              <a:t>Potential Planning Resources</a:t>
            </a:r>
          </a:p>
          <a:p>
            <a:pPr marL="342900" indent="-342900">
              <a:lnSpc>
                <a:spcPct val="90000"/>
              </a:lnSpc>
              <a:spcAft>
                <a:spcPts val="600"/>
              </a:spcAft>
              <a:buFont typeface="Arial" panose="020B0604020202020204" pitchFamily="34" charset="0"/>
              <a:buChar char="•"/>
            </a:pPr>
            <a:r>
              <a:rPr lang="en-US" sz="2500"/>
              <a:t>Technical Review Forms from prior submissions, with consideration for any new/revised priorities, requirements, or criteria</a:t>
            </a:r>
          </a:p>
          <a:p>
            <a:pPr marL="342900" indent="-342900">
              <a:lnSpc>
                <a:spcPct val="90000"/>
              </a:lnSpc>
              <a:spcAft>
                <a:spcPts val="600"/>
              </a:spcAft>
              <a:buFont typeface="Arial" panose="020B0604020202020204" pitchFamily="34" charset="0"/>
              <a:buChar char="•"/>
            </a:pPr>
            <a:r>
              <a:rPr lang="en-US" sz="2500">
                <a:hlinkClick r:id="rId4"/>
              </a:rPr>
              <a:t>Grantee Presentations and Papers</a:t>
            </a:r>
            <a:endParaRPr lang="en-US" sz="2500"/>
          </a:p>
          <a:p>
            <a:pPr marL="800100" lvl="1" indent="-342900">
              <a:lnSpc>
                <a:spcPct val="90000"/>
              </a:lnSpc>
              <a:spcAft>
                <a:spcPts val="600"/>
              </a:spcAft>
              <a:buFont typeface="Arial" panose="020B0604020202020204" pitchFamily="34" charset="0"/>
              <a:buChar char="•"/>
            </a:pPr>
            <a:r>
              <a:rPr lang="en-US" sz="2500"/>
              <a:t>Planning and piloting</a:t>
            </a:r>
          </a:p>
          <a:p>
            <a:pPr marL="800100" lvl="1" indent="-342900">
              <a:lnSpc>
                <a:spcPct val="90000"/>
              </a:lnSpc>
              <a:spcAft>
                <a:spcPts val="600"/>
              </a:spcAft>
              <a:buFont typeface="Arial" panose="020B0604020202020204" pitchFamily="34" charset="0"/>
              <a:buChar char="•"/>
            </a:pPr>
            <a:r>
              <a:rPr lang="en-US" sz="2500"/>
              <a:t>Partnerships</a:t>
            </a:r>
          </a:p>
          <a:p>
            <a:pPr marL="800100" lvl="1" indent="-342900">
              <a:lnSpc>
                <a:spcPct val="90000"/>
              </a:lnSpc>
              <a:spcAft>
                <a:spcPts val="600"/>
              </a:spcAft>
              <a:buFont typeface="Arial" panose="020B0604020202020204" pitchFamily="34" charset="0"/>
              <a:buChar char="•"/>
            </a:pPr>
            <a:r>
              <a:rPr lang="en-US" sz="2500"/>
              <a:t>Innovations in rural settings</a:t>
            </a:r>
          </a:p>
          <a:p>
            <a:pPr marL="800100" lvl="1" indent="-342900">
              <a:lnSpc>
                <a:spcPct val="90000"/>
              </a:lnSpc>
              <a:spcAft>
                <a:spcPts val="600"/>
              </a:spcAft>
              <a:buFont typeface="Arial" panose="020B0604020202020204" pitchFamily="34" charset="0"/>
              <a:buChar char="•"/>
            </a:pPr>
            <a:r>
              <a:rPr lang="en-US" sz="2500"/>
              <a:t>Serving High-need Students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35C5309-BFD4-7FB4-E554-CF11DCEFCDF0}"/>
              </a:ext>
            </a:extLst>
          </p:cNvPr>
          <p:cNvSpPr>
            <a:spLocks noGrp="1"/>
          </p:cNvSpPr>
          <p:nvPr>
            <p:ph type="title"/>
          </p:nvPr>
        </p:nvSpPr>
        <p:spPr>
          <a:xfrm>
            <a:off x="1320165" y="560547"/>
            <a:ext cx="7418070" cy="600164"/>
          </a:xfrm>
        </p:spPr>
        <p:txBody>
          <a:bodyPr/>
          <a:lstStyle/>
          <a:p>
            <a:r>
              <a:rPr lang="en-US" sz="3900">
                <a:latin typeface="+mn-lt"/>
              </a:rPr>
              <a:t>Trends in Applying</a:t>
            </a:r>
            <a:r>
              <a:rPr lang="en-US" sz="3900" baseline="0">
                <a:latin typeface="+mn-lt"/>
              </a:rPr>
              <a:t> Multiple Times</a:t>
            </a:r>
            <a:endParaRPr lang="en-US" sz="3900">
              <a:latin typeface="+mn-lt"/>
            </a:endParaRPr>
          </a:p>
        </p:txBody>
      </p:sp>
      <p:sp>
        <p:nvSpPr>
          <p:cNvPr id="2" name="Oval 1">
            <a:extLst>
              <a:ext uri="{FF2B5EF4-FFF2-40B4-BE49-F238E27FC236}">
                <a16:creationId xmlns:a16="http://schemas.microsoft.com/office/drawing/2014/main" id="{42D218EB-195E-BACC-41C9-0C651A4A49D6}"/>
              </a:ext>
              <a:ext uri="{C183D7F6-B498-43B3-948B-1728B52AA6E4}">
                <adec:decorative xmlns:adec="http://schemas.microsoft.com/office/drawing/2017/decorative" val="1"/>
              </a:ext>
            </a:extLst>
          </p:cNvPr>
          <p:cNvSpPr/>
          <p:nvPr/>
        </p:nvSpPr>
        <p:spPr>
          <a:xfrm>
            <a:off x="2571961" y="1680409"/>
            <a:ext cx="4756064" cy="4411582"/>
          </a:xfrm>
          <a:prstGeom prst="ellipse">
            <a:avLst/>
          </a:prstGeom>
          <a:solidFill>
            <a:srgbClr val="FF6600"/>
          </a:solidFill>
          <a:ln>
            <a:solidFill>
              <a:schemeClr val="bg1">
                <a:lumMod val="50000"/>
                <a:lumOff val="50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85">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2700000" scaled="1"/>
                <a:tileRect/>
              </a:gradFill>
            </a:endParaRPr>
          </a:p>
        </p:txBody>
      </p:sp>
      <p:sp>
        <p:nvSpPr>
          <p:cNvPr id="9222" name="TextBox 2">
            <a:extLst>
              <a:ext uri="{FF2B5EF4-FFF2-40B4-BE49-F238E27FC236}">
                <a16:creationId xmlns:a16="http://schemas.microsoft.com/office/drawing/2014/main" id="{351F1CA6-1D34-4A3A-C61D-D54903590CC0}"/>
              </a:ext>
            </a:extLst>
          </p:cNvPr>
          <p:cNvSpPr txBox="1">
            <a:spLocks noChangeArrowheads="1"/>
          </p:cNvSpPr>
          <p:nvPr/>
        </p:nvSpPr>
        <p:spPr bwMode="auto">
          <a:xfrm>
            <a:off x="3912036" y="2752261"/>
            <a:ext cx="2234327" cy="18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algn="ctr" eaLnBrk="1" hangingPunct="1"/>
            <a:r>
              <a:rPr lang="en-US" altLang="en-US" sz="4125">
                <a:solidFill>
                  <a:schemeClr val="bg1"/>
                </a:solidFill>
                <a:latin typeface="Gotham-Bold"/>
              </a:rPr>
              <a:t>1,260 </a:t>
            </a:r>
          </a:p>
          <a:p>
            <a:pPr algn="ctr" eaLnBrk="1" hangingPunct="1"/>
            <a:r>
              <a:rPr lang="en-US" altLang="en-US" sz="2475">
                <a:solidFill>
                  <a:schemeClr val="bg1"/>
                </a:solidFill>
                <a:latin typeface="Gotham-Bold"/>
              </a:rPr>
              <a:t>Early-phase Applications </a:t>
            </a:r>
          </a:p>
          <a:p>
            <a:pPr algn="ctr" eaLnBrk="1" hangingPunct="1"/>
            <a:r>
              <a:rPr lang="en-US" altLang="en-US" sz="2475">
                <a:solidFill>
                  <a:schemeClr val="bg1"/>
                </a:solidFill>
                <a:latin typeface="Gotham-Bold"/>
              </a:rPr>
              <a:t>2017-2022</a:t>
            </a:r>
          </a:p>
        </p:txBody>
      </p:sp>
      <p:sp>
        <p:nvSpPr>
          <p:cNvPr id="4" name="Oval 3">
            <a:extLst>
              <a:ext uri="{FF2B5EF4-FFF2-40B4-BE49-F238E27FC236}">
                <a16:creationId xmlns:a16="http://schemas.microsoft.com/office/drawing/2014/main" id="{1B3FF734-8659-E586-60B0-ED761F51482E}"/>
              </a:ext>
              <a:ext uri="{C183D7F6-B498-43B3-948B-1728B52AA6E4}">
                <adec:decorative xmlns:adec="http://schemas.microsoft.com/office/drawing/2017/decorative" val="1"/>
              </a:ext>
            </a:extLst>
          </p:cNvPr>
          <p:cNvSpPr/>
          <p:nvPr/>
        </p:nvSpPr>
        <p:spPr>
          <a:xfrm>
            <a:off x="6633451" y="1701306"/>
            <a:ext cx="2034649" cy="1985827"/>
          </a:xfrm>
          <a:prstGeom prst="ellipse">
            <a:avLst/>
          </a:prstGeom>
          <a:solidFill>
            <a:srgbClr val="00E266"/>
          </a:solidFill>
          <a:effectLst>
            <a:glow rad="127000">
              <a:srgbClr val="00B050"/>
            </a:glo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85"/>
          </a:p>
        </p:txBody>
      </p:sp>
      <p:sp>
        <p:nvSpPr>
          <p:cNvPr id="3" name="Rectangle: Rounded Corners 2">
            <a:extLst>
              <a:ext uri="{FF2B5EF4-FFF2-40B4-BE49-F238E27FC236}">
                <a16:creationId xmlns:a16="http://schemas.microsoft.com/office/drawing/2014/main" id="{267EAC23-13E9-0A2C-79EB-1CB5270C642D}"/>
              </a:ext>
            </a:extLst>
          </p:cNvPr>
          <p:cNvSpPr/>
          <p:nvPr/>
        </p:nvSpPr>
        <p:spPr>
          <a:xfrm>
            <a:off x="1357807" y="5345032"/>
            <a:ext cx="2532062" cy="1123950"/>
          </a:xfrm>
          <a:prstGeom prst="roundRect">
            <a:avLst/>
          </a:prstGeom>
          <a:solidFill>
            <a:srgbClr val="71F0F3"/>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sz="3000">
                <a:solidFill>
                  <a:schemeClr val="bg1"/>
                </a:solidFill>
              </a:rPr>
              <a:t>236 </a:t>
            </a:r>
          </a:p>
          <a:p>
            <a:pPr algn="ctr" eaLnBrk="1" fontAlgn="auto" hangingPunct="1">
              <a:spcBef>
                <a:spcPts val="0"/>
              </a:spcBef>
              <a:spcAft>
                <a:spcPts val="0"/>
              </a:spcAft>
              <a:defRPr/>
            </a:pPr>
            <a:r>
              <a:rPr lang="en-US">
                <a:solidFill>
                  <a:schemeClr val="bg1"/>
                </a:solidFill>
              </a:rPr>
              <a:t>Entities applied in multiple years  </a:t>
            </a:r>
          </a:p>
        </p:txBody>
      </p:sp>
      <p:sp>
        <p:nvSpPr>
          <p:cNvPr id="7" name="TextBox 6">
            <a:extLst>
              <a:ext uri="{FF2B5EF4-FFF2-40B4-BE49-F238E27FC236}">
                <a16:creationId xmlns:a16="http://schemas.microsoft.com/office/drawing/2014/main" id="{443168C1-6751-0633-DD2E-0DDFAF441ED1}"/>
              </a:ext>
            </a:extLst>
          </p:cNvPr>
          <p:cNvSpPr txBox="1">
            <a:spLocks noChangeArrowheads="1"/>
          </p:cNvSpPr>
          <p:nvPr/>
        </p:nvSpPr>
        <p:spPr bwMode="auto">
          <a:xfrm>
            <a:off x="7014267" y="2088693"/>
            <a:ext cx="1273016" cy="1488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Gill Sans MT" panose="020B0502020104020203" pitchFamily="34" charset="0"/>
              </a:defRPr>
            </a:lvl1pPr>
            <a:lvl2pPr marL="742950" indent="-285750">
              <a:defRPr>
                <a:solidFill>
                  <a:schemeClr val="tx1"/>
                </a:solidFill>
                <a:latin typeface="Gill Sans MT" panose="020B0502020104020203" pitchFamily="34" charset="0"/>
              </a:defRPr>
            </a:lvl2pPr>
            <a:lvl3pPr marL="1143000" indent="-228600">
              <a:defRPr>
                <a:solidFill>
                  <a:schemeClr val="tx1"/>
                </a:solidFill>
                <a:latin typeface="Gill Sans MT" panose="020B0502020104020203" pitchFamily="34" charset="0"/>
              </a:defRPr>
            </a:lvl3pPr>
            <a:lvl4pPr marL="1600200" indent="-228600">
              <a:defRPr>
                <a:solidFill>
                  <a:schemeClr val="tx1"/>
                </a:solidFill>
                <a:latin typeface="Gill Sans MT" panose="020B0502020104020203" pitchFamily="34" charset="0"/>
              </a:defRPr>
            </a:lvl4pPr>
            <a:lvl5pPr marL="2057400" indent="-228600">
              <a:defRPr>
                <a:solidFill>
                  <a:schemeClr val="tx1"/>
                </a:solidFill>
                <a:latin typeface="Gill Sans MT" panose="020B0502020104020203" pitchFamily="34" charset="0"/>
              </a:defRPr>
            </a:lvl5pPr>
            <a:lvl6pPr marL="2514600" indent="-228600" defTabSz="457200" eaLnBrk="0" fontAlgn="base" hangingPunct="0">
              <a:spcBef>
                <a:spcPct val="0"/>
              </a:spcBef>
              <a:spcAft>
                <a:spcPct val="0"/>
              </a:spcAft>
              <a:defRPr>
                <a:solidFill>
                  <a:schemeClr val="tx1"/>
                </a:solidFill>
                <a:latin typeface="Gill Sans MT" panose="020B0502020104020203" pitchFamily="34" charset="0"/>
              </a:defRPr>
            </a:lvl6pPr>
            <a:lvl7pPr marL="2971800" indent="-228600" defTabSz="457200" eaLnBrk="0" fontAlgn="base" hangingPunct="0">
              <a:spcBef>
                <a:spcPct val="0"/>
              </a:spcBef>
              <a:spcAft>
                <a:spcPct val="0"/>
              </a:spcAft>
              <a:defRPr>
                <a:solidFill>
                  <a:schemeClr val="tx1"/>
                </a:solidFill>
                <a:latin typeface="Gill Sans MT" panose="020B0502020104020203" pitchFamily="34" charset="0"/>
              </a:defRPr>
            </a:lvl7pPr>
            <a:lvl8pPr marL="3429000" indent="-228600" defTabSz="457200" eaLnBrk="0" fontAlgn="base" hangingPunct="0">
              <a:spcBef>
                <a:spcPct val="0"/>
              </a:spcBef>
              <a:spcAft>
                <a:spcPct val="0"/>
              </a:spcAft>
              <a:defRPr>
                <a:solidFill>
                  <a:schemeClr val="tx1"/>
                </a:solidFill>
                <a:latin typeface="Gill Sans MT" panose="020B0502020104020203" pitchFamily="34" charset="0"/>
              </a:defRPr>
            </a:lvl8pPr>
            <a:lvl9pPr marL="3886200" indent="-228600" defTabSz="457200" eaLnBrk="0" fontAlgn="base" hangingPunct="0">
              <a:spcBef>
                <a:spcPct val="0"/>
              </a:spcBef>
              <a:spcAft>
                <a:spcPct val="0"/>
              </a:spcAft>
              <a:defRPr>
                <a:solidFill>
                  <a:schemeClr val="tx1"/>
                </a:solidFill>
                <a:latin typeface="Gill Sans MT" panose="020B0502020104020203" pitchFamily="34" charset="0"/>
              </a:defRPr>
            </a:lvl9pPr>
          </a:lstStyle>
          <a:p>
            <a:pPr algn="ctr" eaLnBrk="1" hangingPunct="1"/>
            <a:r>
              <a:rPr lang="en-US" altLang="en-US" sz="2475">
                <a:solidFill>
                  <a:schemeClr val="bg1"/>
                </a:solidFill>
                <a:latin typeface="Gotham-Bold"/>
              </a:rPr>
              <a:t>113 </a:t>
            </a:r>
          </a:p>
          <a:p>
            <a:pPr algn="ctr" eaLnBrk="1" hangingPunct="1"/>
            <a:r>
              <a:rPr lang="en-US" altLang="en-US" sz="1650">
                <a:solidFill>
                  <a:schemeClr val="bg1"/>
                </a:solidFill>
                <a:latin typeface="Gotham-Bold"/>
              </a:rPr>
              <a:t>Entities awarded  Early-phase grants </a:t>
            </a:r>
          </a:p>
        </p:txBody>
      </p:sp>
      <p:cxnSp>
        <p:nvCxnSpPr>
          <p:cNvPr id="26" name="Straight Arrow Connector 25" descr="Of the 113 entities awarded, 69 applied multiple years">
            <a:extLst>
              <a:ext uri="{FF2B5EF4-FFF2-40B4-BE49-F238E27FC236}">
                <a16:creationId xmlns:a16="http://schemas.microsoft.com/office/drawing/2014/main" id="{53E1B4B4-EC00-FF3A-7833-24D83A41AC4D}"/>
              </a:ext>
            </a:extLst>
          </p:cNvPr>
          <p:cNvCxnSpPr>
            <a:cxnSpLocks/>
          </p:cNvCxnSpPr>
          <p:nvPr/>
        </p:nvCxnSpPr>
        <p:spPr>
          <a:xfrm>
            <a:off x="8024366" y="3687133"/>
            <a:ext cx="353851" cy="876830"/>
          </a:xfrm>
          <a:prstGeom prst="straightConnector1">
            <a:avLst/>
          </a:prstGeom>
          <a:ln>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Rounded Corners 11">
            <a:extLst>
              <a:ext uri="{FF2B5EF4-FFF2-40B4-BE49-F238E27FC236}">
                <a16:creationId xmlns:a16="http://schemas.microsoft.com/office/drawing/2014/main" id="{CA33667A-9FCF-305E-E423-3AE7FFF8B1EA}"/>
              </a:ext>
              <a:ext uri="{C183D7F6-B498-43B3-948B-1728B52AA6E4}">
                <adec:decorative xmlns:adec="http://schemas.microsoft.com/office/drawing/2017/decorative" val="0"/>
              </a:ext>
            </a:extLst>
          </p:cNvPr>
          <p:cNvSpPr/>
          <p:nvPr/>
        </p:nvSpPr>
        <p:spPr>
          <a:xfrm>
            <a:off x="7555329" y="4658294"/>
            <a:ext cx="1973699" cy="1062157"/>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75">
                <a:solidFill>
                  <a:schemeClr val="bg1"/>
                </a:solidFill>
                <a:latin typeface="Gotham-Bold"/>
              </a:rPr>
              <a:t>69 </a:t>
            </a:r>
          </a:p>
          <a:p>
            <a:pPr algn="ctr">
              <a:defRPr/>
            </a:pPr>
            <a:r>
              <a:rPr lang="en-US" sz="1485">
                <a:solidFill>
                  <a:schemeClr val="bg1"/>
                </a:solidFill>
                <a:latin typeface="Gotham-Bold"/>
              </a:rPr>
              <a:t>Entities applied multiple years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7"/>
                                        </p:tgtEl>
                                        <p:attrNameLst>
                                          <p:attrName>style.color</p:attrName>
                                        </p:attrNameLst>
                                      </p:cBhvr>
                                      <p:by>
                                        <p:hsl h="7200000" s="0" l="0"/>
                                      </p:by>
                                    </p:animClr>
                                    <p:animClr clrSpc="hsl" dir="cw">
                                      <p:cBhvr>
                                        <p:cTn id="7" dur="500" fill="hold"/>
                                        <p:tgtEl>
                                          <p:spTgt spid="7"/>
                                        </p:tgtEl>
                                        <p:attrNameLst>
                                          <p:attrName>fillcolor</p:attrName>
                                        </p:attrNameLst>
                                      </p:cBhvr>
                                      <p:by>
                                        <p:hsl h="7200000" s="0" l="0"/>
                                      </p:by>
                                    </p:animClr>
                                    <p:animClr clrSpc="hsl" dir="cw">
                                      <p:cBhvr>
                                        <p:cTn id="8" dur="500" fill="hold"/>
                                        <p:tgtEl>
                                          <p:spTgt spid="7"/>
                                        </p:tgtEl>
                                        <p:attrNameLst>
                                          <p:attrName>stroke.color</p:attrName>
                                        </p:attrNameLst>
                                      </p:cBhvr>
                                      <p:by>
                                        <p:hsl h="7200000" s="0" l="0"/>
                                      </p:by>
                                    </p:animClr>
                                    <p:set>
                                      <p:cBhvr>
                                        <p:cTn id="9" dur="500" fill="hold"/>
                                        <p:tgtEl>
                                          <p:spTgt spid="7"/>
                                        </p:tgtEl>
                                        <p:attrNameLst>
                                          <p:attrName>fill.type</p:attrName>
                                        </p:attrNameLst>
                                      </p:cBhvr>
                                      <p:to>
                                        <p:strVal val="solid"/>
                                      </p:to>
                                    </p:set>
                                  </p:childTnLst>
                                </p:cTn>
                              </p:par>
                            </p:childTnLst>
                          </p:cTn>
                        </p:par>
                      </p:childTnLst>
                    </p:cTn>
                  </p:par>
                  <p:par>
                    <p:cTn id="10" fill="hold" nodeType="clickPar">
                      <p:stCondLst>
                        <p:cond delay="indefinite"/>
                      </p:stCondLst>
                      <p:childTnLst>
                        <p:par>
                          <p:cTn id="11" fill="hold" nodeType="withGroup">
                            <p:stCondLst>
                              <p:cond delay="0"/>
                            </p:stCondLst>
                            <p:childTnLst>
                              <p:par>
                                <p:cTn id="12" presetID="31"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fltVal val="0"/>
                                          </p:val>
                                        </p:tav>
                                        <p:tav tm="100000">
                                          <p:val>
                                            <p:strVal val="#ppt_w"/>
                                          </p:val>
                                        </p:tav>
                                      </p:tavLst>
                                    </p:anim>
                                    <p:anim calcmode="lin" valueType="num">
                                      <p:cBhvr>
                                        <p:cTn id="15" dur="1000" fill="hold"/>
                                        <p:tgtEl>
                                          <p:spTgt spid="4"/>
                                        </p:tgtEl>
                                        <p:attrNameLst>
                                          <p:attrName>ppt_h</p:attrName>
                                        </p:attrNameLst>
                                      </p:cBhvr>
                                      <p:tavLst>
                                        <p:tav tm="0">
                                          <p:val>
                                            <p:fltVal val="0"/>
                                          </p:val>
                                        </p:tav>
                                        <p:tav tm="100000">
                                          <p:val>
                                            <p:strVal val="#ppt_h"/>
                                          </p:val>
                                        </p:tav>
                                      </p:tavLst>
                                    </p:anim>
                                    <p:anim calcmode="lin" valueType="num">
                                      <p:cBhvr>
                                        <p:cTn id="16" dur="1000" fill="hold"/>
                                        <p:tgtEl>
                                          <p:spTgt spid="4"/>
                                        </p:tgtEl>
                                        <p:attrNameLst>
                                          <p:attrName>style.rotation</p:attrName>
                                        </p:attrNameLst>
                                      </p:cBhvr>
                                      <p:tavLst>
                                        <p:tav tm="0">
                                          <p:val>
                                            <p:fltVal val="90"/>
                                          </p:val>
                                        </p:tav>
                                        <p:tav tm="100000">
                                          <p:val>
                                            <p:fltVal val="0"/>
                                          </p:val>
                                        </p:tav>
                                      </p:tavLst>
                                    </p:anim>
                                    <p:animEffect transition="in" filter="fade">
                                      <p:cBhvr>
                                        <p:cTn id="17"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055885" cy="7772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417285" y="1020922"/>
            <a:ext cx="626685" cy="6472427"/>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419160" y="717587"/>
            <a:ext cx="398190" cy="6257602"/>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Shape 22">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3562" y="721619"/>
            <a:ext cx="3300051" cy="595883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7730B28-C01E-C5C8-8E44-736192E52454}"/>
              </a:ext>
            </a:extLst>
          </p:cNvPr>
          <p:cNvSpPr>
            <a:spLocks noGrp="1"/>
          </p:cNvSpPr>
          <p:nvPr>
            <p:ph type="title"/>
          </p:nvPr>
        </p:nvSpPr>
        <p:spPr>
          <a:xfrm>
            <a:off x="771269" y="1113241"/>
            <a:ext cx="2795446" cy="5169099"/>
          </a:xfrm>
        </p:spPr>
        <p:txBody>
          <a:bodyPr>
            <a:normAutofit/>
          </a:bodyPr>
          <a:lstStyle/>
          <a:p>
            <a:r>
              <a:rPr lang="en-US" sz="4400" b="1">
                <a:solidFill>
                  <a:srgbClr val="FFFFFF"/>
                </a:solidFill>
                <a:latin typeface="+mn-lt"/>
              </a:rPr>
              <a:t>Agenda</a:t>
            </a:r>
          </a:p>
        </p:txBody>
      </p:sp>
      <p:sp>
        <p:nvSpPr>
          <p:cNvPr id="25"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43970" y="1532608"/>
            <a:ext cx="5490867" cy="595186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3" name="Text Placeholder 2">
            <a:extLst>
              <a:ext uri="{FF2B5EF4-FFF2-40B4-BE49-F238E27FC236}">
                <a16:creationId xmlns:a16="http://schemas.microsoft.com/office/drawing/2014/main" id="{DEF604EA-4761-81B2-4EA7-D4F0D631A823}"/>
              </a:ext>
            </a:extLst>
          </p:cNvPr>
          <p:cNvSpPr>
            <a:spLocks noGrp="1"/>
          </p:cNvSpPr>
          <p:nvPr>
            <p:ph type="body" idx="1"/>
          </p:nvPr>
        </p:nvSpPr>
        <p:spPr>
          <a:xfrm>
            <a:off x="4308036" y="1948900"/>
            <a:ext cx="4907785" cy="5366300"/>
          </a:xfrm>
        </p:spPr>
        <p:txBody>
          <a:bodyPr anchor="ctr">
            <a:normAutofit fontScale="92500" lnSpcReduction="20000"/>
          </a:bodyPr>
          <a:lstStyle/>
          <a:p>
            <a:pPr marL="285750" indent="-285750">
              <a:buFont typeface="Arial" panose="020B0604020202020204" pitchFamily="34" charset="0"/>
              <a:buChar char="•"/>
            </a:pPr>
            <a:r>
              <a:rPr lang="en-US" sz="2700">
                <a:solidFill>
                  <a:srgbClr val="FEFFFF"/>
                </a:solidFill>
              </a:rPr>
              <a:t>Welcome</a:t>
            </a:r>
          </a:p>
          <a:p>
            <a:endParaRPr lang="en-US" sz="2700">
              <a:solidFill>
                <a:srgbClr val="FEFFFF"/>
              </a:solidFill>
            </a:endParaRPr>
          </a:p>
          <a:p>
            <a:pPr marL="285750" indent="-285750">
              <a:buFont typeface="Arial" panose="020B0604020202020204" pitchFamily="34" charset="0"/>
              <a:buChar char="•"/>
            </a:pPr>
            <a:r>
              <a:rPr lang="en-US" sz="2700">
                <a:solidFill>
                  <a:srgbClr val="FEFFFF"/>
                </a:solidFill>
              </a:rPr>
              <a:t>High-level Overview of EIR</a:t>
            </a:r>
          </a:p>
          <a:p>
            <a:pPr marL="285750" indent="-285750">
              <a:buFont typeface="Arial" panose="020B0604020202020204" pitchFamily="34" charset="0"/>
              <a:buChar char="•"/>
            </a:pPr>
            <a:endParaRPr lang="en-US" sz="2700">
              <a:solidFill>
                <a:srgbClr val="FEFFFF"/>
              </a:solidFill>
            </a:endParaRPr>
          </a:p>
          <a:p>
            <a:pPr marL="285750" indent="-285750">
              <a:buFont typeface="Arial" panose="020B0604020202020204" pitchFamily="34" charset="0"/>
              <a:buChar char="•"/>
            </a:pPr>
            <a:r>
              <a:rPr lang="en-US" sz="2700">
                <a:solidFill>
                  <a:srgbClr val="FEFFFF"/>
                </a:solidFill>
              </a:rPr>
              <a:t>Program and Competitions (EIR 101 and 201 )</a:t>
            </a:r>
          </a:p>
          <a:p>
            <a:pPr marL="285750" indent="-285750">
              <a:buFont typeface="Arial" panose="020B0604020202020204" pitchFamily="34" charset="0"/>
              <a:buChar char="•"/>
            </a:pPr>
            <a:endParaRPr lang="en-US" sz="2700">
              <a:solidFill>
                <a:srgbClr val="FEFFFF"/>
              </a:solidFill>
            </a:endParaRPr>
          </a:p>
          <a:p>
            <a:pPr marL="285750" indent="-285750">
              <a:buFont typeface="Arial" panose="020B0604020202020204" pitchFamily="34" charset="0"/>
              <a:buChar char="•"/>
            </a:pPr>
            <a:r>
              <a:rPr lang="en-US" sz="2700">
                <a:solidFill>
                  <a:srgbClr val="FEFFFF"/>
                </a:solidFill>
              </a:rPr>
              <a:t>Clarifying Your Innovation</a:t>
            </a:r>
          </a:p>
          <a:p>
            <a:pPr marL="285750" indent="-285750">
              <a:buFont typeface="Arial" panose="020B0604020202020204" pitchFamily="34" charset="0"/>
              <a:buChar char="•"/>
            </a:pPr>
            <a:endParaRPr lang="en-US" sz="2700">
              <a:solidFill>
                <a:srgbClr val="FEFFFF"/>
              </a:solidFill>
            </a:endParaRPr>
          </a:p>
          <a:p>
            <a:pPr marL="285750" indent="-285750">
              <a:buFont typeface="Arial" panose="020B0604020202020204" pitchFamily="34" charset="0"/>
              <a:buChar char="•"/>
            </a:pPr>
            <a:r>
              <a:rPr lang="en-US" sz="2700">
                <a:solidFill>
                  <a:srgbClr val="FEFFFF"/>
                </a:solidFill>
              </a:rPr>
              <a:t>Panel Discussion/Breakout Rooms with Subject Matter Experts - Innovation in the Field</a:t>
            </a:r>
          </a:p>
          <a:p>
            <a:endParaRPr lang="en-US" sz="2700">
              <a:solidFill>
                <a:srgbClr val="FEFFFF"/>
              </a:solidFill>
            </a:endParaRPr>
          </a:p>
          <a:p>
            <a:pPr marL="285750" indent="-285750">
              <a:buFont typeface="Arial" panose="020B0604020202020204" pitchFamily="34" charset="0"/>
              <a:buChar char="•"/>
            </a:pPr>
            <a:r>
              <a:rPr lang="en-US" sz="2700">
                <a:solidFill>
                  <a:srgbClr val="FEFFFF"/>
                </a:solidFill>
              </a:rPr>
              <a:t>EIR Resources and Next Steps</a:t>
            </a:r>
          </a:p>
          <a:p>
            <a:pPr marL="285750" indent="-285750">
              <a:buFont typeface="Arial" panose="020B0604020202020204" pitchFamily="34" charset="0"/>
              <a:buChar char="•"/>
            </a:pPr>
            <a:endParaRPr lang="en-US" sz="2700">
              <a:solidFill>
                <a:srgbClr val="FEFFFF"/>
              </a:solidFill>
            </a:endParaRPr>
          </a:p>
          <a:p>
            <a:pPr marL="285750" indent="-285750">
              <a:buFont typeface="Arial" panose="020B0604020202020204" pitchFamily="34" charset="0"/>
              <a:buChar char="•"/>
            </a:pPr>
            <a:r>
              <a:rPr lang="en-US" sz="2700">
                <a:solidFill>
                  <a:srgbClr val="FEFFFF"/>
                </a:solidFill>
              </a:rPr>
              <a:t>Q&amp;A</a:t>
            </a:r>
          </a:p>
        </p:txBody>
      </p:sp>
    </p:spTree>
    <p:extLst>
      <p:ext uri="{BB962C8B-B14F-4D97-AF65-F5344CB8AC3E}">
        <p14:creationId xmlns:p14="http://schemas.microsoft.com/office/powerpoint/2010/main" val="30861404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9AB75A5-E8D8-BFA0-AD7F-765ECF1BE05F}"/>
              </a:ext>
            </a:extLst>
          </p:cNvPr>
          <p:cNvSpPr>
            <a:spLocks noGrp="1"/>
          </p:cNvSpPr>
          <p:nvPr>
            <p:ph type="title" idx="4294967295"/>
          </p:nvPr>
        </p:nvSpPr>
        <p:spPr>
          <a:xfrm>
            <a:off x="1486634" y="1277778"/>
            <a:ext cx="7343140" cy="492443"/>
          </a:xfrm>
        </p:spPr>
        <p:txBody>
          <a:bodyPr/>
          <a:lstStyle/>
          <a:p>
            <a:pPr algn="ctr"/>
            <a:r>
              <a:rPr lang="en-US" sz="3200"/>
              <a:t>Stay Tuned</a:t>
            </a:r>
          </a:p>
        </p:txBody>
      </p:sp>
      <p:sp>
        <p:nvSpPr>
          <p:cNvPr id="32770" name="TextBox 2">
            <a:extLst>
              <a:ext uri="{FF2B5EF4-FFF2-40B4-BE49-F238E27FC236}">
                <a16:creationId xmlns:a16="http://schemas.microsoft.com/office/drawing/2014/main" id="{D7CB3469-6504-EB02-13C1-726D9BD56E18}"/>
              </a:ext>
            </a:extLst>
          </p:cNvPr>
          <p:cNvSpPr txBox="1">
            <a:spLocks noChangeArrowheads="1"/>
          </p:cNvSpPr>
          <p:nvPr/>
        </p:nvSpPr>
        <p:spPr bwMode="auto">
          <a:xfrm>
            <a:off x="811619" y="2286000"/>
            <a:ext cx="8435161" cy="397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ts val="1000"/>
              </a:spcBef>
              <a:buClr>
                <a:schemeClr val="accent2"/>
              </a:buClr>
              <a:buFont typeface="Arial" panose="020B0604020202020204" pitchFamily="34" charset="0"/>
              <a:buChar char="•"/>
              <a:defRPr>
                <a:solidFill>
                  <a:srgbClr val="262626"/>
                </a:solidFill>
                <a:latin typeface="Gill Sans MT" panose="020B0502020104020203" pitchFamily="34" charset="0"/>
              </a:defRPr>
            </a:lvl1pPr>
            <a:lvl2pPr marL="742950" indent="-285750">
              <a:spcBef>
                <a:spcPts val="1000"/>
              </a:spcBef>
              <a:buClr>
                <a:schemeClr val="accent2"/>
              </a:buClr>
              <a:buFont typeface="Arial" panose="020B0604020202020204" pitchFamily="34" charset="0"/>
              <a:buChar char="•"/>
              <a:defRPr sz="1600">
                <a:solidFill>
                  <a:srgbClr val="262626"/>
                </a:solidFill>
                <a:latin typeface="Gill Sans MT" panose="020B0502020104020203" pitchFamily="34" charset="0"/>
              </a:defRPr>
            </a:lvl2pPr>
            <a:lvl3pPr marL="1143000" indent="-228600">
              <a:spcBef>
                <a:spcPts val="1000"/>
              </a:spcBef>
              <a:buClr>
                <a:schemeClr val="accent2"/>
              </a:buClr>
              <a:buFont typeface="Arial" panose="020B0604020202020204" pitchFamily="34" charset="0"/>
              <a:buChar char="•"/>
              <a:defRPr sz="1600">
                <a:solidFill>
                  <a:srgbClr val="262626"/>
                </a:solidFill>
                <a:latin typeface="Gill Sans MT" panose="020B0502020104020203" pitchFamily="34" charset="0"/>
              </a:defRPr>
            </a:lvl3pPr>
            <a:lvl4pPr marL="1600200" indent="-228600">
              <a:spcBef>
                <a:spcPts val="1000"/>
              </a:spcBef>
              <a:buClr>
                <a:schemeClr val="accent2"/>
              </a:buClr>
              <a:buFont typeface="Arial" panose="020B0604020202020204" pitchFamily="34" charset="0"/>
              <a:buChar char="•"/>
              <a:defRPr sz="1600">
                <a:solidFill>
                  <a:srgbClr val="262626"/>
                </a:solidFill>
                <a:latin typeface="Gill Sans MT" panose="020B0502020104020203" pitchFamily="34" charset="0"/>
              </a:defRPr>
            </a:lvl4pPr>
            <a:lvl5pPr marL="2057400" indent="-228600">
              <a:spcBef>
                <a:spcPts val="1000"/>
              </a:spcBef>
              <a:buClr>
                <a:schemeClr val="accent2"/>
              </a:buClr>
              <a:buFont typeface="Arial" panose="020B0604020202020204" pitchFamily="34" charset="0"/>
              <a:buChar char="•"/>
              <a:defRPr sz="1600">
                <a:solidFill>
                  <a:srgbClr val="262626"/>
                </a:solidFill>
                <a:latin typeface="Gill Sans MT" panose="020B0502020104020203" pitchFamily="34" charset="0"/>
              </a:defRPr>
            </a:lvl5pPr>
            <a:lvl6pPr marL="2514600" indent="-228600" defTabSz="457200" eaLnBrk="0" fontAlgn="base" hangingPunct="0">
              <a:spcBef>
                <a:spcPts val="1000"/>
              </a:spcBef>
              <a:spcAft>
                <a:spcPct val="0"/>
              </a:spcAft>
              <a:buClr>
                <a:schemeClr val="accent2"/>
              </a:buClr>
              <a:buFont typeface="Arial" panose="020B0604020202020204" pitchFamily="34" charset="0"/>
              <a:buChar char="•"/>
              <a:defRPr sz="1600">
                <a:solidFill>
                  <a:srgbClr val="262626"/>
                </a:solidFill>
                <a:latin typeface="Gill Sans MT" panose="020B0502020104020203" pitchFamily="34" charset="0"/>
              </a:defRPr>
            </a:lvl6pPr>
            <a:lvl7pPr marL="2971800" indent="-228600" defTabSz="457200" eaLnBrk="0" fontAlgn="base" hangingPunct="0">
              <a:spcBef>
                <a:spcPts val="1000"/>
              </a:spcBef>
              <a:spcAft>
                <a:spcPct val="0"/>
              </a:spcAft>
              <a:buClr>
                <a:schemeClr val="accent2"/>
              </a:buClr>
              <a:buFont typeface="Arial" panose="020B0604020202020204" pitchFamily="34" charset="0"/>
              <a:buChar char="•"/>
              <a:defRPr sz="1600">
                <a:solidFill>
                  <a:srgbClr val="262626"/>
                </a:solidFill>
                <a:latin typeface="Gill Sans MT" panose="020B0502020104020203" pitchFamily="34" charset="0"/>
              </a:defRPr>
            </a:lvl7pPr>
            <a:lvl8pPr marL="3429000" indent="-228600" defTabSz="457200" eaLnBrk="0" fontAlgn="base" hangingPunct="0">
              <a:spcBef>
                <a:spcPts val="1000"/>
              </a:spcBef>
              <a:spcAft>
                <a:spcPct val="0"/>
              </a:spcAft>
              <a:buClr>
                <a:schemeClr val="accent2"/>
              </a:buClr>
              <a:buFont typeface="Arial" panose="020B0604020202020204" pitchFamily="34" charset="0"/>
              <a:buChar char="•"/>
              <a:defRPr sz="1600">
                <a:solidFill>
                  <a:srgbClr val="262626"/>
                </a:solidFill>
                <a:latin typeface="Gill Sans MT" panose="020B0502020104020203" pitchFamily="34" charset="0"/>
              </a:defRPr>
            </a:lvl8pPr>
            <a:lvl9pPr marL="3886200" indent="-228600" defTabSz="457200" eaLnBrk="0" fontAlgn="base" hangingPunct="0">
              <a:spcBef>
                <a:spcPts val="1000"/>
              </a:spcBef>
              <a:spcAft>
                <a:spcPct val="0"/>
              </a:spcAft>
              <a:buClr>
                <a:schemeClr val="accent2"/>
              </a:buClr>
              <a:buFont typeface="Arial" panose="020B0604020202020204" pitchFamily="34" charset="0"/>
              <a:buChar char="•"/>
              <a:defRPr sz="1600">
                <a:solidFill>
                  <a:srgbClr val="262626"/>
                </a:solidFill>
                <a:latin typeface="Gill Sans MT" panose="020B0502020104020203" pitchFamily="34" charset="0"/>
              </a:defRPr>
            </a:lvl9pPr>
          </a:lstStyle>
          <a:p>
            <a:pPr eaLnBrk="1" hangingPunct="1">
              <a:spcBef>
                <a:spcPct val="0"/>
              </a:spcBef>
              <a:buClrTx/>
              <a:buFont typeface="Wingdings" panose="05000000000000000000" pitchFamily="2" charset="2"/>
              <a:buChar char="ü"/>
            </a:pPr>
            <a:r>
              <a:rPr lang="en-US" altLang="en-US" sz="2800">
                <a:solidFill>
                  <a:schemeClr val="tx1"/>
                </a:solidFill>
                <a:latin typeface="Calibri" panose="020F0502020204030204" pitchFamily="34" charset="0"/>
              </a:rPr>
              <a:t> NIA release – forthcoming</a:t>
            </a:r>
          </a:p>
          <a:p>
            <a:pPr eaLnBrk="1" hangingPunct="1">
              <a:spcBef>
                <a:spcPct val="0"/>
              </a:spcBef>
              <a:buClrTx/>
              <a:buFont typeface="Wingdings" panose="05000000000000000000" pitchFamily="2" charset="2"/>
              <a:buChar char="ü"/>
            </a:pPr>
            <a:r>
              <a:rPr lang="en-US" altLang="en-US" sz="2800">
                <a:solidFill>
                  <a:schemeClr val="tx1"/>
                </a:solidFill>
                <a:latin typeface="Calibri" panose="020F0502020204030204" pitchFamily="34" charset="0"/>
              </a:rPr>
              <a:t> Pre-App webinar – forthcoming </a:t>
            </a:r>
          </a:p>
          <a:p>
            <a:pPr eaLnBrk="1" hangingPunct="1">
              <a:spcBef>
                <a:spcPct val="0"/>
              </a:spcBef>
              <a:buClrTx/>
              <a:buFont typeface="Wingdings" panose="05000000000000000000" pitchFamily="2" charset="2"/>
              <a:buChar char="ü"/>
            </a:pPr>
            <a:r>
              <a:rPr lang="en-US" altLang="en-US" sz="2800">
                <a:solidFill>
                  <a:schemeClr val="tx1"/>
                </a:solidFill>
                <a:latin typeface="Calibri" panose="020F0502020204030204" pitchFamily="34" charset="0"/>
              </a:rPr>
              <a:t> Intent to Apply</a:t>
            </a:r>
          </a:p>
          <a:p>
            <a:pPr eaLnBrk="1" hangingPunct="1">
              <a:spcBef>
                <a:spcPct val="0"/>
              </a:spcBef>
              <a:buClrTx/>
              <a:buFont typeface="Wingdings" panose="05000000000000000000" pitchFamily="2" charset="2"/>
              <a:buChar char="ü"/>
            </a:pPr>
            <a:r>
              <a:rPr lang="en-US" altLang="en-US" sz="2800">
                <a:solidFill>
                  <a:schemeClr val="tx1"/>
                </a:solidFill>
                <a:latin typeface="Calibri" panose="020F0502020204030204" pitchFamily="34" charset="0"/>
              </a:rPr>
              <a:t> Series of Office Hours – forthcoming</a:t>
            </a:r>
          </a:p>
          <a:p>
            <a:pPr lvl="1" eaLnBrk="1" hangingPunct="1">
              <a:spcBef>
                <a:spcPct val="0"/>
              </a:spcBef>
              <a:buClrTx/>
              <a:buFont typeface="Wingdings" panose="05000000000000000000" pitchFamily="2" charset="2"/>
              <a:buChar char="q"/>
            </a:pPr>
            <a:r>
              <a:rPr lang="en-US" altLang="en-US" sz="2800">
                <a:solidFill>
                  <a:schemeClr val="tx1"/>
                </a:solidFill>
                <a:latin typeface="Calibri" panose="020F0502020204030204" pitchFamily="34" charset="0"/>
              </a:rPr>
              <a:t> Organizing and Submitting an Application </a:t>
            </a:r>
          </a:p>
          <a:p>
            <a:pPr lvl="1" eaLnBrk="1" hangingPunct="1">
              <a:spcBef>
                <a:spcPct val="0"/>
              </a:spcBef>
              <a:buClrTx/>
              <a:buFont typeface="Wingdings" panose="05000000000000000000" pitchFamily="2" charset="2"/>
              <a:buChar char="q"/>
            </a:pPr>
            <a:r>
              <a:rPr lang="en-US" altLang="en-US" sz="2800">
                <a:solidFill>
                  <a:schemeClr val="tx1"/>
                </a:solidFill>
                <a:latin typeface="Calibri" panose="020F0502020204030204" pitchFamily="34" charset="0"/>
              </a:rPr>
              <a:t> Preparing a Budget Narrative </a:t>
            </a:r>
          </a:p>
          <a:p>
            <a:pPr lvl="1" eaLnBrk="1" hangingPunct="1">
              <a:spcBef>
                <a:spcPct val="0"/>
              </a:spcBef>
              <a:buClrTx/>
              <a:buFont typeface="Wingdings" panose="05000000000000000000" pitchFamily="2" charset="2"/>
              <a:buChar char="q"/>
            </a:pPr>
            <a:r>
              <a:rPr lang="en-US" altLang="en-US" sz="2800">
                <a:solidFill>
                  <a:schemeClr val="tx1"/>
                </a:solidFill>
                <a:latin typeface="Calibri" panose="020F0502020204030204" pitchFamily="34" charset="0"/>
              </a:rPr>
              <a:t> Evidence</a:t>
            </a:r>
          </a:p>
          <a:p>
            <a:pPr lvl="1" eaLnBrk="1" hangingPunct="1">
              <a:spcBef>
                <a:spcPct val="0"/>
              </a:spcBef>
              <a:buClrTx/>
              <a:buFont typeface="Wingdings" panose="05000000000000000000" pitchFamily="2" charset="2"/>
              <a:buChar char="q"/>
            </a:pPr>
            <a:r>
              <a:rPr lang="en-US" altLang="en-US" sz="2800">
                <a:solidFill>
                  <a:schemeClr val="tx1"/>
                </a:solidFill>
                <a:latin typeface="Calibri" panose="020F0502020204030204" pitchFamily="34" charset="0"/>
              </a:rPr>
              <a:t> Program Requirements </a:t>
            </a:r>
          </a:p>
          <a:p>
            <a:pPr eaLnBrk="1" hangingPunct="1">
              <a:spcBef>
                <a:spcPct val="0"/>
              </a:spcBef>
              <a:buClrTx/>
            </a:pPr>
            <a:endParaRPr lang="en-US" altLang="en-US" sz="2800">
              <a:solidFill>
                <a:schemeClr val="tx1"/>
              </a:solidFill>
              <a:latin typeface="Calibri" panose="020F0502020204030204" pitchFamily="34" charset="0"/>
            </a:endParaRPr>
          </a:p>
        </p:txBody>
      </p:sp>
      <p:sp>
        <p:nvSpPr>
          <p:cNvPr id="2" name="Title 1">
            <a:extLst>
              <a:ext uri="{FF2B5EF4-FFF2-40B4-BE49-F238E27FC236}">
                <a16:creationId xmlns:a16="http://schemas.microsoft.com/office/drawing/2014/main" id="{531A724F-DE98-75C6-EE3E-4D8D9E0EBB2B}"/>
              </a:ext>
              <a:ext uri="{C183D7F6-B498-43B3-948B-1728B52AA6E4}">
                <adec:decorative xmlns:adec="http://schemas.microsoft.com/office/drawing/2017/decorative" val="1"/>
              </a:ext>
            </a:extLst>
          </p:cNvPr>
          <p:cNvSpPr txBox="1">
            <a:spLocks/>
          </p:cNvSpPr>
          <p:nvPr/>
        </p:nvSpPr>
        <p:spPr>
          <a:xfrm>
            <a:off x="1295400" y="762000"/>
            <a:ext cx="7651194" cy="914400"/>
          </a:xfrm>
          <a:prstGeom prst="rect">
            <a:avLst/>
          </a:prstGeom>
          <a:solidFill>
            <a:schemeClr val="bg1"/>
          </a:solidFill>
        </p:spPr>
        <p:txBody>
          <a:bodyPr/>
          <a:lstStyle>
            <a:lvl1pPr algn="ctr" rtl="0" fontAlgn="base">
              <a:lnSpc>
                <a:spcPct val="90000"/>
              </a:lnSpc>
              <a:spcBef>
                <a:spcPct val="0"/>
              </a:spcBef>
              <a:spcAft>
                <a:spcPct val="0"/>
              </a:spcAft>
              <a:defRPr sz="2800" kern="1200" cap="all" spc="200">
                <a:solidFill>
                  <a:srgbClr val="262626"/>
                </a:solidFill>
                <a:latin typeface="+mj-lt"/>
                <a:ea typeface="+mj-ea"/>
                <a:cs typeface="+mj-cs"/>
              </a:defRPr>
            </a:lvl1pPr>
            <a:lvl2pPr algn="ctr" rtl="0" fontAlgn="base">
              <a:lnSpc>
                <a:spcPct val="90000"/>
              </a:lnSpc>
              <a:spcBef>
                <a:spcPct val="0"/>
              </a:spcBef>
              <a:spcAft>
                <a:spcPct val="0"/>
              </a:spcAft>
              <a:defRPr sz="2800">
                <a:solidFill>
                  <a:srgbClr val="262626"/>
                </a:solidFill>
                <a:latin typeface="Gill Sans MT" panose="020B0502020104020203" pitchFamily="34" charset="0"/>
              </a:defRPr>
            </a:lvl2pPr>
            <a:lvl3pPr algn="ctr" rtl="0" fontAlgn="base">
              <a:lnSpc>
                <a:spcPct val="90000"/>
              </a:lnSpc>
              <a:spcBef>
                <a:spcPct val="0"/>
              </a:spcBef>
              <a:spcAft>
                <a:spcPct val="0"/>
              </a:spcAft>
              <a:defRPr sz="2800">
                <a:solidFill>
                  <a:srgbClr val="262626"/>
                </a:solidFill>
                <a:latin typeface="Gill Sans MT" panose="020B0502020104020203" pitchFamily="34" charset="0"/>
              </a:defRPr>
            </a:lvl3pPr>
            <a:lvl4pPr algn="ctr" rtl="0" fontAlgn="base">
              <a:lnSpc>
                <a:spcPct val="90000"/>
              </a:lnSpc>
              <a:spcBef>
                <a:spcPct val="0"/>
              </a:spcBef>
              <a:spcAft>
                <a:spcPct val="0"/>
              </a:spcAft>
              <a:defRPr sz="2800">
                <a:solidFill>
                  <a:srgbClr val="262626"/>
                </a:solidFill>
                <a:latin typeface="Gill Sans MT" panose="020B0502020104020203" pitchFamily="34" charset="0"/>
              </a:defRPr>
            </a:lvl4pPr>
            <a:lvl5pPr algn="ctr" rtl="0" fontAlgn="base">
              <a:lnSpc>
                <a:spcPct val="90000"/>
              </a:lnSpc>
              <a:spcBef>
                <a:spcPct val="0"/>
              </a:spcBef>
              <a:spcAft>
                <a:spcPct val="0"/>
              </a:spcAft>
              <a:defRPr sz="2800">
                <a:solidFill>
                  <a:srgbClr val="262626"/>
                </a:solidFill>
                <a:latin typeface="Gill Sans MT" panose="020B0502020104020203" pitchFamily="34" charset="0"/>
              </a:defRPr>
            </a:lvl5pPr>
            <a:lvl6pPr marL="457200" algn="ctr" rtl="0" fontAlgn="base">
              <a:lnSpc>
                <a:spcPct val="90000"/>
              </a:lnSpc>
              <a:spcBef>
                <a:spcPct val="0"/>
              </a:spcBef>
              <a:spcAft>
                <a:spcPct val="0"/>
              </a:spcAft>
              <a:defRPr sz="2800">
                <a:solidFill>
                  <a:srgbClr val="262626"/>
                </a:solidFill>
                <a:latin typeface="Gill Sans MT" panose="020B0502020104020203" pitchFamily="34" charset="0"/>
              </a:defRPr>
            </a:lvl6pPr>
            <a:lvl7pPr marL="914400" algn="ctr" rtl="0" fontAlgn="base">
              <a:lnSpc>
                <a:spcPct val="90000"/>
              </a:lnSpc>
              <a:spcBef>
                <a:spcPct val="0"/>
              </a:spcBef>
              <a:spcAft>
                <a:spcPct val="0"/>
              </a:spcAft>
              <a:defRPr sz="2800">
                <a:solidFill>
                  <a:srgbClr val="262626"/>
                </a:solidFill>
                <a:latin typeface="Gill Sans MT" panose="020B0502020104020203" pitchFamily="34" charset="0"/>
              </a:defRPr>
            </a:lvl7pPr>
            <a:lvl8pPr marL="1371600" algn="ctr" rtl="0" fontAlgn="base">
              <a:lnSpc>
                <a:spcPct val="90000"/>
              </a:lnSpc>
              <a:spcBef>
                <a:spcPct val="0"/>
              </a:spcBef>
              <a:spcAft>
                <a:spcPct val="0"/>
              </a:spcAft>
              <a:defRPr sz="2800">
                <a:solidFill>
                  <a:srgbClr val="262626"/>
                </a:solidFill>
                <a:latin typeface="Gill Sans MT" panose="020B0502020104020203" pitchFamily="34" charset="0"/>
              </a:defRPr>
            </a:lvl8pPr>
            <a:lvl9pPr marL="1828800" algn="ctr" rtl="0" fontAlgn="base">
              <a:lnSpc>
                <a:spcPct val="90000"/>
              </a:lnSpc>
              <a:spcBef>
                <a:spcPct val="0"/>
              </a:spcBef>
              <a:spcAft>
                <a:spcPct val="0"/>
              </a:spcAft>
              <a:defRPr sz="2800">
                <a:solidFill>
                  <a:srgbClr val="262626"/>
                </a:solidFill>
                <a:latin typeface="Gill Sans MT" panose="020B0502020104020203" pitchFamily="34" charset="0"/>
              </a:defRPr>
            </a:lvl9pPr>
          </a:lstStyle>
          <a:p>
            <a:pPr defTabSz="754380">
              <a:defRPr/>
            </a:pPr>
            <a:r>
              <a:rPr lang="en-US" sz="4400" b="1">
                <a:latin typeface="+mn-lt"/>
              </a:rPr>
              <a:t> </a:t>
            </a:r>
          </a:p>
        </p:txBody>
      </p:sp>
      <p:sp>
        <p:nvSpPr>
          <p:cNvPr id="6" name="Title 1">
            <a:extLst>
              <a:ext uri="{FF2B5EF4-FFF2-40B4-BE49-F238E27FC236}">
                <a16:creationId xmlns:a16="http://schemas.microsoft.com/office/drawing/2014/main" id="{63CC0EB9-7E19-D532-8AB8-48B3F071CBA4}"/>
              </a:ext>
              <a:ext uri="{C183D7F6-B498-43B3-948B-1728B52AA6E4}">
                <adec:decorative xmlns:adec="http://schemas.microsoft.com/office/drawing/2017/decorative" val="1"/>
              </a:ext>
            </a:extLst>
          </p:cNvPr>
          <p:cNvSpPr txBox="1">
            <a:spLocks/>
          </p:cNvSpPr>
          <p:nvPr/>
        </p:nvSpPr>
        <p:spPr>
          <a:xfrm>
            <a:off x="1486634" y="884564"/>
            <a:ext cx="7343140" cy="615553"/>
          </a:xfrm>
          <a:prstGeom prst="rect">
            <a:avLst/>
          </a:prstGeom>
        </p:spPr>
        <p:txBody>
          <a:bodyPr wrap="square" lIns="0" tIns="0" rIns="0" bIns="0">
            <a:spAutoFit/>
          </a:bodyPr>
          <a:lstStyle>
            <a:lvl1pPr>
              <a:defRPr sz="2800" b="0" i="0">
                <a:solidFill>
                  <a:srgbClr val="25408F"/>
                </a:solidFill>
                <a:latin typeface="Gotham-Medium"/>
                <a:ea typeface="+mj-ea"/>
                <a:cs typeface="Gotham-Medium"/>
              </a:defRPr>
            </a:lvl1pPr>
          </a:lstStyle>
          <a:p>
            <a:pPr algn="ctr" rtl="0"/>
            <a:r>
              <a:rPr lang="en-US" sz="4000" b="1">
                <a:solidFill>
                  <a:srgbClr val="000000"/>
                </a:solidFill>
                <a:ea typeface="+mn-ea"/>
                <a:cs typeface="+mn-cs"/>
              </a:rPr>
              <a:t>Upcoming  </a:t>
            </a:r>
            <a:endParaRPr lang="en-US" sz="4000" kern="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CC5567E-3D09-F6F0-4282-896C87851728}"/>
              </a:ext>
            </a:extLst>
          </p:cNvPr>
          <p:cNvSpPr>
            <a:spLocks noGrp="1"/>
          </p:cNvSpPr>
          <p:nvPr>
            <p:ph type="title"/>
          </p:nvPr>
        </p:nvSpPr>
        <p:spPr>
          <a:xfrm>
            <a:off x="1357629" y="1219199"/>
            <a:ext cx="7343140" cy="492443"/>
          </a:xfrm>
        </p:spPr>
        <p:txBody>
          <a:bodyPr/>
          <a:lstStyle/>
          <a:p>
            <a:pPr algn="ctr"/>
            <a:r>
              <a:rPr lang="en-US" sz="3200"/>
              <a:t>Call for Reviewers</a:t>
            </a:r>
          </a:p>
        </p:txBody>
      </p:sp>
      <p:graphicFrame>
        <p:nvGraphicFramePr>
          <p:cNvPr id="2" name="object 2"/>
          <p:cNvGraphicFramePr>
            <a:graphicFrameLocks noGrp="1"/>
          </p:cNvGraphicFramePr>
          <p:nvPr>
            <p:extLst>
              <p:ext uri="{D42A27DB-BD31-4B8C-83A1-F6EECF244321}">
                <p14:modId xmlns:p14="http://schemas.microsoft.com/office/powerpoint/2010/main" val="1372442342"/>
              </p:ext>
            </p:extLst>
          </p:nvPr>
        </p:nvGraphicFramePr>
        <p:xfrm>
          <a:off x="457198" y="2666388"/>
          <a:ext cx="9144001" cy="1530403"/>
        </p:xfrm>
        <a:graphic>
          <a:graphicData uri="http://schemas.openxmlformats.org/drawingml/2006/table">
            <a:tbl>
              <a:tblPr firstRow="1" bandRow="1">
                <a:tableStyleId>{2D5ABB26-0587-4C30-8999-92F81FD0307C}</a:tableStyleId>
              </a:tblPr>
              <a:tblGrid>
                <a:gridCol w="2324746">
                  <a:extLst>
                    <a:ext uri="{9D8B030D-6E8A-4147-A177-3AD203B41FA5}">
                      <a16:colId xmlns:a16="http://schemas.microsoft.com/office/drawing/2014/main" val="20000"/>
                    </a:ext>
                  </a:extLst>
                </a:gridCol>
                <a:gridCol w="2402238">
                  <a:extLst>
                    <a:ext uri="{9D8B030D-6E8A-4147-A177-3AD203B41FA5}">
                      <a16:colId xmlns:a16="http://schemas.microsoft.com/office/drawing/2014/main" val="20001"/>
                    </a:ext>
                  </a:extLst>
                </a:gridCol>
                <a:gridCol w="2092272">
                  <a:extLst>
                    <a:ext uri="{9D8B030D-6E8A-4147-A177-3AD203B41FA5}">
                      <a16:colId xmlns:a16="http://schemas.microsoft.com/office/drawing/2014/main" val="20002"/>
                    </a:ext>
                  </a:extLst>
                </a:gridCol>
                <a:gridCol w="2324745">
                  <a:extLst>
                    <a:ext uri="{9D8B030D-6E8A-4147-A177-3AD203B41FA5}">
                      <a16:colId xmlns:a16="http://schemas.microsoft.com/office/drawing/2014/main" val="20003"/>
                    </a:ext>
                  </a:extLst>
                </a:gridCol>
              </a:tblGrid>
              <a:tr h="1530403">
                <a:tc>
                  <a:txBody>
                    <a:bodyPr/>
                    <a:lstStyle/>
                    <a:p>
                      <a:pPr marL="501650" marR="494030" indent="635" algn="ctr">
                        <a:lnSpc>
                          <a:spcPct val="101299"/>
                        </a:lnSpc>
                        <a:spcBef>
                          <a:spcPts val="175"/>
                        </a:spcBef>
                      </a:pPr>
                      <a:r>
                        <a:rPr sz="2200" b="1" spc="20">
                          <a:solidFill>
                            <a:srgbClr val="FFFFFF"/>
                          </a:solidFill>
                          <a:latin typeface="Gotham-Book"/>
                          <a:cs typeface="Arial"/>
                        </a:rPr>
                        <a:t>Program </a:t>
                      </a:r>
                      <a:r>
                        <a:rPr sz="2200" b="1" spc="25">
                          <a:solidFill>
                            <a:srgbClr val="FFFFFF"/>
                          </a:solidFill>
                          <a:latin typeface="Gotham-Book"/>
                          <a:cs typeface="Arial"/>
                        </a:rPr>
                        <a:t> </a:t>
                      </a:r>
                      <a:r>
                        <a:rPr sz="2200" b="1" spc="5">
                          <a:solidFill>
                            <a:srgbClr val="FFFFFF"/>
                          </a:solidFill>
                          <a:latin typeface="Gotham-Book"/>
                          <a:cs typeface="Arial"/>
                        </a:rPr>
                        <a:t>Ev</a:t>
                      </a:r>
                      <a:r>
                        <a:rPr sz="2200" b="1">
                          <a:solidFill>
                            <a:srgbClr val="FFFFFF"/>
                          </a:solidFill>
                          <a:latin typeface="Gotham-Book"/>
                          <a:cs typeface="Arial"/>
                        </a:rPr>
                        <a:t>a</a:t>
                      </a:r>
                      <a:r>
                        <a:rPr sz="2200" b="1" spc="-5">
                          <a:solidFill>
                            <a:srgbClr val="FFFFFF"/>
                          </a:solidFill>
                          <a:latin typeface="Gotham-Book"/>
                          <a:cs typeface="Arial"/>
                        </a:rPr>
                        <a:t>lu</a:t>
                      </a:r>
                      <a:r>
                        <a:rPr sz="2200" b="1">
                          <a:solidFill>
                            <a:srgbClr val="FFFFFF"/>
                          </a:solidFill>
                          <a:latin typeface="Gotham-Book"/>
                          <a:cs typeface="Arial"/>
                        </a:rPr>
                        <a:t>at</a:t>
                      </a:r>
                      <a:r>
                        <a:rPr sz="2200" b="1" spc="-5">
                          <a:solidFill>
                            <a:srgbClr val="FFFFFF"/>
                          </a:solidFill>
                          <a:latin typeface="Gotham-Book"/>
                          <a:cs typeface="Arial"/>
                        </a:rPr>
                        <a:t>ion/</a:t>
                      </a:r>
                      <a:r>
                        <a:rPr sz="2200" b="1" spc="-50">
                          <a:solidFill>
                            <a:srgbClr val="FFFFFF"/>
                          </a:solidFill>
                          <a:latin typeface="Gotham-Book"/>
                          <a:cs typeface="Arial"/>
                        </a:rPr>
                        <a:t>Research</a:t>
                      </a:r>
                      <a:endParaRPr sz="2200">
                        <a:latin typeface="Gotham-Book"/>
                        <a:cs typeface="Arial"/>
                      </a:endParaRPr>
                    </a:p>
                  </a:txBody>
                  <a:tcPr marL="0" marR="0" marT="22225"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76DA6"/>
                    </a:solidFill>
                  </a:tcPr>
                </a:tc>
                <a:tc>
                  <a:txBody>
                    <a:bodyPr/>
                    <a:lstStyle/>
                    <a:p>
                      <a:pPr marL="512763" marR="504825" indent="3175" algn="ctr">
                        <a:lnSpc>
                          <a:spcPct val="101299"/>
                        </a:lnSpc>
                        <a:spcBef>
                          <a:spcPts val="1270"/>
                        </a:spcBef>
                      </a:pPr>
                      <a:r>
                        <a:rPr sz="2500" b="1" spc="-10">
                          <a:solidFill>
                            <a:srgbClr val="FFFFFF"/>
                          </a:solidFill>
                          <a:latin typeface="Gotham-Book"/>
                          <a:cs typeface="Arial"/>
                        </a:rPr>
                        <a:t>Rural </a:t>
                      </a:r>
                      <a:r>
                        <a:rPr sz="2500" b="1" spc="-5">
                          <a:solidFill>
                            <a:srgbClr val="FFFFFF"/>
                          </a:solidFill>
                          <a:latin typeface="Gotham-Book"/>
                          <a:cs typeface="Arial"/>
                        </a:rPr>
                        <a:t> </a:t>
                      </a:r>
                      <a:r>
                        <a:rPr sz="2500" b="1" spc="5">
                          <a:solidFill>
                            <a:srgbClr val="FFFFFF"/>
                          </a:solidFill>
                          <a:latin typeface="Gotham-Book"/>
                          <a:cs typeface="Arial"/>
                        </a:rPr>
                        <a:t>E</a:t>
                      </a:r>
                      <a:r>
                        <a:rPr sz="2500" b="1" spc="-5">
                          <a:solidFill>
                            <a:srgbClr val="FFFFFF"/>
                          </a:solidFill>
                          <a:latin typeface="Gotham-Book"/>
                          <a:cs typeface="Arial"/>
                        </a:rPr>
                        <a:t>du</a:t>
                      </a:r>
                      <a:r>
                        <a:rPr sz="2500" b="1">
                          <a:solidFill>
                            <a:srgbClr val="FFFFFF"/>
                          </a:solidFill>
                          <a:latin typeface="Gotham-Book"/>
                          <a:cs typeface="Arial"/>
                        </a:rPr>
                        <a:t>cat</a:t>
                      </a:r>
                      <a:r>
                        <a:rPr sz="2500" b="1" spc="-5">
                          <a:solidFill>
                            <a:srgbClr val="FFFFFF"/>
                          </a:solidFill>
                          <a:latin typeface="Gotham-Book"/>
                          <a:cs typeface="Arial"/>
                        </a:rPr>
                        <a:t>io</a:t>
                      </a:r>
                      <a:r>
                        <a:rPr sz="2500" b="1">
                          <a:solidFill>
                            <a:srgbClr val="FFFFFF"/>
                          </a:solidFill>
                          <a:latin typeface="Gotham-Book"/>
                          <a:cs typeface="Arial"/>
                        </a:rPr>
                        <a:t>n</a:t>
                      </a:r>
                      <a:endParaRPr sz="2500">
                        <a:latin typeface="Gotham-Book"/>
                        <a:cs typeface="Arial"/>
                      </a:endParaRPr>
                    </a:p>
                  </a:txBody>
                  <a:tcPr marL="0" marR="0" marT="16129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76DA6"/>
                    </a:solidFill>
                  </a:tcPr>
                </a:tc>
                <a:tc>
                  <a:txBody>
                    <a:bodyPr/>
                    <a:lstStyle/>
                    <a:p>
                      <a:pPr algn="ctr">
                        <a:lnSpc>
                          <a:spcPct val="100000"/>
                        </a:lnSpc>
                      </a:pPr>
                      <a:r>
                        <a:rPr sz="2500" b="1" spc="40">
                          <a:solidFill>
                            <a:srgbClr val="FFFFFF"/>
                          </a:solidFill>
                          <a:latin typeface="Gotham-Book"/>
                          <a:cs typeface="Arial"/>
                        </a:rPr>
                        <a:t>STEM</a:t>
                      </a:r>
                      <a:endParaRPr sz="2500">
                        <a:latin typeface="Gotham-Book"/>
                        <a:cs typeface="Arial"/>
                      </a:endParaRPr>
                    </a:p>
                  </a:txBody>
                  <a:tcPr marL="0" marR="0" marT="4445"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76DA6"/>
                    </a:solidFill>
                  </a:tcPr>
                </a:tc>
                <a:tc>
                  <a:txBody>
                    <a:bodyPr/>
                    <a:lstStyle/>
                    <a:p>
                      <a:pPr marL="457200" marR="615950" indent="-9525" algn="ctr">
                        <a:lnSpc>
                          <a:spcPct val="101299"/>
                        </a:lnSpc>
                        <a:spcBef>
                          <a:spcPts val="1270"/>
                        </a:spcBef>
                      </a:pPr>
                      <a:r>
                        <a:rPr lang="en-US" sz="2300" b="1" spc="-5">
                          <a:solidFill>
                            <a:srgbClr val="FFFFFF"/>
                          </a:solidFill>
                          <a:latin typeface="Gotham-Book"/>
                          <a:cs typeface="Arial"/>
                        </a:rPr>
                        <a:t>Social Emotional Learning</a:t>
                      </a:r>
                      <a:endParaRPr sz="2300">
                        <a:latin typeface="Gotham-Book"/>
                        <a:cs typeface="Arial"/>
                      </a:endParaRPr>
                    </a:p>
                  </a:txBody>
                  <a:tcPr marL="0" marR="0" marT="16129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76DA6"/>
                    </a:solidFill>
                  </a:tcPr>
                </a:tc>
                <a:extLst>
                  <a:ext uri="{0D108BD9-81ED-4DB2-BD59-A6C34878D82A}">
                    <a16:rowId xmlns:a16="http://schemas.microsoft.com/office/drawing/2014/main" val="10000"/>
                  </a:ext>
                </a:extLst>
              </a:tr>
            </a:tbl>
          </a:graphicData>
        </a:graphic>
      </p:graphicFrame>
      <p:sp>
        <p:nvSpPr>
          <p:cNvPr id="5" name="object 5"/>
          <p:cNvSpPr txBox="1"/>
          <p:nvPr/>
        </p:nvSpPr>
        <p:spPr>
          <a:xfrm>
            <a:off x="748664" y="4881979"/>
            <a:ext cx="8561070" cy="1084912"/>
          </a:xfrm>
          <a:prstGeom prst="rect">
            <a:avLst/>
          </a:prstGeom>
        </p:spPr>
        <p:txBody>
          <a:bodyPr vert="horz" wrap="square" lIns="0" tIns="22860" rIns="0" bIns="0" rtlCol="0">
            <a:spAutoFit/>
          </a:bodyPr>
          <a:lstStyle/>
          <a:p>
            <a:pPr marL="12700" marR="5080">
              <a:spcBef>
                <a:spcPts val="180"/>
              </a:spcBef>
            </a:pPr>
            <a:r>
              <a:rPr lang="en-US" sz="2300">
                <a:solidFill>
                  <a:srgbClr val="231F20"/>
                </a:solidFill>
                <a:cs typeface="Gotham-Book"/>
              </a:rPr>
              <a:t>If you are </a:t>
            </a:r>
            <a:r>
              <a:rPr lang="en-US" sz="2300" spc="-20">
                <a:solidFill>
                  <a:srgbClr val="231F20"/>
                </a:solidFill>
                <a:cs typeface="Gotham-Book"/>
              </a:rPr>
              <a:t>NOT</a:t>
            </a:r>
            <a:r>
              <a:rPr lang="en-US" sz="2300">
                <a:solidFill>
                  <a:srgbClr val="231F20"/>
                </a:solidFill>
                <a:cs typeface="Gotham-Book"/>
              </a:rPr>
              <a:t> submitting an EIR </a:t>
            </a:r>
            <a:r>
              <a:rPr lang="en-US" sz="2300" spc="-5">
                <a:solidFill>
                  <a:srgbClr val="231F20"/>
                </a:solidFill>
                <a:cs typeface="Gotham-Book"/>
              </a:rPr>
              <a:t>application</a:t>
            </a:r>
            <a:r>
              <a:rPr lang="en-US" sz="2300">
                <a:solidFill>
                  <a:srgbClr val="231F20"/>
                </a:solidFill>
                <a:cs typeface="Gotham-Book"/>
              </a:rPr>
              <a:t> this fiscal </a:t>
            </a:r>
            <a:r>
              <a:rPr lang="en-US" sz="2300" spc="-10">
                <a:solidFill>
                  <a:srgbClr val="231F20"/>
                </a:solidFill>
                <a:cs typeface="Gotham-Book"/>
              </a:rPr>
              <a:t>year</a:t>
            </a:r>
            <a:r>
              <a:rPr lang="en-US" sz="2300">
                <a:solidFill>
                  <a:srgbClr val="231F20"/>
                </a:solidFill>
                <a:cs typeface="Gotham-Book"/>
              </a:rPr>
              <a:t> and </a:t>
            </a:r>
            <a:r>
              <a:rPr lang="en-US" sz="2300" spc="-10">
                <a:solidFill>
                  <a:srgbClr val="231F20"/>
                </a:solidFill>
                <a:cs typeface="Gotham-Book"/>
              </a:rPr>
              <a:t>interested</a:t>
            </a:r>
            <a:r>
              <a:rPr lang="en-US" sz="2300">
                <a:solidFill>
                  <a:srgbClr val="231F20"/>
                </a:solidFill>
                <a:cs typeface="Gotham-Book"/>
              </a:rPr>
              <a:t> in being a peer </a:t>
            </a:r>
            <a:r>
              <a:rPr lang="en-US" sz="2300" spc="-30">
                <a:solidFill>
                  <a:srgbClr val="231F20"/>
                </a:solidFill>
                <a:cs typeface="Gotham-Book"/>
              </a:rPr>
              <a:t>reviewer,</a:t>
            </a:r>
            <a:r>
              <a:rPr lang="en-US" sz="2300" spc="5">
                <a:solidFill>
                  <a:srgbClr val="231F20"/>
                </a:solidFill>
                <a:cs typeface="Gotham-Book"/>
              </a:rPr>
              <a:t> </a:t>
            </a:r>
            <a:r>
              <a:rPr lang="en-US" sz="2300">
                <a:solidFill>
                  <a:srgbClr val="231F20"/>
                </a:solidFill>
                <a:cs typeface="Gotham-Book"/>
              </a:rPr>
              <a:t>email </a:t>
            </a:r>
            <a:r>
              <a:rPr lang="en-US" sz="2300" spc="-10">
                <a:solidFill>
                  <a:srgbClr val="231F20"/>
                </a:solidFill>
                <a:cs typeface="Gotham-Book"/>
              </a:rPr>
              <a:t>your</a:t>
            </a:r>
            <a:r>
              <a:rPr lang="en-US" sz="2300">
                <a:solidFill>
                  <a:srgbClr val="231F20"/>
                </a:solidFill>
                <a:cs typeface="Gotham-Book"/>
              </a:rPr>
              <a:t> </a:t>
            </a:r>
            <a:r>
              <a:rPr lang="en-US" sz="2300" spc="-5">
                <a:solidFill>
                  <a:srgbClr val="231F20"/>
                </a:solidFill>
                <a:cs typeface="Gotham-Book"/>
              </a:rPr>
              <a:t>resume</a:t>
            </a:r>
            <a:r>
              <a:rPr lang="en-US" sz="2300">
                <a:solidFill>
                  <a:srgbClr val="231F20"/>
                </a:solidFill>
                <a:cs typeface="Gotham-Book"/>
              </a:rPr>
              <a:t> </a:t>
            </a:r>
            <a:r>
              <a:rPr lang="en-US" sz="2300" spc="-10">
                <a:solidFill>
                  <a:srgbClr val="231F20"/>
                </a:solidFill>
                <a:cs typeface="Gotham-Book"/>
              </a:rPr>
              <a:t>to </a:t>
            </a:r>
            <a:r>
              <a:rPr lang="en-US" sz="2300" spc="-345">
                <a:solidFill>
                  <a:srgbClr val="231F20"/>
                </a:solidFill>
                <a:cs typeface="Gotham-Book"/>
              </a:rPr>
              <a:t> </a:t>
            </a:r>
            <a:r>
              <a:rPr lang="en-US" sz="2300" spc="-15">
                <a:solidFill>
                  <a:srgbClr val="25408F"/>
                </a:solidFill>
                <a:cs typeface="Gotham-Book"/>
                <a:hlinkClick r:id="rId3"/>
              </a:rPr>
              <a:t>eirpeerreview@ed.gov</a:t>
            </a:r>
            <a:r>
              <a:rPr lang="en-US" sz="2300" spc="-15">
                <a:solidFill>
                  <a:srgbClr val="231F20"/>
                </a:solidFill>
                <a:cs typeface="Gotham-Book"/>
                <a:hlinkClick r:id="rId3"/>
              </a:rPr>
              <a:t>.</a:t>
            </a:r>
            <a:endParaRPr lang="en-US" sz="2300">
              <a:cs typeface="Gotham-Book"/>
            </a:endParaRPr>
          </a:p>
        </p:txBody>
      </p:sp>
      <p:sp>
        <p:nvSpPr>
          <p:cNvPr id="6" name="Title 1">
            <a:extLst>
              <a:ext uri="{FF2B5EF4-FFF2-40B4-BE49-F238E27FC236}">
                <a16:creationId xmlns:a16="http://schemas.microsoft.com/office/drawing/2014/main" id="{99CE72CB-FDBA-0101-8D8D-60C5C2B03021}"/>
              </a:ext>
              <a:ext uri="{C183D7F6-B498-43B3-948B-1728B52AA6E4}">
                <adec:decorative xmlns:adec="http://schemas.microsoft.com/office/drawing/2017/decorative" val="1"/>
              </a:ext>
            </a:extLst>
          </p:cNvPr>
          <p:cNvSpPr txBox="1">
            <a:spLocks/>
          </p:cNvSpPr>
          <p:nvPr/>
        </p:nvSpPr>
        <p:spPr>
          <a:xfrm>
            <a:off x="1332607" y="1066800"/>
            <a:ext cx="7651194" cy="914400"/>
          </a:xfrm>
          <a:prstGeom prst="rect">
            <a:avLst/>
          </a:prstGeom>
          <a:solidFill>
            <a:schemeClr val="bg1"/>
          </a:solidFill>
        </p:spPr>
        <p:txBody>
          <a:bodyPr/>
          <a:lstStyle>
            <a:lvl1pPr algn="ctr" rtl="0" fontAlgn="base">
              <a:lnSpc>
                <a:spcPct val="90000"/>
              </a:lnSpc>
              <a:spcBef>
                <a:spcPct val="0"/>
              </a:spcBef>
              <a:spcAft>
                <a:spcPct val="0"/>
              </a:spcAft>
              <a:defRPr sz="2800" kern="1200" cap="all" spc="200">
                <a:solidFill>
                  <a:srgbClr val="262626"/>
                </a:solidFill>
                <a:latin typeface="+mj-lt"/>
                <a:ea typeface="+mj-ea"/>
                <a:cs typeface="+mj-cs"/>
              </a:defRPr>
            </a:lvl1pPr>
            <a:lvl2pPr algn="ctr" rtl="0" fontAlgn="base">
              <a:lnSpc>
                <a:spcPct val="90000"/>
              </a:lnSpc>
              <a:spcBef>
                <a:spcPct val="0"/>
              </a:spcBef>
              <a:spcAft>
                <a:spcPct val="0"/>
              </a:spcAft>
              <a:defRPr sz="2800">
                <a:solidFill>
                  <a:srgbClr val="262626"/>
                </a:solidFill>
                <a:latin typeface="Gill Sans MT" panose="020B0502020104020203" pitchFamily="34" charset="0"/>
              </a:defRPr>
            </a:lvl2pPr>
            <a:lvl3pPr algn="ctr" rtl="0" fontAlgn="base">
              <a:lnSpc>
                <a:spcPct val="90000"/>
              </a:lnSpc>
              <a:spcBef>
                <a:spcPct val="0"/>
              </a:spcBef>
              <a:spcAft>
                <a:spcPct val="0"/>
              </a:spcAft>
              <a:defRPr sz="2800">
                <a:solidFill>
                  <a:srgbClr val="262626"/>
                </a:solidFill>
                <a:latin typeface="Gill Sans MT" panose="020B0502020104020203" pitchFamily="34" charset="0"/>
              </a:defRPr>
            </a:lvl3pPr>
            <a:lvl4pPr algn="ctr" rtl="0" fontAlgn="base">
              <a:lnSpc>
                <a:spcPct val="90000"/>
              </a:lnSpc>
              <a:spcBef>
                <a:spcPct val="0"/>
              </a:spcBef>
              <a:spcAft>
                <a:spcPct val="0"/>
              </a:spcAft>
              <a:defRPr sz="2800">
                <a:solidFill>
                  <a:srgbClr val="262626"/>
                </a:solidFill>
                <a:latin typeface="Gill Sans MT" panose="020B0502020104020203" pitchFamily="34" charset="0"/>
              </a:defRPr>
            </a:lvl4pPr>
            <a:lvl5pPr algn="ctr" rtl="0" fontAlgn="base">
              <a:lnSpc>
                <a:spcPct val="90000"/>
              </a:lnSpc>
              <a:spcBef>
                <a:spcPct val="0"/>
              </a:spcBef>
              <a:spcAft>
                <a:spcPct val="0"/>
              </a:spcAft>
              <a:defRPr sz="2800">
                <a:solidFill>
                  <a:srgbClr val="262626"/>
                </a:solidFill>
                <a:latin typeface="Gill Sans MT" panose="020B0502020104020203" pitchFamily="34" charset="0"/>
              </a:defRPr>
            </a:lvl5pPr>
            <a:lvl6pPr marL="457200" algn="ctr" rtl="0" fontAlgn="base">
              <a:lnSpc>
                <a:spcPct val="90000"/>
              </a:lnSpc>
              <a:spcBef>
                <a:spcPct val="0"/>
              </a:spcBef>
              <a:spcAft>
                <a:spcPct val="0"/>
              </a:spcAft>
              <a:defRPr sz="2800">
                <a:solidFill>
                  <a:srgbClr val="262626"/>
                </a:solidFill>
                <a:latin typeface="Gill Sans MT" panose="020B0502020104020203" pitchFamily="34" charset="0"/>
              </a:defRPr>
            </a:lvl6pPr>
            <a:lvl7pPr marL="914400" algn="ctr" rtl="0" fontAlgn="base">
              <a:lnSpc>
                <a:spcPct val="90000"/>
              </a:lnSpc>
              <a:spcBef>
                <a:spcPct val="0"/>
              </a:spcBef>
              <a:spcAft>
                <a:spcPct val="0"/>
              </a:spcAft>
              <a:defRPr sz="2800">
                <a:solidFill>
                  <a:srgbClr val="262626"/>
                </a:solidFill>
                <a:latin typeface="Gill Sans MT" panose="020B0502020104020203" pitchFamily="34" charset="0"/>
              </a:defRPr>
            </a:lvl7pPr>
            <a:lvl8pPr marL="1371600" algn="ctr" rtl="0" fontAlgn="base">
              <a:lnSpc>
                <a:spcPct val="90000"/>
              </a:lnSpc>
              <a:spcBef>
                <a:spcPct val="0"/>
              </a:spcBef>
              <a:spcAft>
                <a:spcPct val="0"/>
              </a:spcAft>
              <a:defRPr sz="2800">
                <a:solidFill>
                  <a:srgbClr val="262626"/>
                </a:solidFill>
                <a:latin typeface="Gill Sans MT" panose="020B0502020104020203" pitchFamily="34" charset="0"/>
              </a:defRPr>
            </a:lvl8pPr>
            <a:lvl9pPr marL="1828800" algn="ctr" rtl="0" fontAlgn="base">
              <a:lnSpc>
                <a:spcPct val="90000"/>
              </a:lnSpc>
              <a:spcBef>
                <a:spcPct val="0"/>
              </a:spcBef>
              <a:spcAft>
                <a:spcPct val="0"/>
              </a:spcAft>
              <a:defRPr sz="2800">
                <a:solidFill>
                  <a:srgbClr val="262626"/>
                </a:solidFill>
                <a:latin typeface="Gill Sans MT" panose="020B0502020104020203" pitchFamily="34" charset="0"/>
              </a:defRPr>
            </a:lvl9pPr>
          </a:lstStyle>
          <a:p>
            <a:pPr defTabSz="754380">
              <a:defRPr/>
            </a:pPr>
            <a:endParaRPr lang="en-US" sz="4400" b="1">
              <a:latin typeface="+mn-lt"/>
            </a:endParaRPr>
          </a:p>
        </p:txBody>
      </p:sp>
      <p:sp>
        <p:nvSpPr>
          <p:cNvPr id="3" name="Title 1">
            <a:extLst>
              <a:ext uri="{FF2B5EF4-FFF2-40B4-BE49-F238E27FC236}">
                <a16:creationId xmlns:a16="http://schemas.microsoft.com/office/drawing/2014/main" id="{822BCA02-E93E-320D-5F1A-45278EBD65E7}"/>
              </a:ext>
              <a:ext uri="{C183D7F6-B498-43B3-948B-1728B52AA6E4}">
                <adec:decorative xmlns:adec="http://schemas.microsoft.com/office/drawing/2017/decorative" val="1"/>
              </a:ext>
            </a:extLst>
          </p:cNvPr>
          <p:cNvSpPr txBox="1">
            <a:spLocks/>
          </p:cNvSpPr>
          <p:nvPr/>
        </p:nvSpPr>
        <p:spPr>
          <a:xfrm>
            <a:off x="1490790" y="1216222"/>
            <a:ext cx="7343140" cy="615553"/>
          </a:xfrm>
          <a:prstGeom prst="rect">
            <a:avLst/>
          </a:prstGeom>
        </p:spPr>
        <p:txBody>
          <a:bodyPr wrap="square" lIns="0" tIns="0" rIns="0" bIns="0">
            <a:spAutoFit/>
          </a:bodyPr>
          <a:lstStyle>
            <a:lvl1pPr>
              <a:defRPr sz="2800" b="0" i="0">
                <a:solidFill>
                  <a:srgbClr val="25408F"/>
                </a:solidFill>
                <a:latin typeface="Gotham-Medium"/>
                <a:ea typeface="+mj-ea"/>
                <a:cs typeface="Gotham-Medium"/>
              </a:defRPr>
            </a:lvl1pPr>
          </a:lstStyle>
          <a:p>
            <a:pPr algn="ctr" rtl="0"/>
            <a:r>
              <a:rPr lang="en-US" sz="4000" b="1">
                <a:solidFill>
                  <a:srgbClr val="000000"/>
                </a:solidFill>
                <a:ea typeface="+mn-ea"/>
                <a:cs typeface="+mn-cs"/>
              </a:rPr>
              <a:t>Call for Peer Reviewers </a:t>
            </a:r>
            <a:endParaRPr lang="en-US" sz="4000" kern="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055885" cy="7772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417285" y="1020922"/>
            <a:ext cx="626685" cy="6472427"/>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419160" y="717587"/>
            <a:ext cx="398190" cy="6257602"/>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Shape 22">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3562" y="721619"/>
            <a:ext cx="3300051" cy="595883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7730B28-C01E-C5C8-8E44-736192E52454}"/>
              </a:ext>
            </a:extLst>
          </p:cNvPr>
          <p:cNvSpPr>
            <a:spLocks noGrp="1"/>
          </p:cNvSpPr>
          <p:nvPr>
            <p:ph type="title"/>
          </p:nvPr>
        </p:nvSpPr>
        <p:spPr>
          <a:xfrm>
            <a:off x="771269" y="1113241"/>
            <a:ext cx="2795446" cy="5169099"/>
          </a:xfrm>
        </p:spPr>
        <p:txBody>
          <a:bodyPr>
            <a:normAutofit/>
          </a:bodyPr>
          <a:lstStyle/>
          <a:p>
            <a:r>
              <a:rPr lang="en-US" sz="4400" b="1" dirty="0">
                <a:solidFill>
                  <a:srgbClr val="FFFFFF"/>
                </a:solidFill>
                <a:latin typeface="+mn-lt"/>
              </a:rPr>
              <a:t>Agenda </a:t>
            </a:r>
            <a:r>
              <a:rPr lang="en-US" sz="1200" b="1" dirty="0">
                <a:solidFill>
                  <a:srgbClr val="FFFFFF"/>
                </a:solidFill>
                <a:latin typeface="+mn-lt"/>
              </a:rPr>
              <a:t>4</a:t>
            </a:r>
            <a:endParaRPr lang="en-US" sz="4400" b="1" dirty="0">
              <a:solidFill>
                <a:srgbClr val="FFFFFF"/>
              </a:solidFill>
              <a:latin typeface="+mn-lt"/>
            </a:endParaRPr>
          </a:p>
        </p:txBody>
      </p:sp>
      <p:sp>
        <p:nvSpPr>
          <p:cNvPr id="25"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43970" y="1532608"/>
            <a:ext cx="5490867" cy="595186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Text Placeholder 2">
            <a:extLst>
              <a:ext uri="{FF2B5EF4-FFF2-40B4-BE49-F238E27FC236}">
                <a16:creationId xmlns:a16="http://schemas.microsoft.com/office/drawing/2014/main" id="{DEEADEE2-7209-1F04-2198-795701FCEBB0}"/>
              </a:ext>
            </a:extLst>
          </p:cNvPr>
          <p:cNvSpPr>
            <a:spLocks noGrp="1"/>
          </p:cNvSpPr>
          <p:nvPr>
            <p:ph type="body" idx="1"/>
          </p:nvPr>
        </p:nvSpPr>
        <p:spPr>
          <a:xfrm>
            <a:off x="4308036" y="1752600"/>
            <a:ext cx="4907785" cy="5366300"/>
          </a:xfrm>
        </p:spPr>
        <p:txBody>
          <a:bodyPr anchor="ctr">
            <a:normAutofit fontScale="92500" lnSpcReduction="20000"/>
          </a:bodyPr>
          <a:lstStyle/>
          <a:p>
            <a:pPr marL="285750" indent="-285750">
              <a:buFont typeface="Arial" panose="020B0604020202020204" pitchFamily="34" charset="0"/>
              <a:buChar char="•"/>
            </a:pPr>
            <a:r>
              <a:rPr lang="en-US" sz="2700" dirty="0">
                <a:solidFill>
                  <a:srgbClr val="FEFFFF"/>
                </a:solidFill>
              </a:rPr>
              <a:t>Welcome</a:t>
            </a:r>
          </a:p>
          <a:p>
            <a:endParaRPr lang="en-US" sz="2700" dirty="0">
              <a:solidFill>
                <a:srgbClr val="FEFFFF"/>
              </a:solidFill>
            </a:endParaRPr>
          </a:p>
          <a:p>
            <a:pPr marL="285750" indent="-285750">
              <a:buFont typeface="Arial" panose="020B0604020202020204" pitchFamily="34" charset="0"/>
              <a:buChar char="•"/>
            </a:pPr>
            <a:r>
              <a:rPr lang="en-US" sz="2700" dirty="0">
                <a:solidFill>
                  <a:srgbClr val="FEFFFF"/>
                </a:solidFill>
              </a:rPr>
              <a:t>High-level Overview of EIR</a:t>
            </a:r>
          </a:p>
          <a:p>
            <a:pPr marL="285750" indent="-285750">
              <a:buFont typeface="Arial" panose="020B0604020202020204" pitchFamily="34" charset="0"/>
              <a:buChar char="•"/>
            </a:pPr>
            <a:endParaRPr lang="en-US" sz="2700" dirty="0">
              <a:solidFill>
                <a:srgbClr val="FEFFFF"/>
              </a:solidFill>
            </a:endParaRPr>
          </a:p>
          <a:p>
            <a:pPr marL="285750" indent="-285750">
              <a:buFont typeface="Arial" panose="020B0604020202020204" pitchFamily="34" charset="0"/>
              <a:buChar char="•"/>
            </a:pPr>
            <a:r>
              <a:rPr lang="en-US" sz="2700" dirty="0">
                <a:solidFill>
                  <a:srgbClr val="FEFFFF"/>
                </a:solidFill>
              </a:rPr>
              <a:t>Program and Competitions (EIR 101 and 201 )</a:t>
            </a:r>
          </a:p>
          <a:p>
            <a:pPr marL="285750" indent="-285750">
              <a:buFont typeface="Arial" panose="020B0604020202020204" pitchFamily="34" charset="0"/>
              <a:buChar char="•"/>
            </a:pPr>
            <a:endParaRPr lang="en-US" sz="2700" dirty="0">
              <a:solidFill>
                <a:srgbClr val="FEFFFF"/>
              </a:solidFill>
            </a:endParaRPr>
          </a:p>
          <a:p>
            <a:pPr marL="285750" indent="-285750">
              <a:buFont typeface="Arial" panose="020B0604020202020204" pitchFamily="34" charset="0"/>
              <a:buChar char="•"/>
            </a:pPr>
            <a:r>
              <a:rPr lang="en-US" sz="2700" dirty="0">
                <a:solidFill>
                  <a:srgbClr val="FEFFFF"/>
                </a:solidFill>
              </a:rPr>
              <a:t>Clarifying Your Innovation</a:t>
            </a:r>
          </a:p>
          <a:p>
            <a:pPr marL="285750" indent="-285750">
              <a:buFont typeface="Arial" panose="020B0604020202020204" pitchFamily="34" charset="0"/>
              <a:buChar char="•"/>
            </a:pPr>
            <a:endParaRPr lang="en-US" sz="2700" dirty="0">
              <a:solidFill>
                <a:srgbClr val="FEFFFF"/>
              </a:solidFill>
            </a:endParaRPr>
          </a:p>
          <a:p>
            <a:pPr marL="285750" indent="-285750">
              <a:buFont typeface="Arial" panose="020B0604020202020204" pitchFamily="34" charset="0"/>
              <a:buChar char="•"/>
            </a:pPr>
            <a:r>
              <a:rPr lang="en-US" sz="2700" dirty="0">
                <a:solidFill>
                  <a:srgbClr val="FEFFFF"/>
                </a:solidFill>
              </a:rPr>
              <a:t>Panel Discussion/Breakout Rooms with Subject Matter Experts - Innovation in the Field</a:t>
            </a:r>
          </a:p>
          <a:p>
            <a:endParaRPr lang="en-US" sz="2700" dirty="0">
              <a:solidFill>
                <a:srgbClr val="FEFFFF"/>
              </a:solidFill>
            </a:endParaRPr>
          </a:p>
          <a:p>
            <a:pPr marL="285750" indent="-285750">
              <a:buFont typeface="Arial" panose="020B0604020202020204" pitchFamily="34" charset="0"/>
              <a:buChar char="•"/>
            </a:pPr>
            <a:r>
              <a:rPr lang="en-US" sz="2700" dirty="0">
                <a:solidFill>
                  <a:srgbClr val="FEFFFF"/>
                </a:solidFill>
              </a:rPr>
              <a:t>EIR Resources and Next Steps</a:t>
            </a:r>
          </a:p>
          <a:p>
            <a:pPr marL="285750" indent="-285750">
              <a:buFont typeface="Arial" panose="020B0604020202020204" pitchFamily="34" charset="0"/>
              <a:buChar char="•"/>
            </a:pPr>
            <a:endParaRPr lang="en-US" sz="2700" dirty="0">
              <a:solidFill>
                <a:srgbClr val="FEFFFF"/>
              </a:solidFill>
            </a:endParaRPr>
          </a:p>
          <a:p>
            <a:pPr marL="285750" indent="-285750">
              <a:buFont typeface="Arial" panose="020B0604020202020204" pitchFamily="34" charset="0"/>
              <a:buChar char="•"/>
            </a:pPr>
            <a:r>
              <a:rPr lang="en-US" sz="2700" b="1" u="sng" dirty="0">
                <a:solidFill>
                  <a:srgbClr val="FEFFFF"/>
                </a:solidFill>
              </a:rPr>
              <a:t>Q&amp;A</a:t>
            </a:r>
          </a:p>
        </p:txBody>
      </p:sp>
    </p:spTree>
    <p:extLst>
      <p:ext uri="{BB962C8B-B14F-4D97-AF65-F5344CB8AC3E}">
        <p14:creationId xmlns:p14="http://schemas.microsoft.com/office/powerpoint/2010/main" val="10174465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1176C8-CA8E-EDA7-F312-186CE8992960}"/>
              </a:ext>
            </a:extLst>
          </p:cNvPr>
          <p:cNvSpPr>
            <a:spLocks noGrp="1"/>
          </p:cNvSpPr>
          <p:nvPr>
            <p:ph type="title"/>
          </p:nvPr>
        </p:nvSpPr>
        <p:spPr>
          <a:xfrm>
            <a:off x="1352383" y="3187759"/>
            <a:ext cx="7418070" cy="677108"/>
          </a:xfrm>
          <a:gradFill>
            <a:gsLst>
              <a:gs pos="4000">
                <a:srgbClr val="FFFFCC"/>
              </a:gs>
              <a:gs pos="54000">
                <a:schemeClr val="accent1">
                  <a:lumMod val="45000"/>
                  <a:lumOff val="55000"/>
                </a:schemeClr>
              </a:gs>
              <a:gs pos="75000">
                <a:schemeClr val="accent1">
                  <a:lumMod val="45000"/>
                  <a:lumOff val="55000"/>
                </a:schemeClr>
              </a:gs>
              <a:gs pos="100000">
                <a:schemeClr val="accent1">
                  <a:lumMod val="30000"/>
                  <a:lumOff val="70000"/>
                </a:schemeClr>
              </a:gs>
            </a:gsLst>
            <a:lin ang="5400000" scaled="1"/>
          </a:gradFill>
        </p:spPr>
        <p:txBody>
          <a:bodyPr/>
          <a:lstStyle/>
          <a:p>
            <a:pPr algn="ctr">
              <a:defRPr/>
            </a:pPr>
            <a:r>
              <a:rPr lang="en-US" sz="4400">
                <a:latin typeface="+mn-lt"/>
              </a:rPr>
              <a:t>Commonly Asked Questions </a:t>
            </a:r>
          </a:p>
        </p:txBody>
      </p:sp>
      <p:sp>
        <p:nvSpPr>
          <p:cNvPr id="9" name="Rectangle 8">
            <a:extLst>
              <a:ext uri="{FF2B5EF4-FFF2-40B4-BE49-F238E27FC236}">
                <a16:creationId xmlns:a16="http://schemas.microsoft.com/office/drawing/2014/main" id="{62823092-C447-732D-5EC7-D46FD45BD446}"/>
              </a:ext>
              <a:ext uri="{C183D7F6-B498-43B3-948B-1728B52AA6E4}">
                <adec:decorative xmlns:adec="http://schemas.microsoft.com/office/drawing/2017/decorative" val="1"/>
              </a:ext>
            </a:extLst>
          </p:cNvPr>
          <p:cNvSpPr/>
          <p:nvPr/>
        </p:nvSpPr>
        <p:spPr>
          <a:xfrm rot="20522997">
            <a:off x="4860078" y="4726364"/>
            <a:ext cx="984652" cy="1361911"/>
          </a:xfrm>
          <a:prstGeom prst="rect">
            <a:avLst/>
          </a:prstGeom>
          <a:noFill/>
        </p:spPr>
        <p:txBody>
          <a:bodyPr>
            <a:spAutoFit/>
          </a:bodyPr>
          <a:lstStyle/>
          <a:p>
            <a:pPr algn="ctr">
              <a:defRPr/>
            </a:pPr>
            <a:r>
              <a:rPr lang="en-US" sz="8250" b="1">
                <a:ln w="9525">
                  <a:solidFill>
                    <a:schemeClr val="bg1"/>
                  </a:solidFill>
                  <a:prstDash val="solid"/>
                </a:ln>
                <a:solidFill>
                  <a:srgbClr val="FFFF00"/>
                </a:solidFill>
                <a:effectLst>
                  <a:outerShdw blurRad="12700" dist="38100" dir="2700000" algn="tl" rotWithShape="0">
                    <a:schemeClr val="bg1">
                      <a:lumMod val="50000"/>
                    </a:schemeClr>
                  </a:outerShdw>
                </a:effectLst>
              </a:rPr>
              <a:t>?</a:t>
            </a:r>
          </a:p>
        </p:txBody>
      </p:sp>
      <p:sp>
        <p:nvSpPr>
          <p:cNvPr id="10" name="Rectangle 9">
            <a:extLst>
              <a:ext uri="{FF2B5EF4-FFF2-40B4-BE49-F238E27FC236}">
                <a16:creationId xmlns:a16="http://schemas.microsoft.com/office/drawing/2014/main" id="{C280AE70-832E-21A1-EC6C-37CB8029BF77}"/>
              </a:ext>
              <a:ext uri="{C183D7F6-B498-43B3-948B-1728B52AA6E4}">
                <adec:decorative xmlns:adec="http://schemas.microsoft.com/office/drawing/2017/decorative" val="1"/>
              </a:ext>
            </a:extLst>
          </p:cNvPr>
          <p:cNvSpPr/>
          <p:nvPr/>
        </p:nvSpPr>
        <p:spPr>
          <a:xfrm rot="1835670">
            <a:off x="1448271" y="844491"/>
            <a:ext cx="951197" cy="1679370"/>
          </a:xfrm>
          <a:prstGeom prst="rect">
            <a:avLst/>
          </a:prstGeom>
          <a:noFill/>
          <a:effectLst>
            <a:innerShdw blurRad="63500" dist="50800" dir="10800000">
              <a:prstClr val="black">
                <a:alpha val="50000"/>
              </a:prstClr>
            </a:innerShdw>
          </a:effectLst>
        </p:spPr>
        <p:txBody>
          <a:bodyPr wrap="square">
            <a:spAutoFit/>
          </a:bodyPr>
          <a:lstStyle/>
          <a:p>
            <a:pPr algn="ctr">
              <a:defRPr/>
            </a:pPr>
            <a:r>
              <a:rPr lang="en-US" sz="10313" b="1">
                <a:ln w="22225">
                  <a:solidFill>
                    <a:schemeClr val="accent2"/>
                  </a:solidFill>
                  <a:prstDash val="solid"/>
                </a:ln>
                <a:solidFill>
                  <a:srgbClr val="7030A0"/>
                </a:solidFill>
                <a:latin typeface="Rockwell Nova Extra Bold" panose="02060903020205020403" pitchFamily="18" charset="0"/>
              </a:rPr>
              <a:t>?</a:t>
            </a:r>
          </a:p>
        </p:txBody>
      </p:sp>
      <p:sp>
        <p:nvSpPr>
          <p:cNvPr id="11" name="Rectangle 10">
            <a:extLst>
              <a:ext uri="{FF2B5EF4-FFF2-40B4-BE49-F238E27FC236}">
                <a16:creationId xmlns:a16="http://schemas.microsoft.com/office/drawing/2014/main" id="{68E562DC-53BC-DDD4-8425-AE2E68AE7B46}"/>
              </a:ext>
              <a:ext uri="{C183D7F6-B498-43B3-948B-1728B52AA6E4}">
                <adec:decorative xmlns:adec="http://schemas.microsoft.com/office/drawing/2017/decorative" val="1"/>
              </a:ext>
            </a:extLst>
          </p:cNvPr>
          <p:cNvSpPr/>
          <p:nvPr/>
        </p:nvSpPr>
        <p:spPr>
          <a:xfrm rot="1786478">
            <a:off x="8849857" y="1332885"/>
            <a:ext cx="1041419" cy="1742785"/>
          </a:xfrm>
          <a:prstGeom prst="rect">
            <a:avLst/>
          </a:prstGeom>
          <a:noFill/>
          <a:effectLst>
            <a:innerShdw blurRad="63500" dist="50800" dir="10800000">
              <a:prstClr val="black">
                <a:alpha val="50000"/>
              </a:prstClr>
            </a:innerShdw>
          </a:effectLst>
        </p:spPr>
        <p:txBody>
          <a:bodyPr>
            <a:spAutoFit/>
          </a:bodyPr>
          <a:lstStyle/>
          <a:p>
            <a:pPr algn="ctr">
              <a:defRPr/>
            </a:pPr>
            <a:r>
              <a:rPr lang="en-US" sz="10725" b="1">
                <a:ln w="22225">
                  <a:solidFill>
                    <a:schemeClr val="accent2"/>
                  </a:solidFill>
                  <a:prstDash val="solid"/>
                </a:ln>
                <a:solidFill>
                  <a:srgbClr val="00B0F0"/>
                </a:solidFill>
                <a:latin typeface="Algerian" panose="04020705040A02060702" pitchFamily="82" charset="0"/>
              </a:rPr>
              <a:t>?</a:t>
            </a:r>
          </a:p>
        </p:txBody>
      </p:sp>
      <p:sp>
        <p:nvSpPr>
          <p:cNvPr id="13" name="Rectangle 12">
            <a:extLst>
              <a:ext uri="{FF2B5EF4-FFF2-40B4-BE49-F238E27FC236}">
                <a16:creationId xmlns:a16="http://schemas.microsoft.com/office/drawing/2014/main" id="{DB409C6F-45B5-220B-8007-8D2C11F1CBC8}"/>
              </a:ext>
              <a:ext uri="{C183D7F6-B498-43B3-948B-1728B52AA6E4}">
                <adec:decorative xmlns:adec="http://schemas.microsoft.com/office/drawing/2017/decorative" val="1"/>
              </a:ext>
            </a:extLst>
          </p:cNvPr>
          <p:cNvSpPr/>
          <p:nvPr/>
        </p:nvSpPr>
        <p:spPr>
          <a:xfrm rot="20623628">
            <a:off x="8566268" y="3976405"/>
            <a:ext cx="984652" cy="1996700"/>
          </a:xfrm>
          <a:prstGeom prst="rect">
            <a:avLst/>
          </a:prstGeom>
          <a:noFill/>
        </p:spPr>
        <p:txBody>
          <a:bodyPr>
            <a:spAutoFit/>
          </a:bodyPr>
          <a:lstStyle/>
          <a:p>
            <a:pPr algn="ctr">
              <a:defRPr/>
            </a:pPr>
            <a:r>
              <a:rPr lang="en-US" sz="12375" b="1">
                <a:ln w="9525">
                  <a:solidFill>
                    <a:schemeClr val="bg1"/>
                  </a:solidFill>
                  <a:prstDash val="solid"/>
                </a:ln>
                <a:solidFill>
                  <a:schemeClr val="accent6">
                    <a:lumMod val="75000"/>
                  </a:schemeClr>
                </a:solidFill>
                <a:effectLst>
                  <a:outerShdw blurRad="12700" dist="38100" dir="2700000" algn="tl" rotWithShape="0">
                    <a:schemeClr val="bg1">
                      <a:lumMod val="50000"/>
                    </a:schemeClr>
                  </a:outerShdw>
                </a:effectLst>
                <a:latin typeface="Harlow Solid Italic" panose="04030604020F02020D02" pitchFamily="82" charset="0"/>
              </a:rPr>
              <a:t>?</a:t>
            </a:r>
          </a:p>
        </p:txBody>
      </p:sp>
      <p:sp>
        <p:nvSpPr>
          <p:cNvPr id="14" name="Rectangle 13">
            <a:extLst>
              <a:ext uri="{FF2B5EF4-FFF2-40B4-BE49-F238E27FC236}">
                <a16:creationId xmlns:a16="http://schemas.microsoft.com/office/drawing/2014/main" id="{FC84D331-1345-5C80-B052-63DBA31D144C}"/>
              </a:ext>
              <a:ext uri="{C183D7F6-B498-43B3-948B-1728B52AA6E4}">
                <adec:decorative xmlns:adec="http://schemas.microsoft.com/office/drawing/2017/decorative" val="1"/>
              </a:ext>
            </a:extLst>
          </p:cNvPr>
          <p:cNvSpPr/>
          <p:nvPr/>
        </p:nvSpPr>
        <p:spPr>
          <a:xfrm rot="20319679">
            <a:off x="5502872" y="1574191"/>
            <a:ext cx="1095173" cy="1679370"/>
          </a:xfrm>
          <a:prstGeom prst="rect">
            <a:avLst/>
          </a:prstGeom>
          <a:noFill/>
          <a:effectLst>
            <a:innerShdw blurRad="63500" dist="50800" dir="10800000">
              <a:prstClr val="black">
                <a:alpha val="50000"/>
              </a:prstClr>
            </a:innerShdw>
          </a:effectLst>
        </p:spPr>
        <p:txBody>
          <a:bodyPr wrap="none">
            <a:spAutoFit/>
          </a:bodyPr>
          <a:lstStyle/>
          <a:p>
            <a:pPr algn="ctr">
              <a:defRPr/>
            </a:pPr>
            <a:r>
              <a:rPr lang="en-US" sz="10313" b="1">
                <a:ln w="22225">
                  <a:solidFill>
                    <a:schemeClr val="accent2"/>
                  </a:solidFill>
                  <a:prstDash val="solid"/>
                </a:ln>
                <a:solidFill>
                  <a:srgbClr val="71F0F3"/>
                </a:solidFill>
                <a:latin typeface="Rockwell Nova Extra Bold" panose="02060903020205020403" pitchFamily="18" charset="0"/>
              </a:rPr>
              <a:t>?</a:t>
            </a:r>
          </a:p>
        </p:txBody>
      </p:sp>
      <p:sp>
        <p:nvSpPr>
          <p:cNvPr id="15" name="Rectangle 14">
            <a:extLst>
              <a:ext uri="{FF2B5EF4-FFF2-40B4-BE49-F238E27FC236}">
                <a16:creationId xmlns:a16="http://schemas.microsoft.com/office/drawing/2014/main" id="{302ADF5B-DE32-FDDC-7BD1-AD9F746ECC9D}"/>
              </a:ext>
              <a:ext uri="{C183D7F6-B498-43B3-948B-1728B52AA6E4}">
                <adec:decorative xmlns:adec="http://schemas.microsoft.com/office/drawing/2017/decorative" val="1"/>
              </a:ext>
            </a:extLst>
          </p:cNvPr>
          <p:cNvSpPr/>
          <p:nvPr/>
        </p:nvSpPr>
        <p:spPr>
          <a:xfrm rot="670851">
            <a:off x="1402334" y="4460894"/>
            <a:ext cx="969330" cy="1996700"/>
          </a:xfrm>
          <a:prstGeom prst="rect">
            <a:avLst/>
          </a:prstGeom>
          <a:noFill/>
          <a:effectLst>
            <a:innerShdw blurRad="63500" dist="50800" dir="10800000">
              <a:prstClr val="black">
                <a:alpha val="50000"/>
              </a:prstClr>
            </a:innerShdw>
          </a:effectLst>
        </p:spPr>
        <p:txBody>
          <a:bodyPr>
            <a:spAutoFit/>
          </a:bodyPr>
          <a:lstStyle/>
          <a:p>
            <a:pPr algn="ctr">
              <a:defRPr/>
            </a:pPr>
            <a:r>
              <a:rPr lang="en-US" sz="12375" b="1">
                <a:ln w="22225">
                  <a:solidFill>
                    <a:schemeClr val="accent2"/>
                  </a:solidFill>
                  <a:prstDash val="solid"/>
                </a:ln>
                <a:solidFill>
                  <a:srgbClr val="FF0000"/>
                </a:solidFill>
                <a:latin typeface="Abadi" panose="020B0604020104020204" pitchFamily="34" charset="0"/>
              </a:rPr>
              <a:t>?</a:t>
            </a:r>
          </a:p>
        </p:txBody>
      </p:sp>
      <p:sp>
        <p:nvSpPr>
          <p:cNvPr id="16" name="Rectangle 15">
            <a:extLst>
              <a:ext uri="{FF2B5EF4-FFF2-40B4-BE49-F238E27FC236}">
                <a16:creationId xmlns:a16="http://schemas.microsoft.com/office/drawing/2014/main" id="{ACF45711-671E-3FA9-9336-B8ADE6FD7587}"/>
              </a:ext>
              <a:ext uri="{C183D7F6-B498-43B3-948B-1728B52AA6E4}">
                <adec:decorative xmlns:adec="http://schemas.microsoft.com/office/drawing/2017/decorative" val="1"/>
              </a:ext>
            </a:extLst>
          </p:cNvPr>
          <p:cNvSpPr/>
          <p:nvPr/>
        </p:nvSpPr>
        <p:spPr>
          <a:xfrm rot="19722688">
            <a:off x="7412015" y="1575193"/>
            <a:ext cx="984652" cy="1996700"/>
          </a:xfrm>
          <a:prstGeom prst="rect">
            <a:avLst/>
          </a:prstGeom>
          <a:noFill/>
        </p:spPr>
        <p:txBody>
          <a:bodyPr>
            <a:spAutoFit/>
          </a:bodyPr>
          <a:lstStyle/>
          <a:p>
            <a:pPr algn="ctr">
              <a:defRPr/>
            </a:pPr>
            <a:r>
              <a:rPr lang="en-US" sz="12375" b="1">
                <a:ln w="9525">
                  <a:solidFill>
                    <a:schemeClr val="bg1"/>
                  </a:solidFill>
                  <a:prstDash val="solid"/>
                </a:ln>
                <a:solidFill>
                  <a:schemeClr val="accent6">
                    <a:lumMod val="75000"/>
                  </a:schemeClr>
                </a:solidFill>
                <a:effectLst>
                  <a:outerShdw blurRad="12700" dist="38100" dir="2700000" algn="tl" rotWithShape="0">
                    <a:schemeClr val="bg1">
                      <a:lumMod val="50000"/>
                    </a:schemeClr>
                  </a:outerShdw>
                </a:effectLst>
                <a:latin typeface="Harlow Solid Italic" panose="04030604020F02020D02" pitchFamily="82" charset="0"/>
              </a:rPr>
              <a:t>?</a:t>
            </a:r>
          </a:p>
        </p:txBody>
      </p:sp>
      <p:sp>
        <p:nvSpPr>
          <p:cNvPr id="17" name="Rectangle 16">
            <a:extLst>
              <a:ext uri="{FF2B5EF4-FFF2-40B4-BE49-F238E27FC236}">
                <a16:creationId xmlns:a16="http://schemas.microsoft.com/office/drawing/2014/main" id="{D47A4B7C-D291-4F38-B76B-3DC1EE3E8D6A}"/>
              </a:ext>
              <a:ext uri="{C183D7F6-B498-43B3-948B-1728B52AA6E4}">
                <adec:decorative xmlns:adec="http://schemas.microsoft.com/office/drawing/2017/decorative" val="1"/>
              </a:ext>
            </a:extLst>
          </p:cNvPr>
          <p:cNvSpPr/>
          <p:nvPr/>
        </p:nvSpPr>
        <p:spPr>
          <a:xfrm rot="1673644">
            <a:off x="2784564" y="4355544"/>
            <a:ext cx="1095173" cy="1679370"/>
          </a:xfrm>
          <a:prstGeom prst="rect">
            <a:avLst/>
          </a:prstGeom>
          <a:noFill/>
          <a:effectLst>
            <a:innerShdw blurRad="63500" dist="50800" dir="10800000">
              <a:prstClr val="black">
                <a:alpha val="50000"/>
              </a:prstClr>
            </a:innerShdw>
          </a:effectLst>
        </p:spPr>
        <p:txBody>
          <a:bodyPr wrap="none">
            <a:spAutoFit/>
          </a:bodyPr>
          <a:lstStyle/>
          <a:p>
            <a:pPr algn="ctr">
              <a:defRPr/>
            </a:pPr>
            <a:r>
              <a:rPr lang="en-US" sz="10313" b="1">
                <a:ln w="22225">
                  <a:solidFill>
                    <a:schemeClr val="accent2"/>
                  </a:solidFill>
                  <a:prstDash val="solid"/>
                </a:ln>
                <a:solidFill>
                  <a:schemeClr val="accent3">
                    <a:lumMod val="50000"/>
                  </a:schemeClr>
                </a:solidFill>
                <a:latin typeface="Rockwell Nova Extra Bold" panose="02060903020205020403" pitchFamily="18" charset="0"/>
              </a:rPr>
              <a:t>?</a:t>
            </a:r>
          </a:p>
        </p:txBody>
      </p:sp>
      <p:sp>
        <p:nvSpPr>
          <p:cNvPr id="18" name="Rectangle 17">
            <a:extLst>
              <a:ext uri="{FF2B5EF4-FFF2-40B4-BE49-F238E27FC236}">
                <a16:creationId xmlns:a16="http://schemas.microsoft.com/office/drawing/2014/main" id="{70BEA3D2-0E27-35DE-8362-06DF719D5889}"/>
              </a:ext>
              <a:ext uri="{C183D7F6-B498-43B3-948B-1728B52AA6E4}">
                <adec:decorative xmlns:adec="http://schemas.microsoft.com/office/drawing/2017/decorative" val="1"/>
              </a:ext>
            </a:extLst>
          </p:cNvPr>
          <p:cNvSpPr/>
          <p:nvPr/>
        </p:nvSpPr>
        <p:spPr>
          <a:xfrm rot="19763534">
            <a:off x="6564225" y="4094657"/>
            <a:ext cx="1095173" cy="1679370"/>
          </a:xfrm>
          <a:prstGeom prst="rect">
            <a:avLst/>
          </a:prstGeom>
          <a:noFill/>
          <a:effectLst>
            <a:innerShdw blurRad="63500" dist="50800" dir="10800000">
              <a:prstClr val="black">
                <a:alpha val="50000"/>
              </a:prstClr>
            </a:innerShdw>
          </a:effectLst>
        </p:spPr>
        <p:txBody>
          <a:bodyPr wrap="none">
            <a:spAutoFit/>
          </a:bodyPr>
          <a:lstStyle/>
          <a:p>
            <a:pPr algn="ctr">
              <a:defRPr/>
            </a:pPr>
            <a:r>
              <a:rPr lang="en-US" sz="10313" b="1">
                <a:ln w="22225">
                  <a:solidFill>
                    <a:schemeClr val="accent2"/>
                  </a:solidFill>
                  <a:prstDash val="solid"/>
                </a:ln>
                <a:solidFill>
                  <a:srgbClr val="F17391"/>
                </a:solidFill>
                <a:latin typeface="Rockwell Nova Extra Bold" panose="02060903020205020403" pitchFamily="18" charset="0"/>
              </a:rPr>
              <a:t>?</a:t>
            </a:r>
          </a:p>
        </p:txBody>
      </p:sp>
      <p:sp>
        <p:nvSpPr>
          <p:cNvPr id="20" name="Rectangle 19">
            <a:extLst>
              <a:ext uri="{FF2B5EF4-FFF2-40B4-BE49-F238E27FC236}">
                <a16:creationId xmlns:a16="http://schemas.microsoft.com/office/drawing/2014/main" id="{77869C3C-D7A2-3138-2F9C-F13B60CA7234}"/>
              </a:ext>
              <a:ext uri="{C183D7F6-B498-43B3-948B-1728B52AA6E4}">
                <adec:decorative xmlns:adec="http://schemas.microsoft.com/office/drawing/2017/decorative" val="1"/>
              </a:ext>
            </a:extLst>
          </p:cNvPr>
          <p:cNvSpPr/>
          <p:nvPr/>
        </p:nvSpPr>
        <p:spPr>
          <a:xfrm rot="20746949">
            <a:off x="435970" y="3668745"/>
            <a:ext cx="1095173" cy="1679370"/>
          </a:xfrm>
          <a:prstGeom prst="rect">
            <a:avLst/>
          </a:prstGeom>
          <a:noFill/>
          <a:effectLst>
            <a:innerShdw blurRad="63500" dist="50800" dir="10800000">
              <a:prstClr val="black">
                <a:alpha val="50000"/>
              </a:prstClr>
            </a:innerShdw>
          </a:effectLst>
        </p:spPr>
        <p:txBody>
          <a:bodyPr wrap="none">
            <a:spAutoFit/>
          </a:bodyPr>
          <a:lstStyle/>
          <a:p>
            <a:pPr algn="ctr">
              <a:defRPr/>
            </a:pPr>
            <a:r>
              <a:rPr lang="en-US" sz="10313" b="1">
                <a:ln w="22225">
                  <a:solidFill>
                    <a:schemeClr val="accent2"/>
                  </a:solidFill>
                  <a:prstDash val="solid"/>
                </a:ln>
                <a:solidFill>
                  <a:srgbClr val="7030A0"/>
                </a:solidFill>
                <a:latin typeface="Rockwell Nova Extra Bold" panose="02060903020205020403" pitchFamily="18" charset="0"/>
              </a:rPr>
              <a:t>?</a:t>
            </a:r>
          </a:p>
        </p:txBody>
      </p:sp>
      <p:sp>
        <p:nvSpPr>
          <p:cNvPr id="21" name="Rectangle 20">
            <a:extLst>
              <a:ext uri="{FF2B5EF4-FFF2-40B4-BE49-F238E27FC236}">
                <a16:creationId xmlns:a16="http://schemas.microsoft.com/office/drawing/2014/main" id="{5B65277F-CCB3-F54A-B388-53DA914C56B8}"/>
              </a:ext>
              <a:ext uri="{C183D7F6-B498-43B3-948B-1728B52AA6E4}">
                <adec:decorative xmlns:adec="http://schemas.microsoft.com/office/drawing/2017/decorative" val="1"/>
              </a:ext>
            </a:extLst>
          </p:cNvPr>
          <p:cNvSpPr/>
          <p:nvPr/>
        </p:nvSpPr>
        <p:spPr>
          <a:xfrm rot="1979269">
            <a:off x="4419988" y="1141389"/>
            <a:ext cx="995785" cy="1996700"/>
          </a:xfrm>
          <a:prstGeom prst="rect">
            <a:avLst/>
          </a:prstGeom>
          <a:noFill/>
          <a:effectLst>
            <a:innerShdw blurRad="63500" dist="50800" dir="10800000">
              <a:prstClr val="black">
                <a:alpha val="50000"/>
              </a:prstClr>
            </a:innerShdw>
          </a:effectLst>
        </p:spPr>
        <p:txBody>
          <a:bodyPr wrap="none">
            <a:spAutoFit/>
          </a:bodyPr>
          <a:lstStyle/>
          <a:p>
            <a:pPr algn="ctr">
              <a:defRPr/>
            </a:pPr>
            <a:r>
              <a:rPr lang="en-US" sz="12375" b="1">
                <a:ln w="22225">
                  <a:solidFill>
                    <a:schemeClr val="accent2"/>
                  </a:solidFill>
                  <a:prstDash val="solid"/>
                </a:ln>
                <a:solidFill>
                  <a:srgbClr val="FF0000"/>
                </a:solidFill>
                <a:latin typeface="Abadi" panose="020B0604020104020204" pitchFamily="34" charset="0"/>
              </a:rPr>
              <a:t>?</a:t>
            </a:r>
          </a:p>
        </p:txBody>
      </p:sp>
      <p:sp>
        <p:nvSpPr>
          <p:cNvPr id="22" name="Rectangle 21">
            <a:extLst>
              <a:ext uri="{FF2B5EF4-FFF2-40B4-BE49-F238E27FC236}">
                <a16:creationId xmlns:a16="http://schemas.microsoft.com/office/drawing/2014/main" id="{0E9880A0-E961-4D8A-11EC-22A1A827962A}"/>
              </a:ext>
              <a:ext uri="{C183D7F6-B498-43B3-948B-1728B52AA6E4}">
                <adec:decorative xmlns:adec="http://schemas.microsoft.com/office/drawing/2017/decorative" val="1"/>
              </a:ext>
            </a:extLst>
          </p:cNvPr>
          <p:cNvSpPr/>
          <p:nvPr/>
        </p:nvSpPr>
        <p:spPr>
          <a:xfrm rot="20693568">
            <a:off x="306862" y="2220863"/>
            <a:ext cx="995785" cy="1996700"/>
          </a:xfrm>
          <a:prstGeom prst="rect">
            <a:avLst/>
          </a:prstGeom>
          <a:noFill/>
          <a:effectLst>
            <a:innerShdw blurRad="63500" dist="50800" dir="10800000">
              <a:prstClr val="black">
                <a:alpha val="50000"/>
              </a:prstClr>
            </a:innerShdw>
          </a:effectLst>
        </p:spPr>
        <p:txBody>
          <a:bodyPr wrap="none">
            <a:spAutoFit/>
          </a:bodyPr>
          <a:lstStyle/>
          <a:p>
            <a:pPr algn="ctr">
              <a:defRPr/>
            </a:pPr>
            <a:r>
              <a:rPr lang="en-US" sz="12375" b="1">
                <a:ln w="22225">
                  <a:solidFill>
                    <a:schemeClr val="accent2"/>
                  </a:solidFill>
                  <a:prstDash val="solid"/>
                </a:ln>
                <a:solidFill>
                  <a:srgbClr val="FF0000"/>
                </a:solidFill>
                <a:latin typeface="Abadi" panose="020B0604020104020204" pitchFamily="34" charset="0"/>
              </a:rPr>
              <a:t>?</a:t>
            </a:r>
          </a:p>
        </p:txBody>
      </p:sp>
      <p:sp>
        <p:nvSpPr>
          <p:cNvPr id="23" name="Rectangle 22">
            <a:extLst>
              <a:ext uri="{FF2B5EF4-FFF2-40B4-BE49-F238E27FC236}">
                <a16:creationId xmlns:a16="http://schemas.microsoft.com/office/drawing/2014/main" id="{3FEDDAD0-B838-8027-EDBA-B5FB6D112B12}"/>
              </a:ext>
              <a:ext uri="{C183D7F6-B498-43B3-948B-1728B52AA6E4}">
                <adec:decorative xmlns:adec="http://schemas.microsoft.com/office/drawing/2017/decorative" val="1"/>
              </a:ext>
            </a:extLst>
          </p:cNvPr>
          <p:cNvSpPr/>
          <p:nvPr/>
        </p:nvSpPr>
        <p:spPr>
          <a:xfrm rot="1346153">
            <a:off x="7586452" y="4241127"/>
            <a:ext cx="995785" cy="1996700"/>
          </a:xfrm>
          <a:prstGeom prst="rect">
            <a:avLst/>
          </a:prstGeom>
          <a:noFill/>
          <a:effectLst>
            <a:innerShdw blurRad="63500" dist="50800" dir="10800000">
              <a:prstClr val="black">
                <a:alpha val="50000"/>
              </a:prstClr>
            </a:innerShdw>
          </a:effectLst>
        </p:spPr>
        <p:txBody>
          <a:bodyPr wrap="none">
            <a:spAutoFit/>
          </a:bodyPr>
          <a:lstStyle/>
          <a:p>
            <a:pPr algn="ctr">
              <a:defRPr/>
            </a:pPr>
            <a:r>
              <a:rPr lang="en-US" sz="12375" b="1">
                <a:ln w="22225">
                  <a:solidFill>
                    <a:schemeClr val="accent2"/>
                  </a:solidFill>
                  <a:prstDash val="solid"/>
                </a:ln>
                <a:solidFill>
                  <a:srgbClr val="FF0000"/>
                </a:solidFill>
                <a:latin typeface="Abadi" panose="020B0604020104020204" pitchFamily="34" charset="0"/>
              </a:rPr>
              <a:t>?</a:t>
            </a:r>
          </a:p>
        </p:txBody>
      </p:sp>
      <p:sp>
        <p:nvSpPr>
          <p:cNvPr id="25" name="Rectangle 24">
            <a:extLst>
              <a:ext uri="{FF2B5EF4-FFF2-40B4-BE49-F238E27FC236}">
                <a16:creationId xmlns:a16="http://schemas.microsoft.com/office/drawing/2014/main" id="{5FF5835C-B170-0848-9280-281D4F147CC0}"/>
              </a:ext>
              <a:ext uri="{C183D7F6-B498-43B3-948B-1728B52AA6E4}">
                <adec:decorative xmlns:adec="http://schemas.microsoft.com/office/drawing/2017/decorative" val="1"/>
              </a:ext>
            </a:extLst>
          </p:cNvPr>
          <p:cNvSpPr/>
          <p:nvPr/>
        </p:nvSpPr>
        <p:spPr>
          <a:xfrm rot="20693568">
            <a:off x="8302432" y="1257004"/>
            <a:ext cx="995785" cy="1996700"/>
          </a:xfrm>
          <a:prstGeom prst="rect">
            <a:avLst/>
          </a:prstGeom>
          <a:noFill/>
          <a:effectLst>
            <a:innerShdw blurRad="63500" dist="50800" dir="10800000">
              <a:prstClr val="black">
                <a:alpha val="50000"/>
              </a:prstClr>
            </a:innerShdw>
          </a:effectLst>
        </p:spPr>
        <p:txBody>
          <a:bodyPr wrap="none">
            <a:spAutoFit/>
          </a:bodyPr>
          <a:lstStyle/>
          <a:p>
            <a:pPr algn="ctr">
              <a:defRPr/>
            </a:pPr>
            <a:r>
              <a:rPr lang="en-US" sz="12375" b="1">
                <a:ln w="22225">
                  <a:solidFill>
                    <a:schemeClr val="accent2"/>
                  </a:solidFill>
                  <a:prstDash val="solid"/>
                </a:ln>
                <a:solidFill>
                  <a:srgbClr val="FF0000"/>
                </a:solidFill>
                <a:latin typeface="Abadi" panose="020B0604020104020204" pitchFamily="34" charset="0"/>
              </a:rPr>
              <a:t>?</a:t>
            </a:r>
          </a:p>
        </p:txBody>
      </p:sp>
      <p:sp>
        <p:nvSpPr>
          <p:cNvPr id="26" name="Rectangle 25">
            <a:extLst>
              <a:ext uri="{FF2B5EF4-FFF2-40B4-BE49-F238E27FC236}">
                <a16:creationId xmlns:a16="http://schemas.microsoft.com/office/drawing/2014/main" id="{C14817AF-C30D-A779-B1C0-F5A81EC73C78}"/>
              </a:ext>
              <a:ext uri="{C183D7F6-B498-43B3-948B-1728B52AA6E4}">
                <adec:decorative xmlns:adec="http://schemas.microsoft.com/office/drawing/2017/decorative" val="1"/>
              </a:ext>
            </a:extLst>
          </p:cNvPr>
          <p:cNvSpPr/>
          <p:nvPr/>
        </p:nvSpPr>
        <p:spPr>
          <a:xfrm rot="19913588">
            <a:off x="1970137" y="3739125"/>
            <a:ext cx="984652" cy="1996700"/>
          </a:xfrm>
          <a:prstGeom prst="rect">
            <a:avLst/>
          </a:prstGeom>
          <a:noFill/>
        </p:spPr>
        <p:txBody>
          <a:bodyPr>
            <a:spAutoFit/>
          </a:bodyPr>
          <a:lstStyle/>
          <a:p>
            <a:pPr algn="ctr">
              <a:defRPr/>
            </a:pPr>
            <a:r>
              <a:rPr lang="en-US" sz="12375" b="1">
                <a:ln w="9525">
                  <a:solidFill>
                    <a:schemeClr val="bg1"/>
                  </a:solidFill>
                  <a:prstDash val="solid"/>
                </a:ln>
                <a:solidFill>
                  <a:srgbClr val="FFFF00"/>
                </a:solidFill>
                <a:effectLst>
                  <a:outerShdw blurRad="12700" dist="38100" dir="2700000" algn="tl" rotWithShape="0">
                    <a:schemeClr val="bg1">
                      <a:lumMod val="50000"/>
                    </a:schemeClr>
                  </a:outerShdw>
                </a:effectLst>
              </a:rPr>
              <a:t>?</a:t>
            </a:r>
          </a:p>
        </p:txBody>
      </p:sp>
      <p:sp>
        <p:nvSpPr>
          <p:cNvPr id="27" name="Rectangle 26">
            <a:extLst>
              <a:ext uri="{FF2B5EF4-FFF2-40B4-BE49-F238E27FC236}">
                <a16:creationId xmlns:a16="http://schemas.microsoft.com/office/drawing/2014/main" id="{7A40DD7E-1D89-C901-3DD0-082678071E2D}"/>
              </a:ext>
              <a:ext uri="{C183D7F6-B498-43B3-948B-1728B52AA6E4}">
                <adec:decorative xmlns:adec="http://schemas.microsoft.com/office/drawing/2017/decorative" val="1"/>
              </a:ext>
            </a:extLst>
          </p:cNvPr>
          <p:cNvSpPr/>
          <p:nvPr/>
        </p:nvSpPr>
        <p:spPr>
          <a:xfrm>
            <a:off x="2369229" y="1162276"/>
            <a:ext cx="984652" cy="1996700"/>
          </a:xfrm>
          <a:prstGeom prst="rect">
            <a:avLst/>
          </a:prstGeom>
          <a:noFill/>
        </p:spPr>
        <p:txBody>
          <a:bodyPr>
            <a:spAutoFit/>
          </a:bodyPr>
          <a:lstStyle/>
          <a:p>
            <a:pPr algn="ctr">
              <a:defRPr/>
            </a:pPr>
            <a:r>
              <a:rPr lang="en-US" sz="12375" b="1">
                <a:ln w="9525">
                  <a:solidFill>
                    <a:schemeClr val="bg1"/>
                  </a:solidFill>
                  <a:prstDash val="solid"/>
                </a:ln>
                <a:solidFill>
                  <a:srgbClr val="FFFF00"/>
                </a:solidFill>
                <a:effectLst>
                  <a:outerShdw blurRad="12700" dist="38100" dir="2700000" algn="tl" rotWithShape="0">
                    <a:schemeClr val="bg1">
                      <a:lumMod val="50000"/>
                    </a:schemeClr>
                  </a:outerShdw>
                </a:effectLst>
              </a:rPr>
              <a:t>?</a:t>
            </a:r>
          </a:p>
        </p:txBody>
      </p:sp>
      <p:sp>
        <p:nvSpPr>
          <p:cNvPr id="28" name="Rectangle 27">
            <a:extLst>
              <a:ext uri="{FF2B5EF4-FFF2-40B4-BE49-F238E27FC236}">
                <a16:creationId xmlns:a16="http://schemas.microsoft.com/office/drawing/2014/main" id="{FBE7B68F-E1C9-1DE8-A3CA-CA63233F279F}"/>
              </a:ext>
              <a:ext uri="{C183D7F6-B498-43B3-948B-1728B52AA6E4}">
                <adec:decorative xmlns:adec="http://schemas.microsoft.com/office/drawing/2017/decorative" val="1"/>
              </a:ext>
            </a:extLst>
          </p:cNvPr>
          <p:cNvSpPr/>
          <p:nvPr/>
        </p:nvSpPr>
        <p:spPr>
          <a:xfrm rot="19729416">
            <a:off x="8400940" y="4669329"/>
            <a:ext cx="984652" cy="1996700"/>
          </a:xfrm>
          <a:prstGeom prst="rect">
            <a:avLst/>
          </a:prstGeom>
          <a:noFill/>
        </p:spPr>
        <p:txBody>
          <a:bodyPr>
            <a:spAutoFit/>
          </a:bodyPr>
          <a:lstStyle/>
          <a:p>
            <a:pPr algn="ctr">
              <a:defRPr/>
            </a:pPr>
            <a:r>
              <a:rPr lang="en-US" sz="12375" b="1">
                <a:ln w="9525">
                  <a:solidFill>
                    <a:schemeClr val="bg1"/>
                  </a:solidFill>
                  <a:prstDash val="solid"/>
                </a:ln>
                <a:solidFill>
                  <a:srgbClr val="FFFF00"/>
                </a:solidFill>
                <a:effectLst>
                  <a:outerShdw blurRad="12700" dist="38100" dir="2700000" algn="tl" rotWithShape="0">
                    <a:schemeClr val="bg1">
                      <a:lumMod val="50000"/>
                    </a:schemeClr>
                  </a:outerShdw>
                </a:effectLst>
              </a:rPr>
              <a:t>?</a:t>
            </a:r>
          </a:p>
        </p:txBody>
      </p:sp>
      <p:sp>
        <p:nvSpPr>
          <p:cNvPr id="29" name="Rectangle 28">
            <a:extLst>
              <a:ext uri="{FF2B5EF4-FFF2-40B4-BE49-F238E27FC236}">
                <a16:creationId xmlns:a16="http://schemas.microsoft.com/office/drawing/2014/main" id="{797DD7D8-8613-442E-C062-375B39535D69}"/>
              </a:ext>
              <a:ext uri="{C183D7F6-B498-43B3-948B-1728B52AA6E4}">
                <adec:decorative xmlns:adec="http://schemas.microsoft.com/office/drawing/2017/decorative" val="1"/>
              </a:ext>
            </a:extLst>
          </p:cNvPr>
          <p:cNvSpPr/>
          <p:nvPr/>
        </p:nvSpPr>
        <p:spPr>
          <a:xfrm rot="423822">
            <a:off x="6443462" y="1268429"/>
            <a:ext cx="984652" cy="1996700"/>
          </a:xfrm>
          <a:prstGeom prst="rect">
            <a:avLst/>
          </a:prstGeom>
          <a:noFill/>
        </p:spPr>
        <p:txBody>
          <a:bodyPr>
            <a:spAutoFit/>
          </a:bodyPr>
          <a:lstStyle/>
          <a:p>
            <a:pPr algn="ctr">
              <a:defRPr/>
            </a:pPr>
            <a:r>
              <a:rPr lang="en-US" sz="12375" b="1">
                <a:ln w="9525">
                  <a:solidFill>
                    <a:schemeClr val="bg1"/>
                  </a:solidFill>
                  <a:prstDash val="solid"/>
                </a:ln>
                <a:solidFill>
                  <a:srgbClr val="CC66FF"/>
                </a:solidFill>
                <a:effectLst>
                  <a:outerShdw blurRad="12700" dist="38100" dir="2700000" algn="tl" rotWithShape="0">
                    <a:schemeClr val="bg1">
                      <a:lumMod val="50000"/>
                    </a:schemeClr>
                  </a:outerShdw>
                </a:effectLst>
              </a:rPr>
              <a:t>?</a:t>
            </a:r>
          </a:p>
        </p:txBody>
      </p:sp>
      <p:sp>
        <p:nvSpPr>
          <p:cNvPr id="31" name="Rectangle 30">
            <a:extLst>
              <a:ext uri="{FF2B5EF4-FFF2-40B4-BE49-F238E27FC236}">
                <a16:creationId xmlns:a16="http://schemas.microsoft.com/office/drawing/2014/main" id="{780E2415-8340-EE5F-6D5F-FBF1669A10C8}"/>
              </a:ext>
              <a:ext uri="{C183D7F6-B498-43B3-948B-1728B52AA6E4}">
                <adec:decorative xmlns:adec="http://schemas.microsoft.com/office/drawing/2017/decorative" val="1"/>
              </a:ext>
            </a:extLst>
          </p:cNvPr>
          <p:cNvSpPr/>
          <p:nvPr/>
        </p:nvSpPr>
        <p:spPr>
          <a:xfrm rot="19397699">
            <a:off x="387455" y="1272366"/>
            <a:ext cx="1041419" cy="1742785"/>
          </a:xfrm>
          <a:prstGeom prst="rect">
            <a:avLst/>
          </a:prstGeom>
          <a:noFill/>
          <a:effectLst>
            <a:innerShdw blurRad="63500" dist="50800" dir="10800000">
              <a:prstClr val="black">
                <a:alpha val="50000"/>
              </a:prstClr>
            </a:innerShdw>
          </a:effectLst>
        </p:spPr>
        <p:txBody>
          <a:bodyPr>
            <a:spAutoFit/>
          </a:bodyPr>
          <a:lstStyle/>
          <a:p>
            <a:pPr algn="ctr">
              <a:defRPr/>
            </a:pPr>
            <a:r>
              <a:rPr lang="en-US" sz="10725" b="1">
                <a:ln w="22225">
                  <a:solidFill>
                    <a:schemeClr val="accent2"/>
                  </a:solidFill>
                  <a:prstDash val="solid"/>
                </a:ln>
                <a:solidFill>
                  <a:srgbClr val="00B0F0"/>
                </a:solidFill>
                <a:latin typeface="Algerian" panose="04020705040A02060702" pitchFamily="82" charset="0"/>
              </a:rPr>
              <a:t>?</a:t>
            </a:r>
          </a:p>
        </p:txBody>
      </p:sp>
      <p:sp>
        <p:nvSpPr>
          <p:cNvPr id="32" name="Rectangle 31">
            <a:extLst>
              <a:ext uri="{FF2B5EF4-FFF2-40B4-BE49-F238E27FC236}">
                <a16:creationId xmlns:a16="http://schemas.microsoft.com/office/drawing/2014/main" id="{8C92C1CC-AC66-AC36-54B6-6AF76A8A89F7}"/>
              </a:ext>
              <a:ext uri="{C183D7F6-B498-43B3-948B-1728B52AA6E4}">
                <adec:decorative xmlns:adec="http://schemas.microsoft.com/office/drawing/2017/decorative" val="1"/>
              </a:ext>
            </a:extLst>
          </p:cNvPr>
          <p:cNvSpPr/>
          <p:nvPr/>
        </p:nvSpPr>
        <p:spPr>
          <a:xfrm rot="966928">
            <a:off x="5547749" y="4042393"/>
            <a:ext cx="1041419" cy="1742785"/>
          </a:xfrm>
          <a:prstGeom prst="rect">
            <a:avLst/>
          </a:prstGeom>
          <a:noFill/>
          <a:effectLst>
            <a:innerShdw blurRad="63500" dist="50800" dir="10800000">
              <a:prstClr val="black">
                <a:alpha val="50000"/>
              </a:prstClr>
            </a:innerShdw>
          </a:effectLst>
        </p:spPr>
        <p:txBody>
          <a:bodyPr>
            <a:spAutoFit/>
          </a:bodyPr>
          <a:lstStyle/>
          <a:p>
            <a:pPr algn="ctr">
              <a:defRPr/>
            </a:pPr>
            <a:r>
              <a:rPr lang="en-US" sz="10725" b="1">
                <a:ln w="22225">
                  <a:solidFill>
                    <a:schemeClr val="accent2"/>
                  </a:solidFill>
                  <a:prstDash val="solid"/>
                </a:ln>
                <a:solidFill>
                  <a:srgbClr val="00B0F0"/>
                </a:solidFill>
                <a:latin typeface="Algerian" panose="04020705040A02060702" pitchFamily="82" charset="0"/>
              </a:rPr>
              <a:t>?</a:t>
            </a:r>
          </a:p>
        </p:txBody>
      </p:sp>
      <p:sp>
        <p:nvSpPr>
          <p:cNvPr id="33" name="Rectangle 32">
            <a:extLst>
              <a:ext uri="{FF2B5EF4-FFF2-40B4-BE49-F238E27FC236}">
                <a16:creationId xmlns:a16="http://schemas.microsoft.com/office/drawing/2014/main" id="{8AE7E3FF-18F1-9C26-796E-91D017FB8183}"/>
              </a:ext>
              <a:ext uri="{C183D7F6-B498-43B3-948B-1728B52AA6E4}">
                <adec:decorative xmlns:adec="http://schemas.microsoft.com/office/drawing/2017/decorative" val="1"/>
              </a:ext>
            </a:extLst>
          </p:cNvPr>
          <p:cNvSpPr/>
          <p:nvPr/>
        </p:nvSpPr>
        <p:spPr>
          <a:xfrm rot="19616377">
            <a:off x="3390965" y="1463063"/>
            <a:ext cx="984652" cy="1996700"/>
          </a:xfrm>
          <a:prstGeom prst="rect">
            <a:avLst/>
          </a:prstGeom>
          <a:noFill/>
        </p:spPr>
        <p:txBody>
          <a:bodyPr>
            <a:spAutoFit/>
          </a:bodyPr>
          <a:lstStyle/>
          <a:p>
            <a:pPr algn="ctr">
              <a:defRPr/>
            </a:pPr>
            <a:r>
              <a:rPr lang="en-US" sz="12375" b="1">
                <a:ln w="9525">
                  <a:solidFill>
                    <a:schemeClr val="bg1"/>
                  </a:solidFill>
                  <a:prstDash val="solid"/>
                </a:ln>
                <a:solidFill>
                  <a:schemeClr val="accent6">
                    <a:lumMod val="75000"/>
                  </a:schemeClr>
                </a:solidFill>
                <a:effectLst>
                  <a:outerShdw blurRad="12700" dist="38100" dir="2700000" algn="tl" rotWithShape="0">
                    <a:schemeClr val="bg1">
                      <a:lumMod val="50000"/>
                    </a:schemeClr>
                  </a:outerShdw>
                </a:effectLst>
                <a:latin typeface="Harlow Solid Italic" panose="04030604020F02020D02" pitchFamily="82" charset="0"/>
              </a:rPr>
              <a:t>?</a:t>
            </a:r>
          </a:p>
        </p:txBody>
      </p:sp>
      <p:sp>
        <p:nvSpPr>
          <p:cNvPr id="34" name="Rectangle 33">
            <a:extLst>
              <a:ext uri="{FF2B5EF4-FFF2-40B4-BE49-F238E27FC236}">
                <a16:creationId xmlns:a16="http://schemas.microsoft.com/office/drawing/2014/main" id="{34BAD950-37B8-29AA-122E-06E98BF69B05}"/>
              </a:ext>
              <a:ext uri="{C183D7F6-B498-43B3-948B-1728B52AA6E4}">
                <adec:decorative xmlns:adec="http://schemas.microsoft.com/office/drawing/2017/decorative" val="1"/>
              </a:ext>
            </a:extLst>
          </p:cNvPr>
          <p:cNvSpPr/>
          <p:nvPr/>
        </p:nvSpPr>
        <p:spPr>
          <a:xfrm rot="20623628">
            <a:off x="3816739" y="3976405"/>
            <a:ext cx="984652" cy="1996700"/>
          </a:xfrm>
          <a:prstGeom prst="rect">
            <a:avLst/>
          </a:prstGeom>
          <a:noFill/>
        </p:spPr>
        <p:txBody>
          <a:bodyPr>
            <a:spAutoFit/>
          </a:bodyPr>
          <a:lstStyle/>
          <a:p>
            <a:pPr algn="ctr">
              <a:defRPr/>
            </a:pPr>
            <a:r>
              <a:rPr lang="en-US" sz="12375" b="1">
                <a:ln w="9525">
                  <a:solidFill>
                    <a:schemeClr val="bg1"/>
                  </a:solidFill>
                  <a:prstDash val="solid"/>
                </a:ln>
                <a:solidFill>
                  <a:srgbClr val="710B51"/>
                </a:solidFill>
                <a:effectLst>
                  <a:outerShdw blurRad="12700" dist="38100" dir="2700000" algn="tl" rotWithShape="0">
                    <a:schemeClr val="bg1">
                      <a:lumMod val="50000"/>
                    </a:schemeClr>
                  </a:outerShdw>
                </a:effectLst>
                <a:latin typeface="Harlow Solid Italic" panose="04030604020F02020D02" pitchFamily="82" charset="0"/>
              </a:rPr>
              <a:t>?</a:t>
            </a:r>
          </a:p>
        </p:txBody>
      </p:sp>
      <p:sp>
        <p:nvSpPr>
          <p:cNvPr id="35" name="Rectangle 34">
            <a:extLst>
              <a:ext uri="{FF2B5EF4-FFF2-40B4-BE49-F238E27FC236}">
                <a16:creationId xmlns:a16="http://schemas.microsoft.com/office/drawing/2014/main" id="{6BC75EC2-2811-D48E-6645-CB2C83E936C2}"/>
              </a:ext>
              <a:ext uri="{C183D7F6-B498-43B3-948B-1728B52AA6E4}">
                <adec:decorative xmlns:adec="http://schemas.microsoft.com/office/drawing/2017/decorative" val="1"/>
              </a:ext>
            </a:extLst>
          </p:cNvPr>
          <p:cNvSpPr/>
          <p:nvPr/>
        </p:nvSpPr>
        <p:spPr>
          <a:xfrm rot="423822">
            <a:off x="8787264" y="2379817"/>
            <a:ext cx="984652" cy="1996700"/>
          </a:xfrm>
          <a:prstGeom prst="rect">
            <a:avLst/>
          </a:prstGeom>
          <a:noFill/>
        </p:spPr>
        <p:txBody>
          <a:bodyPr>
            <a:spAutoFit/>
          </a:bodyPr>
          <a:lstStyle/>
          <a:p>
            <a:pPr algn="ctr">
              <a:defRPr/>
            </a:pPr>
            <a:r>
              <a:rPr lang="en-US" sz="12375" b="1">
                <a:ln w="9525">
                  <a:solidFill>
                    <a:schemeClr val="bg1"/>
                  </a:solidFill>
                  <a:prstDash val="solid"/>
                </a:ln>
                <a:solidFill>
                  <a:srgbClr val="CC66FF"/>
                </a:solidFill>
                <a:effectLst>
                  <a:outerShdw blurRad="12700" dist="38100" dir="2700000" algn="tl" rotWithShape="0">
                    <a:schemeClr val="bg1">
                      <a:lumMod val="50000"/>
                    </a:schemeClr>
                  </a:outerShdw>
                </a:effectLst>
              </a:rPr>
              <a:t>?</a:t>
            </a:r>
          </a:p>
        </p:txBody>
      </p:sp>
      <p:sp>
        <p:nvSpPr>
          <p:cNvPr id="4" name="TextBox 3">
            <a:extLst>
              <a:ext uri="{FF2B5EF4-FFF2-40B4-BE49-F238E27FC236}">
                <a16:creationId xmlns:a16="http://schemas.microsoft.com/office/drawing/2014/main" id="{3B1D4495-DE16-FE5F-822E-96944AD59DEA}"/>
              </a:ext>
            </a:extLst>
          </p:cNvPr>
          <p:cNvSpPr txBox="1"/>
          <p:nvPr/>
        </p:nvSpPr>
        <p:spPr>
          <a:xfrm>
            <a:off x="804754" y="6247652"/>
            <a:ext cx="5145578" cy="523220"/>
          </a:xfrm>
          <a:prstGeom prst="rect">
            <a:avLst/>
          </a:prstGeom>
          <a:noFill/>
        </p:spPr>
        <p:txBody>
          <a:bodyPr wrap="square">
            <a:spAutoFit/>
          </a:bodyPr>
          <a:lstStyle/>
          <a:p>
            <a:r>
              <a:rPr lang="en-US" sz="2800">
                <a:hlinkClick r:id="rId3"/>
              </a:rPr>
              <a:t>Additional FAQs</a:t>
            </a:r>
            <a:endParaRPr lang="en-US" sz="280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FF99"/>
            </a:gs>
            <a:gs pos="100000">
              <a:srgbClr val="F4CA6C"/>
            </a:gs>
          </a:gsLst>
          <a:lin ang="5400000" scaled="1"/>
        </a:gradFill>
        <a:effectLst/>
      </p:bgPr>
    </p:bg>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C1FE497C-C82D-F52E-D1A6-1965A4C2C6C1}"/>
              </a:ext>
            </a:extLst>
          </p:cNvPr>
          <p:cNvSpPr>
            <a:spLocks noGrp="1" noChangeArrowheads="1"/>
          </p:cNvSpPr>
          <p:nvPr>
            <p:ph type="title"/>
          </p:nvPr>
        </p:nvSpPr>
        <p:spPr>
          <a:xfrm>
            <a:off x="1066800" y="1447800"/>
            <a:ext cx="3962400" cy="5029200"/>
          </a:xfrm>
          <a:solidFill>
            <a:schemeClr val="bg1">
              <a:lumMod val="95000"/>
            </a:schemeClr>
          </a:solidFill>
          <a:ln>
            <a:noFill/>
          </a:ln>
        </p:spPr>
        <p:txBody>
          <a:bodyPr>
            <a:noAutofit/>
          </a:bodyPr>
          <a:lstStyle/>
          <a:p>
            <a:pPr algn="ctr">
              <a:defRPr/>
            </a:pPr>
            <a:r>
              <a:rPr lang="en-US" altLang="en-US" sz="5000" b="1">
                <a:latin typeface="Copperplate Gothic Light" panose="020E0507020206020404" pitchFamily="34" charset="0"/>
              </a:rPr>
              <a:t>Do I have to start </a:t>
            </a:r>
            <a:br>
              <a:rPr lang="en-US" altLang="en-US" sz="5000" b="1">
                <a:latin typeface="Copperplate Gothic Light" panose="020E0507020206020404" pitchFamily="34" charset="0"/>
              </a:rPr>
            </a:br>
            <a:r>
              <a:rPr lang="en-US" altLang="en-US" sz="5000" b="1">
                <a:latin typeface="Copperplate Gothic Light" panose="020E0507020206020404" pitchFamily="34" charset="0"/>
              </a:rPr>
              <a:t>at </a:t>
            </a:r>
            <a:br>
              <a:rPr lang="en-US" altLang="en-US" sz="5000" b="1">
                <a:latin typeface="Copperplate Gothic Light" panose="020E0507020206020404" pitchFamily="34" charset="0"/>
              </a:rPr>
            </a:br>
            <a:r>
              <a:rPr lang="en-US" altLang="en-US" sz="5000" b="1">
                <a:latin typeface="Copperplate Gothic Light" panose="020E0507020206020404" pitchFamily="34" charset="0"/>
              </a:rPr>
              <a:t>Early-phase? </a:t>
            </a:r>
          </a:p>
        </p:txBody>
      </p:sp>
      <p:sp>
        <p:nvSpPr>
          <p:cNvPr id="2" name="Content Placeholder 2">
            <a:extLst>
              <a:ext uri="{FF2B5EF4-FFF2-40B4-BE49-F238E27FC236}">
                <a16:creationId xmlns:a16="http://schemas.microsoft.com/office/drawing/2014/main" id="{1C50FC1E-D29C-58C6-9148-25BA02913505}"/>
              </a:ext>
            </a:extLst>
          </p:cNvPr>
          <p:cNvSpPr>
            <a:spLocks noGrp="1" noChangeArrowheads="1"/>
          </p:cNvSpPr>
          <p:nvPr>
            <p:ph idx="1"/>
          </p:nvPr>
        </p:nvSpPr>
        <p:spPr>
          <a:xfrm>
            <a:off x="5581765" y="1448992"/>
            <a:ext cx="2119074" cy="1927859"/>
          </a:xfrm>
        </p:spPr>
        <p:txBody>
          <a:bodyPr rtlCol="0">
            <a:normAutofit fontScale="62500" lnSpcReduction="20000"/>
          </a:bodyPr>
          <a:lstStyle/>
          <a:p>
            <a:pPr algn="ctr">
              <a:defRPr/>
            </a:pPr>
            <a:endParaRPr lang="en-US" altLang="en-US" sz="8250"/>
          </a:p>
          <a:p>
            <a:pPr algn="ctr">
              <a:defRPr/>
            </a:pPr>
            <a:r>
              <a:rPr lang="en-US" altLang="en-US" sz="15510"/>
              <a:t>YES</a:t>
            </a:r>
            <a:r>
              <a:rPr lang="en-US" altLang="en-US" sz="15510" b="1"/>
              <a:t> </a:t>
            </a:r>
          </a:p>
        </p:txBody>
      </p:sp>
      <p:sp>
        <p:nvSpPr>
          <p:cNvPr id="3" name="Content Placeholder 2">
            <a:extLst>
              <a:ext uri="{FF2B5EF4-FFF2-40B4-BE49-F238E27FC236}">
                <a16:creationId xmlns:a16="http://schemas.microsoft.com/office/drawing/2014/main" id="{B49F150A-9160-9181-5504-BF8CAEBC575B}"/>
              </a:ext>
            </a:extLst>
          </p:cNvPr>
          <p:cNvSpPr txBox="1">
            <a:spLocks noChangeArrowheads="1"/>
          </p:cNvSpPr>
          <p:nvPr/>
        </p:nvSpPr>
        <p:spPr>
          <a:xfrm>
            <a:off x="5649992" y="3886200"/>
            <a:ext cx="2079784" cy="2286000"/>
          </a:xfrm>
          <a:prstGeom prst="rect">
            <a:avLst/>
          </a:prstGeom>
        </p:spPr>
        <p:txBody>
          <a:bodyPr>
            <a:normAutofit fontScale="32500" lnSpcReduction="200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900" kern="1200">
                <a:solidFill>
                  <a:schemeClr val="tx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lgn="ctr">
              <a:buNone/>
              <a:defRPr/>
            </a:pPr>
            <a:endParaRPr lang="en-US" altLang="en-US" sz="8250"/>
          </a:p>
          <a:p>
            <a:pPr marL="0" indent="0" algn="ctr">
              <a:buNone/>
              <a:defRPr/>
            </a:pPr>
            <a:r>
              <a:rPr lang="en-US" altLang="en-US" sz="28000" b="1"/>
              <a:t>NO</a:t>
            </a:r>
          </a:p>
        </p:txBody>
      </p:sp>
      <p:pic>
        <p:nvPicPr>
          <p:cNvPr id="21509" name="Picture 3" descr="no is checked">
            <a:extLst>
              <a:ext uri="{FF2B5EF4-FFF2-40B4-BE49-F238E27FC236}">
                <a16:creationId xmlns:a16="http://schemas.microsoft.com/office/drawing/2014/main" id="{57E22D7B-7751-3310-DF03-8CDE097528E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01000" y="3505200"/>
            <a:ext cx="18288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FF99"/>
            </a:gs>
            <a:gs pos="100000">
              <a:srgbClr val="F4CA6C"/>
            </a:gs>
          </a:gsLst>
          <a:lin ang="5400000" scaled="1"/>
        </a:gradFill>
        <a:effectLst/>
      </p:bgPr>
    </p:bg>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55902C9D-F0F2-4D4D-C36D-B5F9AC7C91FC}"/>
              </a:ext>
            </a:extLst>
          </p:cNvPr>
          <p:cNvSpPr>
            <a:spLocks noGrp="1" noChangeArrowheads="1"/>
          </p:cNvSpPr>
          <p:nvPr>
            <p:ph type="title"/>
          </p:nvPr>
        </p:nvSpPr>
        <p:spPr>
          <a:xfrm>
            <a:off x="609601" y="838200"/>
            <a:ext cx="4419600" cy="5715000"/>
          </a:xfrm>
          <a:solidFill>
            <a:schemeClr val="bg1"/>
          </a:solidFill>
          <a:ln>
            <a:noFill/>
          </a:ln>
        </p:spPr>
        <p:txBody>
          <a:bodyPr>
            <a:noAutofit/>
          </a:bodyPr>
          <a:lstStyle/>
          <a:p>
            <a:pPr algn="ctr">
              <a:defRPr/>
            </a:pPr>
            <a:br>
              <a:rPr lang="en-US" altLang="en-US" sz="3500" b="1">
                <a:latin typeface="Copperplate Gothic Light" panose="020E0507020206020404" pitchFamily="34" charset="0"/>
              </a:rPr>
            </a:br>
            <a:r>
              <a:rPr lang="en-US" altLang="en-US" sz="4000" b="1">
                <a:latin typeface="Copperplate Gothic Light" panose="020E0507020206020404" pitchFamily="34" charset="0"/>
              </a:rPr>
              <a:t>If my organization is a current EIR Grantee </a:t>
            </a:r>
            <a:br>
              <a:rPr lang="en-US" altLang="en-US" sz="4000" b="1">
                <a:latin typeface="Copperplate Gothic Light" panose="020E0507020206020404" pitchFamily="34" charset="0"/>
              </a:rPr>
            </a:br>
            <a:r>
              <a:rPr lang="en-US" altLang="en-US" sz="4000" b="1">
                <a:latin typeface="Copperplate Gothic Light" panose="020E0507020206020404" pitchFamily="34" charset="0"/>
              </a:rPr>
              <a:t>can I apply for another EIR Grant?</a:t>
            </a:r>
          </a:p>
        </p:txBody>
      </p:sp>
      <p:sp>
        <p:nvSpPr>
          <p:cNvPr id="4099" name="Content Placeholder 2">
            <a:extLst>
              <a:ext uri="{FF2B5EF4-FFF2-40B4-BE49-F238E27FC236}">
                <a16:creationId xmlns:a16="http://schemas.microsoft.com/office/drawing/2014/main" id="{EB471094-7DF7-C8EF-487F-E57B2F046A4B}"/>
              </a:ext>
            </a:extLst>
          </p:cNvPr>
          <p:cNvSpPr>
            <a:spLocks noGrp="1" noChangeArrowheads="1"/>
          </p:cNvSpPr>
          <p:nvPr>
            <p:ph idx="1"/>
          </p:nvPr>
        </p:nvSpPr>
        <p:spPr>
          <a:xfrm>
            <a:off x="5574030" y="1746170"/>
            <a:ext cx="2003822" cy="1987629"/>
          </a:xfrm>
        </p:spPr>
        <p:txBody>
          <a:bodyPr rtlCol="0">
            <a:normAutofit fontScale="40000" lnSpcReduction="20000"/>
          </a:bodyPr>
          <a:lstStyle/>
          <a:p>
            <a:pPr algn="ctr">
              <a:defRPr/>
            </a:pPr>
            <a:endParaRPr lang="en-US" altLang="en-US" sz="8250"/>
          </a:p>
          <a:p>
            <a:pPr algn="ctr">
              <a:defRPr/>
            </a:pPr>
            <a:r>
              <a:rPr lang="en-US" altLang="en-US" sz="24000" b="1"/>
              <a:t>YES</a:t>
            </a:r>
            <a:r>
              <a:rPr lang="en-US" altLang="en-US" sz="15510" b="1"/>
              <a:t> </a:t>
            </a:r>
          </a:p>
        </p:txBody>
      </p:sp>
      <p:sp>
        <p:nvSpPr>
          <p:cNvPr id="2" name="Content Placeholder 2">
            <a:extLst>
              <a:ext uri="{FF2B5EF4-FFF2-40B4-BE49-F238E27FC236}">
                <a16:creationId xmlns:a16="http://schemas.microsoft.com/office/drawing/2014/main" id="{58B04721-3F85-B0BB-CE14-98EB7E04F00F}"/>
              </a:ext>
            </a:extLst>
          </p:cNvPr>
          <p:cNvSpPr txBox="1">
            <a:spLocks noChangeArrowheads="1"/>
          </p:cNvSpPr>
          <p:nvPr/>
        </p:nvSpPr>
        <p:spPr>
          <a:xfrm>
            <a:off x="5524111" y="3719331"/>
            <a:ext cx="2079784" cy="1987629"/>
          </a:xfrm>
          <a:prstGeom prst="rect">
            <a:avLst/>
          </a:prstGeom>
        </p:spPr>
        <p:txBody>
          <a:bodyPr>
            <a:normAutofit fontScale="70000" lnSpcReduction="200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900" kern="1200">
                <a:solidFill>
                  <a:schemeClr val="tx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lgn="ctr">
              <a:buNone/>
              <a:defRPr/>
            </a:pPr>
            <a:endParaRPr lang="en-US" altLang="en-US" sz="8250"/>
          </a:p>
          <a:p>
            <a:pPr marL="0" indent="0" algn="ctr">
              <a:buNone/>
              <a:defRPr/>
            </a:pPr>
            <a:r>
              <a:rPr lang="en-US" altLang="en-US" sz="11138"/>
              <a:t>NO</a:t>
            </a:r>
          </a:p>
        </p:txBody>
      </p:sp>
      <p:pic>
        <p:nvPicPr>
          <p:cNvPr id="23557" name="Picture 3" descr="yes is checked">
            <a:extLst>
              <a:ext uri="{FF2B5EF4-FFF2-40B4-BE49-F238E27FC236}">
                <a16:creationId xmlns:a16="http://schemas.microsoft.com/office/drawing/2014/main" id="{2ED120CF-ECF2-B343-4AA4-999B8AF359B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22682" y="1750028"/>
            <a:ext cx="1477328" cy="1504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FF99"/>
            </a:gs>
            <a:gs pos="100000">
              <a:srgbClr val="F4CA6C"/>
            </a:gs>
          </a:gsLst>
          <a:lin ang="5400000" scaled="1"/>
        </a:gradFill>
        <a:effectLst/>
      </p:bgPr>
    </p:bg>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095D7032-A057-7CBE-4797-3114B579A44F}"/>
              </a:ext>
            </a:extLst>
          </p:cNvPr>
          <p:cNvSpPr>
            <a:spLocks noGrp="1" noChangeArrowheads="1"/>
          </p:cNvSpPr>
          <p:nvPr>
            <p:ph type="title"/>
          </p:nvPr>
        </p:nvSpPr>
        <p:spPr>
          <a:xfrm>
            <a:off x="670084" y="990600"/>
            <a:ext cx="4359116" cy="5562600"/>
          </a:xfrm>
          <a:ln>
            <a:noFill/>
          </a:ln>
        </p:spPr>
        <p:txBody>
          <a:bodyPr>
            <a:noAutofit/>
          </a:bodyPr>
          <a:lstStyle/>
          <a:p>
            <a:pPr algn="ctr">
              <a:defRPr/>
            </a:pPr>
            <a:r>
              <a:rPr lang="en-US" altLang="en-US" sz="4500" b="1">
                <a:latin typeface="Copperplate Gothic Light" panose="020E0507020206020404" pitchFamily="34" charset="0"/>
              </a:rPr>
              <a:t>If my organization is a current EIR grantee, can we </a:t>
            </a:r>
            <a:br>
              <a:rPr lang="en-US" altLang="en-US" sz="4500" b="1">
                <a:latin typeface="Copperplate Gothic Light" panose="020E0507020206020404" pitchFamily="34" charset="0"/>
              </a:rPr>
            </a:br>
            <a:r>
              <a:rPr lang="en-US" altLang="en-US" sz="4500" b="1">
                <a:latin typeface="Copperplate Gothic Light" panose="020E0507020206020404" pitchFamily="34" charset="0"/>
              </a:rPr>
              <a:t>“move up a tier”? </a:t>
            </a:r>
          </a:p>
        </p:txBody>
      </p:sp>
      <p:sp>
        <p:nvSpPr>
          <p:cNvPr id="2" name="Content Placeholder 2">
            <a:extLst>
              <a:ext uri="{FF2B5EF4-FFF2-40B4-BE49-F238E27FC236}">
                <a16:creationId xmlns:a16="http://schemas.microsoft.com/office/drawing/2014/main" id="{41EC7FE8-1A5F-F2DA-45FC-1B5F1014372C}"/>
              </a:ext>
            </a:extLst>
          </p:cNvPr>
          <p:cNvSpPr>
            <a:spLocks noGrp="1" noChangeArrowheads="1"/>
          </p:cNvSpPr>
          <p:nvPr>
            <p:ph idx="1"/>
          </p:nvPr>
        </p:nvSpPr>
        <p:spPr>
          <a:xfrm>
            <a:off x="5557005" y="1721288"/>
            <a:ext cx="2119074" cy="2164912"/>
          </a:xfrm>
        </p:spPr>
        <p:txBody>
          <a:bodyPr rtlCol="0">
            <a:normAutofit fontScale="70000" lnSpcReduction="20000"/>
          </a:bodyPr>
          <a:lstStyle/>
          <a:p>
            <a:pPr algn="ctr">
              <a:defRPr/>
            </a:pPr>
            <a:endParaRPr lang="en-US" altLang="en-US" sz="8250"/>
          </a:p>
          <a:p>
            <a:pPr algn="ctr">
              <a:defRPr/>
            </a:pPr>
            <a:r>
              <a:rPr lang="en-US" altLang="en-US" sz="15510" b="1"/>
              <a:t>YES </a:t>
            </a:r>
          </a:p>
        </p:txBody>
      </p:sp>
      <p:sp>
        <p:nvSpPr>
          <p:cNvPr id="3" name="Content Placeholder 2">
            <a:extLst>
              <a:ext uri="{FF2B5EF4-FFF2-40B4-BE49-F238E27FC236}">
                <a16:creationId xmlns:a16="http://schemas.microsoft.com/office/drawing/2014/main" id="{F79832F3-BD35-E268-2179-333EB0D587A5}"/>
              </a:ext>
            </a:extLst>
          </p:cNvPr>
          <p:cNvSpPr txBox="1">
            <a:spLocks noChangeArrowheads="1"/>
          </p:cNvSpPr>
          <p:nvPr/>
        </p:nvSpPr>
        <p:spPr>
          <a:xfrm>
            <a:off x="5613657" y="4138397"/>
            <a:ext cx="2079784" cy="1936312"/>
          </a:xfrm>
          <a:prstGeom prst="rect">
            <a:avLst/>
          </a:prstGeom>
        </p:spPr>
        <p:txBody>
          <a:bodyPr>
            <a:normAutofit fontScale="55000" lnSpcReduction="200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900" kern="1200">
                <a:solidFill>
                  <a:schemeClr val="tx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lgn="ctr">
              <a:buNone/>
              <a:defRPr/>
            </a:pPr>
            <a:endParaRPr lang="en-US" altLang="en-US" sz="8250"/>
          </a:p>
          <a:p>
            <a:pPr marL="0" indent="0" algn="ctr">
              <a:buNone/>
              <a:defRPr/>
            </a:pPr>
            <a:r>
              <a:rPr lang="en-US" altLang="en-US" sz="15510"/>
              <a:t>NO</a:t>
            </a:r>
          </a:p>
        </p:txBody>
      </p:sp>
      <p:pic>
        <p:nvPicPr>
          <p:cNvPr id="25605" name="Picture 3" descr="yes is checked">
            <a:extLst>
              <a:ext uri="{FF2B5EF4-FFF2-40B4-BE49-F238E27FC236}">
                <a16:creationId xmlns:a16="http://schemas.microsoft.com/office/drawing/2014/main" id="{667AE77F-B395-96CB-5A21-AD0B76145DC3}"/>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03884" y="1721288"/>
            <a:ext cx="1742786" cy="1775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FF99"/>
            </a:gs>
            <a:gs pos="100000">
              <a:srgbClr val="F4CA6C"/>
            </a:gs>
          </a:gsLst>
          <a:lin ang="5400000" scaled="1"/>
        </a:gradFill>
        <a:effectLst/>
      </p:bgPr>
    </p:bg>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15C7B49B-9183-D6DC-0CBD-63D72D5156F5}"/>
              </a:ext>
            </a:extLst>
          </p:cNvPr>
          <p:cNvSpPr>
            <a:spLocks noGrp="1" noChangeArrowheads="1"/>
          </p:cNvSpPr>
          <p:nvPr>
            <p:ph type="title"/>
          </p:nvPr>
        </p:nvSpPr>
        <p:spPr>
          <a:xfrm>
            <a:off x="297180" y="914400"/>
            <a:ext cx="4884420" cy="5715000"/>
          </a:xfrm>
        </p:spPr>
        <p:txBody>
          <a:bodyPr/>
          <a:lstStyle/>
          <a:p>
            <a:pPr algn="ctr">
              <a:defRPr/>
            </a:pPr>
            <a:r>
              <a:rPr lang="en-US" altLang="en-US" sz="4500" b="1">
                <a:latin typeface="Copperplate Gothic Light" panose="020E0507020206020404" pitchFamily="34" charset="0"/>
              </a:rPr>
              <a:t>Can I apply </a:t>
            </a:r>
            <a:br>
              <a:rPr lang="en-US" altLang="en-US" sz="4500" b="1">
                <a:latin typeface="Copperplate Gothic Light" panose="020E0507020206020404" pitchFamily="34" charset="0"/>
              </a:rPr>
            </a:br>
            <a:r>
              <a:rPr lang="en-US" altLang="en-US" sz="4500" b="1">
                <a:latin typeface="Copperplate Gothic Light" panose="020E0507020206020404" pitchFamily="34" charset="0"/>
              </a:rPr>
              <a:t>for an EIR grant </a:t>
            </a:r>
            <a:br>
              <a:rPr lang="en-US" altLang="en-US" sz="4500" b="1">
                <a:latin typeface="Copperplate Gothic Light" panose="020E0507020206020404" pitchFamily="34" charset="0"/>
              </a:rPr>
            </a:br>
            <a:r>
              <a:rPr lang="en-US" altLang="en-US" sz="4500" b="1">
                <a:latin typeface="Copperplate Gothic Light" panose="020E0507020206020404" pitchFamily="34" charset="0"/>
              </a:rPr>
              <a:t>if I have </a:t>
            </a:r>
            <a:br>
              <a:rPr lang="en-US" altLang="en-US" sz="4500" b="1">
                <a:latin typeface="Copperplate Gothic Light" panose="020E0507020206020404" pitchFamily="34" charset="0"/>
              </a:rPr>
            </a:br>
            <a:r>
              <a:rPr lang="en-US" altLang="en-US" sz="4500" b="1">
                <a:latin typeface="Copperplate Gothic Light" panose="020E0507020206020404" pitchFamily="34" charset="0"/>
              </a:rPr>
              <a:t>a grant Through Another Program?</a:t>
            </a:r>
          </a:p>
        </p:txBody>
      </p:sp>
      <p:sp>
        <p:nvSpPr>
          <p:cNvPr id="2" name="Content Placeholder 2">
            <a:extLst>
              <a:ext uri="{FF2B5EF4-FFF2-40B4-BE49-F238E27FC236}">
                <a16:creationId xmlns:a16="http://schemas.microsoft.com/office/drawing/2014/main" id="{08266F5F-4D3C-BED7-3C85-5D6C030113CA}"/>
              </a:ext>
            </a:extLst>
          </p:cNvPr>
          <p:cNvSpPr>
            <a:spLocks noGrp="1" noChangeArrowheads="1"/>
          </p:cNvSpPr>
          <p:nvPr>
            <p:ph idx="1"/>
          </p:nvPr>
        </p:nvSpPr>
        <p:spPr>
          <a:xfrm>
            <a:off x="5791200" y="1582816"/>
            <a:ext cx="2069306" cy="2164913"/>
          </a:xfrm>
        </p:spPr>
        <p:txBody>
          <a:bodyPr rtlCol="0">
            <a:normAutofit fontScale="70000" lnSpcReduction="20000"/>
          </a:bodyPr>
          <a:lstStyle/>
          <a:p>
            <a:pPr algn="ctr">
              <a:defRPr/>
            </a:pPr>
            <a:endParaRPr lang="en-US" altLang="en-US" sz="8250"/>
          </a:p>
          <a:p>
            <a:pPr algn="ctr">
              <a:defRPr/>
            </a:pPr>
            <a:r>
              <a:rPr lang="en-US" altLang="en-US" sz="15510" b="1"/>
              <a:t>YES </a:t>
            </a:r>
          </a:p>
        </p:txBody>
      </p:sp>
      <p:sp>
        <p:nvSpPr>
          <p:cNvPr id="3" name="Content Placeholder 2">
            <a:extLst>
              <a:ext uri="{FF2B5EF4-FFF2-40B4-BE49-F238E27FC236}">
                <a16:creationId xmlns:a16="http://schemas.microsoft.com/office/drawing/2014/main" id="{1F92A2D7-43DF-B9DC-8A18-9BED0FED771E}"/>
              </a:ext>
            </a:extLst>
          </p:cNvPr>
          <p:cNvSpPr txBox="1">
            <a:spLocks noChangeArrowheads="1"/>
          </p:cNvSpPr>
          <p:nvPr/>
        </p:nvSpPr>
        <p:spPr>
          <a:xfrm>
            <a:off x="5638800" y="3993714"/>
            <a:ext cx="2079784" cy="2057400"/>
          </a:xfrm>
          <a:prstGeom prst="rect">
            <a:avLst/>
          </a:prstGeom>
        </p:spPr>
        <p:txBody>
          <a:bodyPr>
            <a:normAutofit fontScale="55000" lnSpcReduction="20000"/>
          </a:bodyPr>
          <a:lst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900" kern="1200">
                <a:solidFill>
                  <a:schemeClr val="tx1"/>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a:lstStyle>
          <a:p>
            <a:pPr marL="0" indent="0" algn="ctr">
              <a:buNone/>
              <a:defRPr/>
            </a:pPr>
            <a:endParaRPr lang="en-US" altLang="en-US" sz="8250"/>
          </a:p>
          <a:p>
            <a:pPr marL="0" indent="0" algn="ctr">
              <a:buNone/>
              <a:defRPr/>
            </a:pPr>
            <a:r>
              <a:rPr lang="en-US" altLang="en-US" sz="15510"/>
              <a:t>NO</a:t>
            </a:r>
          </a:p>
        </p:txBody>
      </p:sp>
      <p:pic>
        <p:nvPicPr>
          <p:cNvPr id="27653" name="Picture 3" descr="yes is checked">
            <a:extLst>
              <a:ext uri="{FF2B5EF4-FFF2-40B4-BE49-F238E27FC236}">
                <a16:creationId xmlns:a16="http://schemas.microsoft.com/office/drawing/2014/main" id="{55E9EB8E-2DB0-80D1-29BA-CA1E202F45B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83892" y="1828800"/>
            <a:ext cx="1477328" cy="167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bg>
      <p:bgPr>
        <a:gradFill>
          <a:gsLst>
            <a:gs pos="0">
              <a:srgbClr val="FFFF99"/>
            </a:gs>
            <a:gs pos="100000">
              <a:srgbClr val="F4CA6C"/>
            </a:gs>
          </a:gsLst>
          <a:lin ang="5400000" scaled="1"/>
        </a:gradFill>
        <a:effectLst/>
      </p:bgPr>
    </p:bg>
    <p:spTree>
      <p:nvGrpSpPr>
        <p:cNvPr id="1" name=""/>
        <p:cNvGrpSpPr/>
        <p:nvPr/>
      </p:nvGrpSpPr>
      <p:grpSpPr>
        <a:xfrm>
          <a:off x="0" y="0"/>
          <a:ext cx="0" cy="0"/>
          <a:chOff x="0" y="0"/>
          <a:chExt cx="0" cy="0"/>
        </a:xfrm>
      </p:grpSpPr>
      <p:sp>
        <p:nvSpPr>
          <p:cNvPr id="13" name="Title 12">
            <a:extLst>
              <a:ext uri="{FF2B5EF4-FFF2-40B4-BE49-F238E27FC236}">
                <a16:creationId xmlns:a16="http://schemas.microsoft.com/office/drawing/2014/main" id="{C5C9239E-35C0-AA54-0F3F-3A04F6EFFF97}"/>
              </a:ext>
            </a:extLst>
          </p:cNvPr>
          <p:cNvSpPr txBox="1">
            <a:spLocks noGrp="1"/>
          </p:cNvSpPr>
          <p:nvPr>
            <p:ph type="title" idx="4294967295"/>
          </p:nvPr>
        </p:nvSpPr>
        <p:spPr>
          <a:xfrm>
            <a:off x="914402" y="3533746"/>
            <a:ext cx="8001000" cy="769441"/>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mn-lt"/>
                <a:ea typeface="+mn-ea"/>
                <a:cs typeface="+mn-cs"/>
              </a:rPr>
              <a:t>THANK YOU!</a:t>
            </a:r>
          </a:p>
        </p:txBody>
      </p:sp>
      <p:sp>
        <p:nvSpPr>
          <p:cNvPr id="10" name="object 3">
            <a:extLst>
              <a:ext uri="{FF2B5EF4-FFF2-40B4-BE49-F238E27FC236}">
                <a16:creationId xmlns:a16="http://schemas.microsoft.com/office/drawing/2014/main" id="{834A300C-A0F5-CB68-FAA8-4E3FB3FEF6B0}"/>
              </a:ext>
            </a:extLst>
          </p:cNvPr>
          <p:cNvSpPr txBox="1">
            <a:spLocks noGrp="1"/>
          </p:cNvSpPr>
          <p:nvPr>
            <p:ph idx="1"/>
          </p:nvPr>
        </p:nvSpPr>
        <p:spPr>
          <a:xfrm>
            <a:off x="1028700" y="1447800"/>
            <a:ext cx="8001000" cy="1115690"/>
          </a:xfrm>
          <a:prstGeom prst="rect">
            <a:avLst/>
          </a:prstGeom>
        </p:spPr>
        <p:txBody>
          <a:bodyPr vert="horz" wrap="square" lIns="0" tIns="12700" rIns="0" bIns="0" rtlCol="0">
            <a:spAutoFit/>
          </a:bodyPr>
          <a:lstStyle/>
          <a:p>
            <a:pPr marL="12700">
              <a:lnSpc>
                <a:spcPts val="4260"/>
              </a:lnSpc>
              <a:spcBef>
                <a:spcPts val="4079"/>
              </a:spcBef>
              <a:tabLst>
                <a:tab pos="1981835" algn="l"/>
              </a:tabLst>
            </a:pPr>
            <a:r>
              <a:rPr lang="en-US" sz="3600" spc="-10">
                <a:solidFill>
                  <a:srgbClr val="231F20"/>
                </a:solidFill>
                <a:cs typeface="Gotham-Bold"/>
              </a:rPr>
              <a:t>For additional questions not covered in existing material, c</a:t>
            </a:r>
            <a:r>
              <a:rPr sz="3600" spc="-10">
                <a:solidFill>
                  <a:srgbClr val="231F20"/>
                </a:solidFill>
                <a:cs typeface="Gotham-Bold"/>
              </a:rPr>
              <a:t>ontact</a:t>
            </a:r>
            <a:r>
              <a:rPr lang="en-US" sz="3600" spc="-10">
                <a:solidFill>
                  <a:srgbClr val="231F20"/>
                </a:solidFill>
                <a:cs typeface="Gotham-Bold"/>
              </a:rPr>
              <a:t> </a:t>
            </a:r>
            <a:r>
              <a:rPr sz="3600">
                <a:solidFill>
                  <a:srgbClr val="231F20"/>
                </a:solidFill>
                <a:cs typeface="Gotham-Bold"/>
                <a:hlinkClick r:id="rId3"/>
              </a:rPr>
              <a:t>eir@ed</a:t>
            </a:r>
            <a:r>
              <a:rPr sz="3600" spc="-40">
                <a:solidFill>
                  <a:srgbClr val="231F20"/>
                </a:solidFill>
                <a:cs typeface="Gotham-Bold"/>
                <a:hlinkClick r:id="rId3"/>
              </a:rPr>
              <a:t>.</a:t>
            </a:r>
            <a:r>
              <a:rPr sz="3600">
                <a:solidFill>
                  <a:srgbClr val="231F20"/>
                </a:solidFill>
                <a:cs typeface="Gotham-Bold"/>
                <a:hlinkClick r:id="rId3"/>
              </a:rPr>
              <a:t>g</a:t>
            </a:r>
            <a:r>
              <a:rPr sz="3600" spc="-110">
                <a:solidFill>
                  <a:srgbClr val="231F20"/>
                </a:solidFill>
                <a:cs typeface="Gotham-Bold"/>
                <a:hlinkClick r:id="rId3"/>
              </a:rPr>
              <a:t>o</a:t>
            </a:r>
            <a:r>
              <a:rPr sz="3600">
                <a:solidFill>
                  <a:srgbClr val="231F20"/>
                </a:solidFill>
                <a:cs typeface="Gotham-Bold"/>
                <a:hlinkClick r:id="rId3"/>
              </a:rPr>
              <a:t>v</a:t>
            </a:r>
            <a:endParaRPr sz="3600">
              <a:cs typeface="Gotham-Bold"/>
            </a:endParaRPr>
          </a:p>
        </p:txBody>
      </p:sp>
    </p:spTree>
    <p:extLst>
      <p:ext uri="{BB962C8B-B14F-4D97-AF65-F5344CB8AC3E}">
        <p14:creationId xmlns:p14="http://schemas.microsoft.com/office/powerpoint/2010/main" val="32258389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8609" y="514511"/>
            <a:ext cx="9301181" cy="2128186"/>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object 2"/>
          <p:cNvSpPr txBox="1">
            <a:spLocks noGrp="1"/>
          </p:cNvSpPr>
          <p:nvPr>
            <p:ph type="title"/>
          </p:nvPr>
        </p:nvSpPr>
        <p:spPr>
          <a:xfrm>
            <a:off x="603503" y="829056"/>
            <a:ext cx="8799569" cy="1616659"/>
          </a:xfrm>
          <a:prstGeom prst="rect">
            <a:avLst/>
          </a:prstGeom>
        </p:spPr>
        <p:txBody>
          <a:bodyPr vert="horz" lIns="91440" tIns="45720" rIns="91440" bIns="45720" rtlCol="0" anchor="ctr">
            <a:normAutofit/>
          </a:bodyPr>
          <a:lstStyle/>
          <a:p>
            <a:pPr marL="12700" marR="5080" algn="l" rtl="0">
              <a:lnSpc>
                <a:spcPct val="90000"/>
              </a:lnSpc>
              <a:spcBef>
                <a:spcPct val="0"/>
              </a:spcBef>
            </a:pPr>
            <a:r>
              <a:rPr lang="en-US" sz="4400" b="1" kern="1200" spc="-10">
                <a:solidFill>
                  <a:srgbClr val="FFFFFF"/>
                </a:solidFill>
                <a:latin typeface="+mj-lt"/>
                <a:ea typeface="+mj-ea"/>
                <a:cs typeface="+mj-cs"/>
              </a:rPr>
              <a:t>Pre-work</a:t>
            </a:r>
          </a:p>
        </p:txBody>
      </p:sp>
      <p:sp>
        <p:nvSpPr>
          <p:cNvPr id="39" name="Rectangle 38">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78609" y="2811750"/>
            <a:ext cx="7430719" cy="4440538"/>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484EF67C-71E3-40C3-8B61-ADC50F256C3C}"/>
              </a:ext>
            </a:extLst>
          </p:cNvPr>
          <p:cNvSpPr txBox="1"/>
          <p:nvPr/>
        </p:nvSpPr>
        <p:spPr>
          <a:xfrm>
            <a:off x="685800" y="3625017"/>
            <a:ext cx="6905574" cy="3701729"/>
          </a:xfrm>
          <a:prstGeom prst="rect">
            <a:avLst/>
          </a:prstGeom>
        </p:spPr>
        <p:txBody>
          <a:bodyPr vert="horz" lIns="91440" tIns="45720" rIns="91440" bIns="45720" rtlCol="0" anchor="ctr">
            <a:noAutofit/>
          </a:bodyPr>
          <a:lstStyle/>
          <a:p>
            <a:pPr algn="l"/>
            <a:r>
              <a:rPr lang="en-US" sz="2300" b="1" spc="-90"/>
              <a:t>Previously Delivered EIR 101 - </a:t>
            </a:r>
            <a:r>
              <a:rPr lang="en-US" sz="2300" b="0" i="0">
                <a:effectLst/>
              </a:rPr>
              <a:t>Basic information for new applicants about program purpose, tiered structure, evidence expectations, and eligibility</a:t>
            </a:r>
            <a:endParaRPr lang="en-US" sz="2300" b="1" spc="-90"/>
          </a:p>
          <a:p>
            <a:pPr marL="800100" lvl="1" indent="-342900">
              <a:buFont typeface="Arial" panose="020B0604020202020204" pitchFamily="34" charset="0"/>
              <a:buChar char="•"/>
            </a:pPr>
            <a:r>
              <a:rPr lang="en-US" sz="2300" b="0" i="0" u="sng" strike="noStrike">
                <a:effectLst/>
                <a:hlinkClick r:id="rId3"/>
              </a:rPr>
              <a:t>Recording</a:t>
            </a:r>
            <a:endParaRPr lang="en-US" sz="2300" u="sng"/>
          </a:p>
          <a:p>
            <a:pPr marL="800100" lvl="1" indent="-342900">
              <a:buFont typeface="Arial" panose="020B0604020202020204" pitchFamily="34" charset="0"/>
              <a:buChar char="•"/>
            </a:pPr>
            <a:r>
              <a:rPr lang="en-US" sz="2300" b="0" i="0" u="sng" strike="noStrike">
                <a:effectLst/>
                <a:hlinkClick r:id="rId4"/>
              </a:rPr>
              <a:t>Slides</a:t>
            </a:r>
            <a:endParaRPr lang="en-US" sz="2300" b="0" i="0" u="sng" strike="noStrike">
              <a:effectLst/>
            </a:endParaRPr>
          </a:p>
          <a:p>
            <a:pPr algn="l"/>
            <a:endParaRPr lang="en-US" sz="2300" b="1" spc="-90"/>
          </a:p>
          <a:p>
            <a:pPr algn="l"/>
            <a:r>
              <a:rPr lang="en-US" sz="2300" b="1" spc="-90"/>
              <a:t>Previously Delivered EIR 201 - </a:t>
            </a:r>
            <a:r>
              <a:rPr lang="en-US" sz="2300" b="0" i="0">
                <a:effectLst/>
              </a:rPr>
              <a:t>Q&amp;A on EIR 101 content, considerations for preparing an application (including tips from existing grantees), and key takeaways from recent trend data</a:t>
            </a:r>
          </a:p>
          <a:p>
            <a:pPr marL="800100" lvl="1" indent="-342900">
              <a:buFont typeface="Arial" panose="020B0604020202020204" pitchFamily="34" charset="0"/>
              <a:buChar char="•"/>
            </a:pPr>
            <a:r>
              <a:rPr lang="en-US" sz="2300">
                <a:solidFill>
                  <a:srgbClr val="333333"/>
                </a:solidFill>
                <a:hlinkClick r:id="rId5"/>
              </a:rPr>
              <a:t>Recording</a:t>
            </a:r>
            <a:endParaRPr lang="en-US" sz="2300">
              <a:solidFill>
                <a:srgbClr val="333333"/>
              </a:solidFill>
            </a:endParaRPr>
          </a:p>
          <a:p>
            <a:pPr marL="800100" lvl="1" indent="-342900">
              <a:buFont typeface="Arial" panose="020B0604020202020204" pitchFamily="34" charset="0"/>
              <a:buChar char="•"/>
            </a:pPr>
            <a:r>
              <a:rPr lang="en-US" sz="2300" b="0" i="0">
                <a:solidFill>
                  <a:srgbClr val="333333"/>
                </a:solidFill>
                <a:effectLst/>
                <a:hlinkClick r:id="rId6"/>
              </a:rPr>
              <a:t>Slides</a:t>
            </a:r>
            <a:endParaRPr lang="en-US" sz="2300" b="0" i="0">
              <a:solidFill>
                <a:srgbClr val="333333"/>
              </a:solidFill>
              <a:effectLst/>
            </a:endParaRPr>
          </a:p>
          <a:p>
            <a:pPr>
              <a:lnSpc>
                <a:spcPct val="90000"/>
              </a:lnSpc>
              <a:spcBef>
                <a:spcPts val="1000"/>
              </a:spcBef>
            </a:pPr>
            <a:endParaRPr lang="en-US" sz="2300" b="1" spc="-90"/>
          </a:p>
          <a:p>
            <a:pPr>
              <a:lnSpc>
                <a:spcPct val="90000"/>
              </a:lnSpc>
              <a:spcBef>
                <a:spcPts val="1000"/>
              </a:spcBef>
            </a:pPr>
            <a:endParaRPr lang="en-US" sz="2300"/>
          </a:p>
        </p:txBody>
      </p:sp>
      <p:sp>
        <p:nvSpPr>
          <p:cNvPr id="41" name="Rectangle 40">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41215" y="2811750"/>
            <a:ext cx="1742618" cy="2152090"/>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43" name="Rectangle 42">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41215" y="5132892"/>
            <a:ext cx="1738575" cy="2119396"/>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Tree>
    <p:extLst>
      <p:ext uri="{BB962C8B-B14F-4D97-AF65-F5344CB8AC3E}">
        <p14:creationId xmlns:p14="http://schemas.microsoft.com/office/powerpoint/2010/main" val="34898766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3" y="507795"/>
            <a:ext cx="2816856" cy="430809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object 2"/>
          <p:cNvSpPr txBox="1">
            <a:spLocks noGrp="1"/>
          </p:cNvSpPr>
          <p:nvPr>
            <p:ph type="title"/>
          </p:nvPr>
        </p:nvSpPr>
        <p:spPr>
          <a:xfrm>
            <a:off x="641223" y="829054"/>
            <a:ext cx="2347282" cy="3669257"/>
          </a:xfrm>
          <a:prstGeom prst="rect">
            <a:avLst/>
          </a:prstGeom>
        </p:spPr>
        <p:txBody>
          <a:bodyPr vert="horz" lIns="0" tIns="12700" rIns="0" bIns="0" rtlCol="0">
            <a:normAutofit/>
          </a:bodyPr>
          <a:lstStyle/>
          <a:p>
            <a:pPr marL="12700">
              <a:spcBef>
                <a:spcPts val="100"/>
              </a:spcBef>
            </a:pPr>
            <a:r>
              <a:rPr lang="en-US" sz="3900" b="1">
                <a:solidFill>
                  <a:srgbClr val="FFFFFF"/>
                </a:solidFill>
                <a:latin typeface="+mn-lt"/>
              </a:rPr>
              <a:t>THE</a:t>
            </a:r>
            <a:r>
              <a:rPr lang="en-US" sz="3900" b="1" spc="-35">
                <a:solidFill>
                  <a:srgbClr val="FFFFFF"/>
                </a:solidFill>
                <a:latin typeface="+mn-lt"/>
              </a:rPr>
              <a:t> </a:t>
            </a:r>
            <a:r>
              <a:rPr lang="en-US" sz="3900" b="1">
                <a:solidFill>
                  <a:srgbClr val="FFFFFF"/>
                </a:solidFill>
                <a:latin typeface="+mn-lt"/>
              </a:rPr>
              <a:t>EIR</a:t>
            </a:r>
            <a:r>
              <a:rPr lang="en-US" sz="3900" b="1" spc="-30">
                <a:solidFill>
                  <a:srgbClr val="FFFFFF"/>
                </a:solidFill>
                <a:latin typeface="+mn-lt"/>
              </a:rPr>
              <a:t> </a:t>
            </a:r>
            <a:r>
              <a:rPr lang="en-US" sz="3900" b="1">
                <a:solidFill>
                  <a:srgbClr val="FFFFFF"/>
                </a:solidFill>
                <a:latin typeface="+mn-lt"/>
              </a:rPr>
              <a:t>PROGRAM</a:t>
            </a:r>
            <a:r>
              <a:rPr lang="en-US" sz="3900" b="1" spc="-35">
                <a:solidFill>
                  <a:srgbClr val="FFFFFF"/>
                </a:solidFill>
                <a:latin typeface="+mn-lt"/>
              </a:rPr>
              <a:t> </a:t>
            </a:r>
            <a:r>
              <a:rPr lang="en-US" sz="3900" b="1">
                <a:solidFill>
                  <a:srgbClr val="FFFFFF"/>
                </a:solidFill>
                <a:latin typeface="+mn-lt"/>
              </a:rPr>
              <a:t>OFFICE</a:t>
            </a:r>
          </a:p>
        </p:txBody>
      </p:sp>
      <p:sp>
        <p:nvSpPr>
          <p:cNvPr id="13" name="Rectangle 12">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2" y="5008457"/>
            <a:ext cx="2816855" cy="224383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5" name="Rectangle 14">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36797" y="507795"/>
            <a:ext cx="6342992" cy="67464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705C16E6-115A-E32E-E75B-BFDEBE9B83E5}"/>
              </a:ext>
            </a:extLst>
          </p:cNvPr>
          <p:cNvSpPr>
            <a:spLocks noGrp="1"/>
          </p:cNvSpPr>
          <p:nvPr>
            <p:ph sz="half" idx="2"/>
          </p:nvPr>
        </p:nvSpPr>
        <p:spPr>
          <a:xfrm>
            <a:off x="3613259" y="778443"/>
            <a:ext cx="5806013" cy="6205146"/>
          </a:xfrm>
        </p:spPr>
        <p:txBody>
          <a:bodyPr anchor="ct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600" spc="-5">
                <a:solidFill>
                  <a:schemeClr val="tx1"/>
                </a:solidFill>
                <a:latin typeface="+mn-lt"/>
                <a:cs typeface="Arial"/>
              </a:rPr>
              <a:t>Manages the </a:t>
            </a:r>
            <a:r>
              <a:rPr lang="en-US" sz="2600">
                <a:solidFill>
                  <a:schemeClr val="tx1"/>
                </a:solidFill>
                <a:latin typeface="+mn-lt"/>
                <a:cs typeface="Arial"/>
              </a:rPr>
              <a:t>competitive </a:t>
            </a:r>
            <a:r>
              <a:rPr lang="en-US" sz="2600" spc="-5">
                <a:solidFill>
                  <a:schemeClr val="tx1"/>
                </a:solidFill>
                <a:latin typeface="+mn-lt"/>
                <a:cs typeface="Arial"/>
              </a:rPr>
              <a:t>grant application process </a:t>
            </a:r>
            <a:r>
              <a:rPr lang="en-US" sz="2600">
                <a:solidFill>
                  <a:schemeClr val="tx1"/>
                </a:solidFill>
                <a:latin typeface="+mn-lt"/>
                <a:cs typeface="Arial"/>
              </a:rPr>
              <a:t>that </a:t>
            </a:r>
            <a:r>
              <a:rPr lang="en-US" sz="2600" spc="-5">
                <a:solidFill>
                  <a:schemeClr val="tx1"/>
                </a:solidFill>
                <a:latin typeface="+mn-lt"/>
                <a:cs typeface="Arial"/>
              </a:rPr>
              <a:t>awards discretionary grants </a:t>
            </a:r>
            <a:r>
              <a:rPr lang="en-US" sz="2600" spc="-545">
                <a:solidFill>
                  <a:schemeClr val="tx1"/>
                </a:solidFill>
                <a:latin typeface="+mn-lt"/>
                <a:cs typeface="Arial"/>
              </a:rPr>
              <a:t> </a:t>
            </a:r>
            <a:r>
              <a:rPr lang="en-US" sz="2600">
                <a:solidFill>
                  <a:schemeClr val="tx1"/>
                </a:solidFill>
                <a:latin typeface="+mn-lt"/>
                <a:cs typeface="Arial"/>
              </a:rPr>
              <a:t>to</a:t>
            </a:r>
            <a:r>
              <a:rPr lang="en-US" sz="2600" spc="-5">
                <a:solidFill>
                  <a:schemeClr val="tx1"/>
                </a:solidFill>
                <a:latin typeface="+mn-lt"/>
                <a:cs typeface="Arial"/>
              </a:rPr>
              <a:t> eligible applicants.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600" spc="-5">
              <a:solidFill>
                <a:schemeClr val="tx1"/>
              </a:solidFill>
              <a:latin typeface="+mn-lt"/>
              <a:cs typeface="Arial"/>
            </a:endParaRPr>
          </a:p>
          <a:p>
            <a:pPr marL="173355">
              <a:lnSpc>
                <a:spcPct val="100000"/>
              </a:lnSpc>
              <a:spcBef>
                <a:spcPts val="1140"/>
              </a:spcBef>
            </a:pPr>
            <a:r>
              <a:rPr lang="en-US" sz="2600" spc="15">
                <a:latin typeface="+mn-lt"/>
                <a:cs typeface="Arial"/>
              </a:rPr>
              <a:t>Proposed</a:t>
            </a:r>
            <a:r>
              <a:rPr lang="en-US" sz="2600" spc="-5">
                <a:latin typeface="+mn-lt"/>
                <a:cs typeface="Arial"/>
              </a:rPr>
              <a:t> </a:t>
            </a:r>
            <a:r>
              <a:rPr lang="en-US" sz="2600" spc="10">
                <a:latin typeface="+mn-lt"/>
                <a:cs typeface="Arial"/>
              </a:rPr>
              <a:t>projects</a:t>
            </a:r>
            <a:r>
              <a:rPr lang="en-US" sz="2600" spc="-5">
                <a:latin typeface="+mn-lt"/>
                <a:cs typeface="Arial"/>
              </a:rPr>
              <a:t> </a:t>
            </a:r>
            <a:r>
              <a:rPr lang="en-US" sz="2600" b="1" u="heavy" spc="20">
                <a:uFill>
                  <a:solidFill>
                    <a:srgbClr val="FFFFFF"/>
                  </a:solidFill>
                </a:uFill>
                <a:latin typeface="+mn-lt"/>
                <a:cs typeface="Arial"/>
              </a:rPr>
              <a:t>must</a:t>
            </a:r>
            <a:r>
              <a:rPr lang="en-US" sz="2600" u="heavy" spc="20">
                <a:uFill>
                  <a:solidFill>
                    <a:srgbClr val="FFFFFF"/>
                  </a:solidFill>
                </a:uFill>
                <a:latin typeface="+mn-lt"/>
                <a:cs typeface="Arial"/>
              </a:rPr>
              <a:t>:</a:t>
            </a:r>
            <a:endParaRPr lang="en-US" sz="2600">
              <a:latin typeface="+mn-lt"/>
              <a:cs typeface="Arial"/>
            </a:endParaRPr>
          </a:p>
          <a:p>
            <a:pPr marL="972820" lvl="1" indent="-342900">
              <a:spcBef>
                <a:spcPts val="680"/>
              </a:spcBef>
              <a:buClr>
                <a:srgbClr val="00B0F0"/>
              </a:buClr>
              <a:buFont typeface="Wingdings" panose="05000000000000000000" pitchFamily="2" charset="2"/>
              <a:buChar char="ü"/>
              <a:tabLst>
                <a:tab pos="365125" algn="l"/>
              </a:tabLst>
            </a:pPr>
            <a:r>
              <a:rPr lang="en-US" sz="2600" spc="15">
                <a:latin typeface="+mn-lt"/>
                <a:cs typeface="Arial"/>
              </a:rPr>
              <a:t>Serve</a:t>
            </a:r>
            <a:r>
              <a:rPr lang="en-US" sz="2600" spc="5">
                <a:latin typeface="+mn-lt"/>
                <a:cs typeface="Arial"/>
              </a:rPr>
              <a:t> </a:t>
            </a:r>
            <a:r>
              <a:rPr lang="en-US" sz="2600" spc="10">
                <a:latin typeface="+mn-lt"/>
                <a:cs typeface="Arial"/>
              </a:rPr>
              <a:t>high-need</a:t>
            </a:r>
            <a:r>
              <a:rPr lang="en-US" sz="2600" spc="5">
                <a:latin typeface="+mn-lt"/>
                <a:cs typeface="Arial"/>
              </a:rPr>
              <a:t> </a:t>
            </a:r>
            <a:r>
              <a:rPr lang="en-US" sz="2600" spc="15">
                <a:latin typeface="+mn-lt"/>
                <a:cs typeface="Arial"/>
              </a:rPr>
              <a:t>students</a:t>
            </a:r>
            <a:endParaRPr lang="en-US" sz="2600">
              <a:latin typeface="+mn-lt"/>
              <a:cs typeface="Arial"/>
            </a:endParaRPr>
          </a:p>
          <a:p>
            <a:pPr marL="972820" lvl="1" indent="-342900">
              <a:spcBef>
                <a:spcPts val="265"/>
              </a:spcBef>
              <a:buClr>
                <a:srgbClr val="00B0F0"/>
              </a:buClr>
              <a:buFont typeface="Wingdings" panose="05000000000000000000" pitchFamily="2" charset="2"/>
              <a:buChar char="ü"/>
              <a:tabLst>
                <a:tab pos="365125" algn="l"/>
              </a:tabLst>
            </a:pPr>
            <a:r>
              <a:rPr lang="en-US" sz="2600" spc="20">
                <a:latin typeface="+mn-lt"/>
                <a:cs typeface="Arial"/>
              </a:rPr>
              <a:t>Be</a:t>
            </a:r>
            <a:r>
              <a:rPr lang="en-US" sz="2600" spc="-5">
                <a:latin typeface="+mn-lt"/>
                <a:cs typeface="Arial"/>
              </a:rPr>
              <a:t> </a:t>
            </a:r>
            <a:r>
              <a:rPr lang="en-US" sz="2600" spc="10">
                <a:latin typeface="+mn-lt"/>
                <a:cs typeface="Arial"/>
              </a:rPr>
              <a:t>evidenced-based</a:t>
            </a:r>
            <a:endParaRPr lang="en-US" sz="2600">
              <a:latin typeface="+mn-lt"/>
              <a:cs typeface="Arial"/>
            </a:endParaRPr>
          </a:p>
          <a:p>
            <a:pPr marL="973455" marR="542290" lvl="1" indent="-342900">
              <a:lnSpc>
                <a:spcPct val="98600"/>
              </a:lnSpc>
              <a:spcBef>
                <a:spcPts val="290"/>
              </a:spcBef>
              <a:buClr>
                <a:srgbClr val="00B0F0"/>
              </a:buClr>
              <a:buFont typeface="Wingdings" panose="05000000000000000000" pitchFamily="2" charset="2"/>
              <a:buChar char="ü"/>
              <a:tabLst>
                <a:tab pos="365125" algn="l"/>
              </a:tabLst>
            </a:pPr>
            <a:r>
              <a:rPr lang="en-US" sz="2600" spc="15">
                <a:latin typeface="+mn-lt"/>
                <a:cs typeface="Arial"/>
              </a:rPr>
              <a:t>Include an </a:t>
            </a:r>
            <a:r>
              <a:rPr lang="en-US" sz="2600" spc="10">
                <a:latin typeface="+mn-lt"/>
                <a:cs typeface="Arial"/>
              </a:rPr>
              <a:t>independent evaluation of </a:t>
            </a:r>
            <a:r>
              <a:rPr lang="en-US" sz="2600" spc="15">
                <a:latin typeface="+mn-lt"/>
                <a:cs typeface="Arial"/>
              </a:rPr>
              <a:t>the </a:t>
            </a:r>
            <a:r>
              <a:rPr lang="en-US" sz="2600" spc="10">
                <a:latin typeface="+mn-lt"/>
                <a:cs typeface="Arial"/>
              </a:rPr>
              <a:t>effectiveness</a:t>
            </a:r>
            <a:r>
              <a:rPr lang="en-US" sz="2600">
                <a:latin typeface="+mn-lt"/>
                <a:cs typeface="Arial"/>
              </a:rPr>
              <a:t> </a:t>
            </a:r>
            <a:r>
              <a:rPr lang="en-US" sz="2600" spc="10">
                <a:latin typeface="+mn-lt"/>
                <a:cs typeface="Arial"/>
              </a:rPr>
              <a:t>of</a:t>
            </a:r>
            <a:r>
              <a:rPr lang="en-US" sz="2600">
                <a:latin typeface="+mn-lt"/>
                <a:cs typeface="Arial"/>
              </a:rPr>
              <a:t> </a:t>
            </a:r>
            <a:r>
              <a:rPr lang="en-US" sz="2600" spc="5">
                <a:latin typeface="+mn-lt"/>
                <a:cs typeface="Arial"/>
              </a:rPr>
              <a:t>its</a:t>
            </a:r>
            <a:r>
              <a:rPr lang="en-US" sz="2600">
                <a:latin typeface="+mn-lt"/>
                <a:cs typeface="Arial"/>
              </a:rPr>
              <a:t> </a:t>
            </a:r>
            <a:r>
              <a:rPr lang="en-US" sz="2600" spc="10">
                <a:latin typeface="+mn-lt"/>
                <a:cs typeface="Arial"/>
              </a:rPr>
              <a:t>project</a:t>
            </a:r>
            <a:endParaRPr lang="en-US" sz="2600">
              <a:latin typeface="+mn-lt"/>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300" spc="-5">
              <a:solidFill>
                <a:schemeClr val="tx1"/>
              </a:solidFill>
              <a:latin typeface="+mn-lt"/>
              <a:cs typeface="Aria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300">
              <a:solidFill>
                <a:schemeClr val="tx1"/>
              </a:solidFill>
              <a:latin typeface="+mn-lt"/>
              <a:cs typeface="Arial"/>
            </a:endParaRPr>
          </a:p>
          <a:p>
            <a:endParaRPr lang="en-US" sz="2300">
              <a:latin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792082" y="1108515"/>
            <a:ext cx="8735458" cy="1204330"/>
          </a:xfrm>
          <a:prstGeom prst="rect">
            <a:avLst/>
          </a:prstGeom>
        </p:spPr>
        <p:txBody>
          <a:bodyPr vert="horz" lIns="91440" tIns="45720" rIns="91440" bIns="45720" rtlCol="0" anchor="ctr">
            <a:normAutofit/>
          </a:bodyPr>
          <a:lstStyle/>
          <a:p>
            <a:pPr marL="12700" algn="l" rtl="0">
              <a:lnSpc>
                <a:spcPct val="90000"/>
              </a:lnSpc>
              <a:spcBef>
                <a:spcPct val="0"/>
              </a:spcBef>
            </a:pPr>
            <a:r>
              <a:rPr lang="en-US" sz="4400" b="1" kern="1200">
                <a:latin typeface="+mn-lt"/>
                <a:cs typeface="+mj-cs"/>
              </a:rPr>
              <a:t>THERE</a:t>
            </a:r>
            <a:r>
              <a:rPr lang="en-US" sz="4400" b="1" kern="1200" spc="-15">
                <a:latin typeface="+mn-lt"/>
                <a:cs typeface="+mj-cs"/>
              </a:rPr>
              <a:t> </a:t>
            </a:r>
            <a:r>
              <a:rPr lang="en-US" sz="4400" b="1" kern="1200">
                <a:latin typeface="+mn-lt"/>
                <a:cs typeface="+mj-cs"/>
              </a:rPr>
              <a:t>ARE</a:t>
            </a:r>
            <a:r>
              <a:rPr lang="en-US" sz="4400" b="1" kern="1200" spc="-15">
                <a:latin typeface="+mn-lt"/>
                <a:cs typeface="+mj-cs"/>
              </a:rPr>
              <a:t> </a:t>
            </a:r>
            <a:r>
              <a:rPr lang="en-US" sz="4400" b="1" kern="1200">
                <a:latin typeface="+mn-lt"/>
                <a:cs typeface="+mj-cs"/>
              </a:rPr>
              <a:t>3</a:t>
            </a:r>
            <a:r>
              <a:rPr lang="en-US" sz="4400" b="1" kern="1200" spc="-10">
                <a:latin typeface="+mn-lt"/>
                <a:cs typeface="+mj-cs"/>
              </a:rPr>
              <a:t> </a:t>
            </a:r>
            <a:r>
              <a:rPr lang="en-US" sz="4400" b="1" kern="1200">
                <a:latin typeface="+mn-lt"/>
                <a:cs typeface="+mj-cs"/>
              </a:rPr>
              <a:t>TYPES</a:t>
            </a:r>
            <a:r>
              <a:rPr lang="en-US" sz="4400" b="1" kern="1200" spc="-15">
                <a:latin typeface="+mn-lt"/>
                <a:cs typeface="+mj-cs"/>
              </a:rPr>
              <a:t> </a:t>
            </a:r>
            <a:r>
              <a:rPr lang="en-US" sz="4400" b="1" kern="1200">
                <a:latin typeface="+mn-lt"/>
                <a:cs typeface="+mj-cs"/>
              </a:rPr>
              <a:t>OF</a:t>
            </a:r>
            <a:r>
              <a:rPr lang="en-US" sz="4400" b="1" kern="1200" spc="-15">
                <a:latin typeface="+mn-lt"/>
                <a:cs typeface="+mj-cs"/>
              </a:rPr>
              <a:t> </a:t>
            </a:r>
            <a:r>
              <a:rPr lang="en-US" sz="4400" b="1" kern="1200">
                <a:latin typeface="+mn-lt"/>
                <a:cs typeface="+mj-cs"/>
              </a:rPr>
              <a:t>EIR</a:t>
            </a:r>
            <a:r>
              <a:rPr lang="en-US" sz="4400" b="1" kern="1200" spc="-15">
                <a:latin typeface="+mn-lt"/>
                <a:cs typeface="+mj-cs"/>
              </a:rPr>
              <a:t> </a:t>
            </a:r>
            <a:r>
              <a:rPr lang="en-US" sz="4400" b="1" kern="1200" spc="-10">
                <a:latin typeface="+mn-lt"/>
                <a:cs typeface="+mj-cs"/>
              </a:rPr>
              <a:t>GRANTS</a:t>
            </a:r>
          </a:p>
        </p:txBody>
      </p:sp>
      <p:cxnSp>
        <p:nvCxnSpPr>
          <p:cNvPr id="20" name="Straight Connector 22">
            <a:extLst>
              <a:ext uri="{FF2B5EF4-FFF2-40B4-BE49-F238E27FC236}">
                <a16:creationId xmlns:a16="http://schemas.microsoft.com/office/drawing/2014/main" id="{39B7FDC9-F0CE-43A7-9F2A-83DD09DC345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4289" y="2567041"/>
            <a:ext cx="8353135"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7" name="Graphic 6" descr="Hospital">
            <a:extLst>
              <a:ext uri="{FF2B5EF4-FFF2-40B4-BE49-F238E27FC236}">
                <a16:creationId xmlns:a16="http://schemas.microsoft.com/office/drawing/2014/main" id="{36127277-762B-4FCE-95BB-3CB75DE10DD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64289" y="3382493"/>
            <a:ext cx="2077063" cy="2077063"/>
          </a:xfrm>
          <a:prstGeom prst="rect">
            <a:avLst/>
          </a:prstGeom>
        </p:spPr>
      </p:pic>
      <p:sp>
        <p:nvSpPr>
          <p:cNvPr id="3" name="object 3"/>
          <p:cNvSpPr txBox="1"/>
          <p:nvPr/>
        </p:nvSpPr>
        <p:spPr>
          <a:xfrm>
            <a:off x="3352800" y="2583295"/>
            <a:ext cx="5864624" cy="4579505"/>
          </a:xfrm>
          <a:prstGeom prst="rect">
            <a:avLst/>
          </a:prstGeom>
        </p:spPr>
        <p:txBody>
          <a:bodyPr vert="horz" lIns="91440" tIns="45720" rIns="91440" bIns="45720" rtlCol="0">
            <a:noAutofit/>
          </a:bodyPr>
          <a:lstStyle/>
          <a:p>
            <a:pPr marL="241300" marR="5080" indent="-228600">
              <a:lnSpc>
                <a:spcPct val="90000"/>
              </a:lnSpc>
              <a:spcBef>
                <a:spcPts val="55"/>
              </a:spcBef>
              <a:buFont typeface="Arial" panose="020B0604020202020204" pitchFamily="34" charset="0"/>
              <a:buChar char="•"/>
              <a:tabLst>
                <a:tab pos="469900" algn="l"/>
              </a:tabLst>
            </a:pPr>
            <a:r>
              <a:rPr lang="en-US" sz="2150"/>
              <a:t>EIR </a:t>
            </a:r>
            <a:r>
              <a:rPr lang="en-US" sz="2150" spc="-10"/>
              <a:t>grants </a:t>
            </a:r>
            <a:r>
              <a:rPr lang="en-US" sz="2150" spc="-15"/>
              <a:t>are </a:t>
            </a:r>
            <a:r>
              <a:rPr lang="en-US" sz="2150"/>
              <a:t>designed in a </a:t>
            </a:r>
            <a:r>
              <a:rPr lang="en-US" sz="2150" spc="-10"/>
              <a:t>tiered structure. The </a:t>
            </a:r>
            <a:r>
              <a:rPr lang="en-US" sz="2150"/>
              <a:t>tiers </a:t>
            </a:r>
            <a:r>
              <a:rPr lang="en-US" sz="2150" spc="-15"/>
              <a:t>are </a:t>
            </a:r>
            <a:r>
              <a:rPr lang="en-US" sz="2150" spc="-525"/>
              <a:t> </a:t>
            </a:r>
            <a:r>
              <a:rPr lang="en-US" sz="2150" spc="-10"/>
              <a:t>differentiated </a:t>
            </a:r>
            <a:r>
              <a:rPr lang="en-US" sz="2150" spc="-25"/>
              <a:t>by </a:t>
            </a:r>
            <a:r>
              <a:rPr lang="en-US" sz="2150"/>
              <a:t>the </a:t>
            </a:r>
            <a:r>
              <a:rPr lang="en-US" sz="2150" spc="-25"/>
              <a:t>level </a:t>
            </a:r>
            <a:r>
              <a:rPr lang="en-US" sz="2150"/>
              <a:t>of </a:t>
            </a:r>
            <a:r>
              <a:rPr lang="en-US" sz="2150" spc="-10"/>
              <a:t>evidence required </a:t>
            </a:r>
            <a:r>
              <a:rPr lang="en-US" sz="2150" spc="-15"/>
              <a:t>to </a:t>
            </a:r>
            <a:r>
              <a:rPr lang="en-US" sz="2150"/>
              <a:t>support </a:t>
            </a:r>
            <a:r>
              <a:rPr lang="en-US" sz="2150" spc="-525"/>
              <a:t> </a:t>
            </a:r>
            <a:r>
              <a:rPr lang="en-US" sz="2150"/>
              <a:t>the</a:t>
            </a:r>
            <a:r>
              <a:rPr lang="en-US" sz="2150" spc="-5"/>
              <a:t> </a:t>
            </a:r>
            <a:r>
              <a:rPr lang="en-US" sz="2150"/>
              <a:t>ability</a:t>
            </a:r>
            <a:r>
              <a:rPr lang="en-US" sz="2150" spc="-5"/>
              <a:t> </a:t>
            </a:r>
            <a:r>
              <a:rPr lang="en-US" sz="2150"/>
              <a:t>of the</a:t>
            </a:r>
            <a:r>
              <a:rPr lang="en-US" sz="2150" spc="-5"/>
              <a:t> </a:t>
            </a:r>
            <a:r>
              <a:rPr lang="en-US" sz="2150" spc="-10"/>
              <a:t>project</a:t>
            </a:r>
            <a:r>
              <a:rPr lang="en-US" sz="2150" spc="-5"/>
              <a:t> </a:t>
            </a:r>
            <a:r>
              <a:rPr lang="en-US" sz="2150" spc="-15"/>
              <a:t>to</a:t>
            </a:r>
            <a:r>
              <a:rPr lang="en-US" sz="2150"/>
              <a:t> </a:t>
            </a:r>
            <a:r>
              <a:rPr lang="en-US" sz="2150" spc="-10"/>
              <a:t>produce</a:t>
            </a:r>
            <a:r>
              <a:rPr lang="en-US" sz="2150" spc="-5"/>
              <a:t> </a:t>
            </a:r>
            <a:r>
              <a:rPr lang="en-US" sz="2150"/>
              <a:t>the</a:t>
            </a:r>
            <a:r>
              <a:rPr lang="en-US" sz="2150" spc="-5"/>
              <a:t> proposed</a:t>
            </a:r>
            <a:r>
              <a:rPr lang="en-US" sz="2150"/>
              <a:t> </a:t>
            </a:r>
            <a:r>
              <a:rPr lang="en-US" sz="2150" spc="-10"/>
              <a:t>project</a:t>
            </a:r>
            <a:r>
              <a:rPr lang="en-US" sz="2150" spc="-30"/>
              <a:t> </a:t>
            </a:r>
            <a:r>
              <a:rPr lang="en-US" sz="2150" spc="-10"/>
              <a:t>outcome.</a:t>
            </a:r>
            <a:endParaRPr lang="en-US" sz="2150"/>
          </a:p>
          <a:p>
            <a:pPr marL="241300" marR="5080" indent="-228600">
              <a:lnSpc>
                <a:spcPct val="90000"/>
              </a:lnSpc>
              <a:spcBef>
                <a:spcPts val="55"/>
              </a:spcBef>
              <a:buFont typeface="Arial" panose="020B0604020202020204" pitchFamily="34" charset="0"/>
              <a:buChar char="•"/>
              <a:tabLst>
                <a:tab pos="469900" algn="l"/>
              </a:tabLst>
            </a:pPr>
            <a:endParaRPr lang="en-US" sz="2150" b="1" spc="-5"/>
          </a:p>
          <a:p>
            <a:pPr marL="698500" marR="5080" lvl="1" indent="-228600">
              <a:lnSpc>
                <a:spcPct val="90000"/>
              </a:lnSpc>
              <a:spcBef>
                <a:spcPts val="55"/>
              </a:spcBef>
              <a:buFont typeface="Arial" panose="020B0604020202020204" pitchFamily="34" charset="0"/>
              <a:buChar char="•"/>
              <a:tabLst>
                <a:tab pos="469900" algn="l"/>
              </a:tabLst>
            </a:pPr>
            <a:r>
              <a:rPr lang="en-US" sz="2150" b="1" spc="-5"/>
              <a:t>Early-phase</a:t>
            </a:r>
            <a:r>
              <a:rPr lang="en-US" sz="2150" b="1" spc="-30"/>
              <a:t> </a:t>
            </a:r>
            <a:r>
              <a:rPr lang="en-US" sz="2150" b="1" spc="-10"/>
              <a:t>grants</a:t>
            </a:r>
          </a:p>
          <a:p>
            <a:pPr marL="698500" marR="5080" lvl="1" indent="-228600">
              <a:lnSpc>
                <a:spcPct val="90000"/>
              </a:lnSpc>
              <a:spcBef>
                <a:spcPts val="55"/>
              </a:spcBef>
              <a:buFont typeface="Arial" panose="020B0604020202020204" pitchFamily="34" charset="0"/>
              <a:buChar char="•"/>
              <a:tabLst>
                <a:tab pos="469900" algn="l"/>
              </a:tabLst>
            </a:pPr>
            <a:r>
              <a:rPr lang="en-US" sz="2150" b="1"/>
              <a:t>Mid-phase</a:t>
            </a:r>
            <a:r>
              <a:rPr lang="en-US" sz="2150" b="1" spc="-90"/>
              <a:t> </a:t>
            </a:r>
            <a:r>
              <a:rPr lang="en-US" sz="2150" b="1" spc="-10"/>
              <a:t>grants</a:t>
            </a:r>
          </a:p>
          <a:p>
            <a:pPr marL="698500" marR="5080" lvl="1" indent="-228600">
              <a:lnSpc>
                <a:spcPct val="90000"/>
              </a:lnSpc>
              <a:spcBef>
                <a:spcPts val="55"/>
              </a:spcBef>
              <a:buFont typeface="Arial" panose="020B0604020202020204" pitchFamily="34" charset="0"/>
              <a:buChar char="•"/>
              <a:tabLst>
                <a:tab pos="469900" algn="l"/>
              </a:tabLst>
            </a:pPr>
            <a:r>
              <a:rPr lang="en-US" sz="2150" b="1"/>
              <a:t>Expansion</a:t>
            </a:r>
            <a:r>
              <a:rPr lang="en-US" sz="2150" b="1" spc="-90"/>
              <a:t> </a:t>
            </a:r>
            <a:r>
              <a:rPr lang="en-US" sz="2150" b="1" spc="-10"/>
              <a:t>grants</a:t>
            </a:r>
            <a:endParaRPr lang="en-US" sz="2150" b="1"/>
          </a:p>
          <a:p>
            <a:pPr lvl="1" indent="-228600">
              <a:lnSpc>
                <a:spcPct val="90000"/>
              </a:lnSpc>
              <a:spcBef>
                <a:spcPts val="20"/>
              </a:spcBef>
              <a:buClr>
                <a:srgbClr val="231F20"/>
              </a:buClr>
              <a:buFont typeface="Arial" panose="020B0604020202020204" pitchFamily="34" charset="0"/>
              <a:buChar char="•"/>
            </a:pPr>
            <a:endParaRPr lang="en-US" sz="2150"/>
          </a:p>
          <a:p>
            <a:pPr marL="241300" indent="-228600">
              <a:lnSpc>
                <a:spcPct val="90000"/>
              </a:lnSpc>
              <a:buFont typeface="Arial" panose="020B0604020202020204" pitchFamily="34" charset="0"/>
              <a:buChar char="•"/>
              <a:tabLst>
                <a:tab pos="469265" algn="l"/>
                <a:tab pos="469900" algn="l"/>
              </a:tabLst>
            </a:pPr>
            <a:r>
              <a:rPr lang="en-US" sz="2150"/>
              <a:t>Funding</a:t>
            </a:r>
            <a:r>
              <a:rPr lang="en-US" sz="2150" spc="-5"/>
              <a:t> </a:t>
            </a:r>
            <a:r>
              <a:rPr lang="en-US" sz="2150" spc="-20"/>
              <a:t>levels</a:t>
            </a:r>
            <a:r>
              <a:rPr lang="en-US" sz="2150" spc="-5"/>
              <a:t> </a:t>
            </a:r>
            <a:r>
              <a:rPr lang="en-US" sz="2150" spc="-15"/>
              <a:t>are</a:t>
            </a:r>
            <a:r>
              <a:rPr lang="en-US" sz="2150" spc="-5"/>
              <a:t> </a:t>
            </a:r>
            <a:r>
              <a:rPr lang="en-US" sz="2150" spc="-10"/>
              <a:t>linked</a:t>
            </a:r>
            <a:r>
              <a:rPr lang="en-US" sz="2150" spc="-5"/>
              <a:t> </a:t>
            </a:r>
            <a:r>
              <a:rPr lang="en-US" sz="2150" spc="-15"/>
              <a:t>to</a:t>
            </a:r>
            <a:r>
              <a:rPr lang="en-US" sz="2150" spc="-5"/>
              <a:t> </a:t>
            </a:r>
            <a:r>
              <a:rPr lang="en-US" sz="2150"/>
              <a:t>the</a:t>
            </a:r>
            <a:r>
              <a:rPr lang="en-US" sz="2150" spc="-5"/>
              <a:t> </a:t>
            </a:r>
            <a:r>
              <a:rPr lang="en-US" sz="2150" spc="-10"/>
              <a:t>evidence</a:t>
            </a:r>
            <a:r>
              <a:rPr lang="en-US" sz="2150" spc="-5"/>
              <a:t> </a:t>
            </a:r>
            <a:r>
              <a:rPr lang="en-US" sz="2150" spc="-10"/>
              <a:t>requirement.</a:t>
            </a:r>
            <a:endParaRPr lang="en-US" sz="2150"/>
          </a:p>
          <a:p>
            <a:pPr indent="-228600">
              <a:lnSpc>
                <a:spcPct val="90000"/>
              </a:lnSpc>
              <a:spcBef>
                <a:spcPts val="40"/>
              </a:spcBef>
              <a:buClr>
                <a:srgbClr val="231F20"/>
              </a:buClr>
              <a:buFont typeface="Arial" panose="020B0604020202020204" pitchFamily="34" charset="0"/>
              <a:buChar char="•"/>
            </a:pPr>
            <a:endParaRPr lang="en-US" sz="2150"/>
          </a:p>
          <a:p>
            <a:pPr marL="241300" marR="230504" indent="-228600">
              <a:lnSpc>
                <a:spcPct val="90000"/>
              </a:lnSpc>
              <a:buFont typeface="Arial" panose="020B0604020202020204" pitchFamily="34" charset="0"/>
              <a:buChar char="•"/>
              <a:tabLst>
                <a:tab pos="469265" algn="l"/>
                <a:tab pos="469900" algn="l"/>
              </a:tabLst>
            </a:pPr>
            <a:r>
              <a:rPr lang="en-US" sz="2150"/>
              <a:t>It is hoped </a:t>
            </a:r>
            <a:r>
              <a:rPr lang="en-US" sz="2150" spc="-5"/>
              <a:t>that </a:t>
            </a:r>
            <a:r>
              <a:rPr lang="en-US" sz="2150" spc="-20"/>
              <a:t>awarded </a:t>
            </a:r>
            <a:r>
              <a:rPr lang="en-US" sz="2150" spc="-5"/>
              <a:t>projects </a:t>
            </a:r>
            <a:r>
              <a:rPr lang="en-US" sz="2150"/>
              <a:t>will build </a:t>
            </a:r>
            <a:r>
              <a:rPr lang="en-US" sz="2150" spc="-10"/>
              <a:t>evidence </a:t>
            </a:r>
            <a:r>
              <a:rPr lang="en-US" sz="2150" spc="-15"/>
              <a:t>to advance</a:t>
            </a:r>
            <a:r>
              <a:rPr lang="en-US" sz="2150"/>
              <a:t> </a:t>
            </a:r>
            <a:r>
              <a:rPr lang="en-US" sz="2150" spc="-10"/>
              <a:t>through</a:t>
            </a:r>
            <a:r>
              <a:rPr lang="en-US" sz="2150"/>
              <a:t> </a:t>
            </a:r>
            <a:r>
              <a:rPr lang="en-US" sz="2150" spc="-10"/>
              <a:t>EIR’s</a:t>
            </a:r>
            <a:r>
              <a:rPr lang="en-US" sz="2150" spc="5"/>
              <a:t> </a:t>
            </a:r>
            <a:r>
              <a:rPr lang="en-US" sz="2150" spc="-10"/>
              <a:t>grant</a:t>
            </a:r>
            <a:r>
              <a:rPr lang="en-US" sz="2150"/>
              <a:t> tiers</a:t>
            </a:r>
            <a:r>
              <a:rPr lang="en-US" sz="2150" spc="5"/>
              <a:t> </a:t>
            </a:r>
            <a:r>
              <a:rPr lang="en-US" sz="2150"/>
              <a:t>in </a:t>
            </a:r>
            <a:r>
              <a:rPr lang="en-US" sz="2150" spc="-10"/>
              <a:t>future</a:t>
            </a:r>
            <a:r>
              <a:rPr lang="en-US" sz="2150"/>
              <a:t> </a:t>
            </a:r>
            <a:r>
              <a:rPr lang="en-US" sz="2150" spc="-5"/>
              <a:t>competitions.</a:t>
            </a:r>
            <a:endParaRPr lang="en-US" sz="215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691514" y="329902"/>
            <a:ext cx="8675369" cy="1057046"/>
          </a:xfrm>
          <a:prstGeom prst="rect">
            <a:avLst/>
          </a:prstGeom>
        </p:spPr>
        <p:txBody>
          <a:bodyPr vert="horz" lIns="91440" tIns="45720" rIns="91440" bIns="45720" rtlCol="0" anchor="b">
            <a:normAutofit/>
          </a:bodyPr>
          <a:lstStyle/>
          <a:p>
            <a:pPr marL="12700" algn="l" rtl="0">
              <a:lnSpc>
                <a:spcPct val="90000"/>
              </a:lnSpc>
              <a:spcBef>
                <a:spcPct val="0"/>
              </a:spcBef>
            </a:pPr>
            <a:r>
              <a:rPr lang="en-US" sz="4400" b="1" kern="1200">
                <a:latin typeface="+mn-lt"/>
                <a:cs typeface="+mj-cs"/>
              </a:rPr>
              <a:t>TIERED</a:t>
            </a:r>
            <a:r>
              <a:rPr lang="en-US" sz="4400" b="1" kern="1200" spc="-85">
                <a:latin typeface="+mn-lt"/>
                <a:cs typeface="+mj-cs"/>
              </a:rPr>
              <a:t> </a:t>
            </a:r>
            <a:r>
              <a:rPr lang="en-US" sz="4400" b="1" kern="1200" spc="-5">
                <a:latin typeface="+mn-lt"/>
                <a:cs typeface="+mj-cs"/>
              </a:rPr>
              <a:t>STRUCTURE</a:t>
            </a:r>
          </a:p>
        </p:txBody>
      </p:sp>
      <p:graphicFrame>
        <p:nvGraphicFramePr>
          <p:cNvPr id="4" name="Table 3">
            <a:extLst>
              <a:ext uri="{FF2B5EF4-FFF2-40B4-BE49-F238E27FC236}">
                <a16:creationId xmlns:a16="http://schemas.microsoft.com/office/drawing/2014/main" id="{DF93261C-C215-479E-A06E-764A5B7BADD3}"/>
              </a:ext>
            </a:extLst>
          </p:cNvPr>
          <p:cNvGraphicFramePr>
            <a:graphicFrameLocks noGrp="1"/>
          </p:cNvGraphicFramePr>
          <p:nvPr>
            <p:extLst>
              <p:ext uri="{D42A27DB-BD31-4B8C-83A1-F6EECF244321}">
                <p14:modId xmlns:p14="http://schemas.microsoft.com/office/powerpoint/2010/main" val="149193250"/>
              </p:ext>
            </p:extLst>
          </p:nvPr>
        </p:nvGraphicFramePr>
        <p:xfrm>
          <a:off x="691515" y="2177649"/>
          <a:ext cx="8675370" cy="3388031"/>
        </p:xfrm>
        <a:graphic>
          <a:graphicData uri="http://schemas.openxmlformats.org/drawingml/2006/table">
            <a:tbl>
              <a:tblPr firstRow="1" bandRow="1">
                <a:tableStyleId>{5C22544A-7EE6-4342-B048-85BDC9FD1C3A}</a:tableStyleId>
              </a:tblPr>
              <a:tblGrid>
                <a:gridCol w="2225557">
                  <a:extLst>
                    <a:ext uri="{9D8B030D-6E8A-4147-A177-3AD203B41FA5}">
                      <a16:colId xmlns:a16="http://schemas.microsoft.com/office/drawing/2014/main" val="840909553"/>
                    </a:ext>
                  </a:extLst>
                </a:gridCol>
                <a:gridCol w="2218410">
                  <a:extLst>
                    <a:ext uri="{9D8B030D-6E8A-4147-A177-3AD203B41FA5}">
                      <a16:colId xmlns:a16="http://schemas.microsoft.com/office/drawing/2014/main" val="2787246763"/>
                    </a:ext>
                  </a:extLst>
                </a:gridCol>
                <a:gridCol w="2138258">
                  <a:extLst>
                    <a:ext uri="{9D8B030D-6E8A-4147-A177-3AD203B41FA5}">
                      <a16:colId xmlns:a16="http://schemas.microsoft.com/office/drawing/2014/main" val="3569098430"/>
                    </a:ext>
                  </a:extLst>
                </a:gridCol>
                <a:gridCol w="2093145">
                  <a:extLst>
                    <a:ext uri="{9D8B030D-6E8A-4147-A177-3AD203B41FA5}">
                      <a16:colId xmlns:a16="http://schemas.microsoft.com/office/drawing/2014/main" val="1753121027"/>
                    </a:ext>
                  </a:extLst>
                </a:gridCol>
              </a:tblGrid>
              <a:tr h="397304">
                <a:tc>
                  <a:txBody>
                    <a:bodyPr/>
                    <a:lstStyle/>
                    <a:p>
                      <a:pPr marL="0" marR="0" algn="ctr" rtl="0" eaLnBrk="1" latinLnBrk="0" hangingPunct="1">
                        <a:spcBef>
                          <a:spcPts val="0"/>
                        </a:spcBef>
                        <a:spcAft>
                          <a:spcPts val="0"/>
                        </a:spcAft>
                      </a:pPr>
                      <a:endParaRPr lang="en-US" sz="1500">
                        <a:effectLst/>
                      </a:endParaRPr>
                    </a:p>
                  </a:txBody>
                  <a:tcPr marL="0" marR="0" marT="0" marB="0" anchor="ctr"/>
                </a:tc>
                <a:tc>
                  <a:txBody>
                    <a:bodyPr/>
                    <a:lstStyle/>
                    <a:p>
                      <a:pPr marL="0" marR="0" algn="ctr" rtl="0" eaLnBrk="1" latinLnBrk="0" hangingPunct="1">
                        <a:spcBef>
                          <a:spcPts val="0"/>
                        </a:spcBef>
                        <a:spcAft>
                          <a:spcPts val="0"/>
                        </a:spcAft>
                      </a:pPr>
                      <a:r>
                        <a:rPr lang="en-US" sz="2400" kern="1200">
                          <a:effectLst/>
                        </a:rPr>
                        <a:t>Early-Phase</a:t>
                      </a:r>
                      <a:endParaRPr lang="en-US" sz="1500">
                        <a:effectLst/>
                      </a:endParaRPr>
                    </a:p>
                  </a:txBody>
                  <a:tcPr marL="0" marR="0" marT="0" marB="0" anchor="ctr"/>
                </a:tc>
                <a:tc>
                  <a:txBody>
                    <a:bodyPr/>
                    <a:lstStyle/>
                    <a:p>
                      <a:pPr marL="0" marR="0" algn="ctr" rtl="0" eaLnBrk="1" latinLnBrk="0" hangingPunct="1">
                        <a:spcBef>
                          <a:spcPts val="0"/>
                        </a:spcBef>
                        <a:spcAft>
                          <a:spcPts val="0"/>
                        </a:spcAft>
                      </a:pPr>
                      <a:r>
                        <a:rPr lang="en-US" sz="2400" kern="1200">
                          <a:effectLst/>
                        </a:rPr>
                        <a:t>Mid-Phase</a:t>
                      </a:r>
                      <a:endParaRPr lang="en-US" sz="1500">
                        <a:effectLst/>
                      </a:endParaRPr>
                    </a:p>
                  </a:txBody>
                  <a:tcPr marL="0" marR="0" marT="0" marB="0" anchor="ctr"/>
                </a:tc>
                <a:tc>
                  <a:txBody>
                    <a:bodyPr/>
                    <a:lstStyle/>
                    <a:p>
                      <a:pPr marL="0" marR="0" algn="ctr" rtl="0" eaLnBrk="1" latinLnBrk="0" hangingPunct="1">
                        <a:spcBef>
                          <a:spcPts val="0"/>
                        </a:spcBef>
                        <a:spcAft>
                          <a:spcPts val="0"/>
                        </a:spcAft>
                      </a:pPr>
                      <a:r>
                        <a:rPr lang="en-US" sz="2400" kern="1200">
                          <a:effectLst/>
                        </a:rPr>
                        <a:t>Expansion</a:t>
                      </a:r>
                      <a:endParaRPr lang="en-US" sz="1500">
                        <a:effectLst/>
                      </a:endParaRPr>
                    </a:p>
                  </a:txBody>
                  <a:tcPr marL="0" marR="0" marT="0" marB="0" anchor="ctr"/>
                </a:tc>
                <a:extLst>
                  <a:ext uri="{0D108BD9-81ED-4DB2-BD59-A6C34878D82A}">
                    <a16:rowId xmlns:a16="http://schemas.microsoft.com/office/drawing/2014/main" val="3712709428"/>
                  </a:ext>
                </a:extLst>
              </a:tr>
              <a:tr h="1476593">
                <a:tc>
                  <a:txBody>
                    <a:bodyPr/>
                    <a:lstStyle/>
                    <a:p>
                      <a:pPr marL="0" marR="0" algn="ctr" rtl="0" eaLnBrk="1" latinLnBrk="0" hangingPunct="1">
                        <a:spcBef>
                          <a:spcPts val="0"/>
                        </a:spcBef>
                        <a:spcAft>
                          <a:spcPts val="0"/>
                        </a:spcAft>
                      </a:pPr>
                      <a:r>
                        <a:rPr lang="en-US" sz="2400" b="1" kern="1200">
                          <a:effectLst/>
                        </a:rPr>
                        <a:t>Level of Innovation</a:t>
                      </a:r>
                      <a:endParaRPr lang="en-US" sz="1500" b="1">
                        <a:effectLst/>
                      </a:endParaRPr>
                    </a:p>
                  </a:txBody>
                  <a:tcPr marL="0" marR="0" marT="0" marB="0" anchor="ctr"/>
                </a:tc>
                <a:tc>
                  <a:txBody>
                    <a:bodyPr/>
                    <a:lstStyle/>
                    <a:p>
                      <a:pPr marL="0" marR="0" indent="0" algn="ctr" rtl="0" eaLnBrk="1" fontAlgn="auto" latinLnBrk="0" hangingPunct="1">
                        <a:spcBef>
                          <a:spcPts val="0"/>
                        </a:spcBef>
                        <a:spcAft>
                          <a:spcPts val="0"/>
                        </a:spcAft>
                      </a:pPr>
                      <a:r>
                        <a:rPr lang="en-US" sz="2400" kern="1200">
                          <a:effectLst/>
                        </a:rPr>
                        <a:t>Develops and tests innovative education practices</a:t>
                      </a:r>
                      <a:endParaRPr lang="en-US" sz="1500">
                        <a:effectLst/>
                      </a:endParaRPr>
                    </a:p>
                  </a:txBody>
                  <a:tcPr marL="0" marR="0" marT="0" marB="0" anchor="ctr"/>
                </a:tc>
                <a:tc>
                  <a:txBody>
                    <a:bodyPr/>
                    <a:lstStyle/>
                    <a:p>
                      <a:pPr marL="0" marR="0" algn="ctr" rtl="0" eaLnBrk="1" latinLnBrk="0" hangingPunct="1">
                        <a:spcBef>
                          <a:spcPts val="0"/>
                        </a:spcBef>
                        <a:spcAft>
                          <a:spcPts val="0"/>
                        </a:spcAft>
                      </a:pPr>
                      <a:r>
                        <a:rPr lang="en-US" sz="2400" kern="1200">
                          <a:effectLst/>
                        </a:rPr>
                        <a:t>Refines innovative education practices </a:t>
                      </a:r>
                      <a:endParaRPr lang="en-US" sz="1500">
                        <a:effectLst/>
                      </a:endParaRPr>
                    </a:p>
                  </a:txBody>
                  <a:tcPr marL="0" marR="0" marT="0" marB="0" anchor="ctr"/>
                </a:tc>
                <a:tc>
                  <a:txBody>
                    <a:bodyPr/>
                    <a:lstStyle/>
                    <a:p>
                      <a:pPr marL="118745" marR="0" indent="0" algn="ctr" rtl="0" eaLnBrk="1" fontAlgn="auto" latinLnBrk="0" hangingPunct="1">
                        <a:spcBef>
                          <a:spcPts val="0"/>
                        </a:spcBef>
                        <a:spcAft>
                          <a:spcPts val="0"/>
                        </a:spcAft>
                      </a:pPr>
                      <a:r>
                        <a:rPr lang="en-US" sz="2400" kern="1200">
                          <a:effectLst/>
                        </a:rPr>
                        <a:t>Expands innovative education practices </a:t>
                      </a:r>
                      <a:endParaRPr lang="en-US" sz="1500">
                        <a:effectLst/>
                      </a:endParaRPr>
                    </a:p>
                  </a:txBody>
                  <a:tcPr marL="0" marR="0" marT="0" marB="0" anchor="ctr"/>
                </a:tc>
                <a:extLst>
                  <a:ext uri="{0D108BD9-81ED-4DB2-BD59-A6C34878D82A}">
                    <a16:rowId xmlns:a16="http://schemas.microsoft.com/office/drawing/2014/main" val="2688217933"/>
                  </a:ext>
                </a:extLst>
              </a:tr>
              <a:tr h="757067">
                <a:tc>
                  <a:txBody>
                    <a:bodyPr/>
                    <a:lstStyle/>
                    <a:p>
                      <a:pPr marL="0" marR="0" algn="ctr" rtl="0" eaLnBrk="1" latinLnBrk="0" hangingPunct="1">
                        <a:spcBef>
                          <a:spcPts val="0"/>
                        </a:spcBef>
                        <a:spcAft>
                          <a:spcPts val="0"/>
                        </a:spcAft>
                      </a:pPr>
                      <a:r>
                        <a:rPr lang="en-US" sz="2400" b="1" kern="1200">
                          <a:effectLst/>
                        </a:rPr>
                        <a:t>Level of</a:t>
                      </a:r>
                      <a:endParaRPr lang="en-US" sz="1500" b="1">
                        <a:effectLst/>
                      </a:endParaRPr>
                    </a:p>
                    <a:p>
                      <a:pPr marL="0" marR="0" algn="ctr" rtl="0" eaLnBrk="1" latinLnBrk="0" hangingPunct="1">
                        <a:spcBef>
                          <a:spcPts val="0"/>
                        </a:spcBef>
                        <a:spcAft>
                          <a:spcPts val="0"/>
                        </a:spcAft>
                      </a:pPr>
                      <a:r>
                        <a:rPr lang="en-US" sz="2400" b="1" kern="1200">
                          <a:effectLst/>
                        </a:rPr>
                        <a:t>Scale</a:t>
                      </a:r>
                      <a:endParaRPr lang="en-US" sz="1500" b="1">
                        <a:effectLst/>
                      </a:endParaRPr>
                    </a:p>
                  </a:txBody>
                  <a:tcPr marL="0" marR="0" marT="0" marB="0" anchor="ctr"/>
                </a:tc>
                <a:tc>
                  <a:txBody>
                    <a:bodyPr/>
                    <a:lstStyle/>
                    <a:p>
                      <a:pPr marL="0" marR="0" algn="ctr" rtl="0" eaLnBrk="1" latinLnBrk="0" hangingPunct="1">
                        <a:spcBef>
                          <a:spcPts val="0"/>
                        </a:spcBef>
                        <a:spcAft>
                          <a:spcPts val="0"/>
                        </a:spcAft>
                      </a:pPr>
                      <a:r>
                        <a:rPr lang="en-US" sz="2400" kern="1200">
                          <a:effectLst/>
                        </a:rPr>
                        <a:t>Local</a:t>
                      </a:r>
                      <a:endParaRPr lang="en-US" sz="1500">
                        <a:effectLst/>
                      </a:endParaRPr>
                    </a:p>
                  </a:txBody>
                  <a:tcPr marL="0" marR="0" marT="0" marB="0" anchor="ctr"/>
                </a:tc>
                <a:tc>
                  <a:txBody>
                    <a:bodyPr/>
                    <a:lstStyle/>
                    <a:p>
                      <a:pPr marL="0" marR="0" algn="ctr" rtl="0" eaLnBrk="1" latinLnBrk="0" hangingPunct="1">
                        <a:spcBef>
                          <a:spcPts val="0"/>
                        </a:spcBef>
                        <a:spcAft>
                          <a:spcPts val="0"/>
                        </a:spcAft>
                      </a:pPr>
                      <a:r>
                        <a:rPr lang="en-US" sz="2400" kern="1200">
                          <a:effectLst/>
                        </a:rPr>
                        <a:t>Regional or national</a:t>
                      </a:r>
                      <a:endParaRPr lang="en-US" sz="1500">
                        <a:effectLst/>
                      </a:endParaRPr>
                    </a:p>
                  </a:txBody>
                  <a:tcPr marL="0" marR="0" marT="0" marB="0" anchor="ctr"/>
                </a:tc>
                <a:tc>
                  <a:txBody>
                    <a:bodyPr/>
                    <a:lstStyle/>
                    <a:p>
                      <a:pPr marL="118745" marR="0" indent="0" algn="ctr" rtl="0" eaLnBrk="1" latinLnBrk="0" hangingPunct="1">
                        <a:spcBef>
                          <a:spcPts val="0"/>
                        </a:spcBef>
                        <a:spcAft>
                          <a:spcPts val="0"/>
                        </a:spcAft>
                      </a:pPr>
                      <a:r>
                        <a:rPr lang="en-US" sz="2400" kern="1200">
                          <a:effectLst/>
                        </a:rPr>
                        <a:t>National </a:t>
                      </a:r>
                      <a:endParaRPr lang="en-US" sz="1500">
                        <a:effectLst/>
                      </a:endParaRPr>
                    </a:p>
                  </a:txBody>
                  <a:tcPr marL="0" marR="0" marT="0" marB="0" anchor="ctr"/>
                </a:tc>
                <a:extLst>
                  <a:ext uri="{0D108BD9-81ED-4DB2-BD59-A6C34878D82A}">
                    <a16:rowId xmlns:a16="http://schemas.microsoft.com/office/drawing/2014/main" val="1916114281"/>
                  </a:ext>
                </a:extLst>
              </a:tr>
              <a:tr h="757067">
                <a:tc>
                  <a:txBody>
                    <a:bodyPr/>
                    <a:lstStyle/>
                    <a:p>
                      <a:pPr marL="0" marR="0" lvl="0" algn="ctr">
                        <a:spcBef>
                          <a:spcPts val="0"/>
                        </a:spcBef>
                        <a:spcAft>
                          <a:spcPts val="0"/>
                        </a:spcAft>
                        <a:buNone/>
                      </a:pPr>
                      <a:r>
                        <a:rPr lang="en-US" sz="2400" b="1" i="0" u="none" strike="noStrike" kern="1200" noProof="0">
                          <a:effectLst/>
                          <a:latin typeface="Gill Sans MT"/>
                        </a:rPr>
                        <a:t>Incoming Evidence </a:t>
                      </a:r>
                      <a:endParaRPr lang="en-US" sz="2400" b="1" kern="1200">
                        <a:effectLst/>
                      </a:endParaRPr>
                    </a:p>
                  </a:txBody>
                  <a:tcPr marL="0" marR="0" marT="0" marB="0" anchor="ctr"/>
                </a:tc>
                <a:tc>
                  <a:txBody>
                    <a:bodyPr/>
                    <a:lstStyle/>
                    <a:p>
                      <a:pPr marL="0" marR="0" lvl="0" algn="ctr">
                        <a:spcBef>
                          <a:spcPts val="0"/>
                        </a:spcBef>
                        <a:spcAft>
                          <a:spcPts val="0"/>
                        </a:spcAft>
                        <a:buNone/>
                      </a:pPr>
                      <a:r>
                        <a:rPr lang="en-US" sz="2400" b="0" i="0" u="none" strike="noStrike" kern="1200" noProof="0">
                          <a:effectLst/>
                          <a:latin typeface="Gill Sans MT"/>
                        </a:rPr>
                        <a:t>Demonstrates a rationale</a:t>
                      </a:r>
                      <a:endParaRPr lang="en-US" sz="1500"/>
                    </a:p>
                  </a:txBody>
                  <a:tcPr marL="0" marR="0" marT="0" marB="0" anchor="ctr"/>
                </a:tc>
                <a:tc>
                  <a:txBody>
                    <a:bodyPr/>
                    <a:lstStyle/>
                    <a:p>
                      <a:pPr marL="173355" marR="0" lvl="0" indent="0" algn="ctr">
                        <a:spcBef>
                          <a:spcPts val="0"/>
                        </a:spcBef>
                        <a:spcAft>
                          <a:spcPts val="0"/>
                        </a:spcAft>
                        <a:buNone/>
                      </a:pPr>
                      <a:r>
                        <a:rPr lang="en-US" sz="2400" b="0" i="0" u="none" strike="noStrike" kern="1200" noProof="0">
                          <a:effectLst/>
                          <a:latin typeface="Gill Sans MT"/>
                        </a:rPr>
                        <a:t>Moderate </a:t>
                      </a:r>
                      <a:endParaRPr lang="en-US" sz="2400" kern="1200">
                        <a:effectLst/>
                      </a:endParaRPr>
                    </a:p>
                  </a:txBody>
                  <a:tcPr marL="0" marR="0" marT="0" marB="0" anchor="ctr"/>
                </a:tc>
                <a:tc>
                  <a:txBody>
                    <a:bodyPr/>
                    <a:lstStyle/>
                    <a:p>
                      <a:pPr marL="237490" marR="0" lvl="0" indent="0" algn="ctr">
                        <a:spcBef>
                          <a:spcPts val="0"/>
                        </a:spcBef>
                        <a:spcAft>
                          <a:spcPts val="0"/>
                        </a:spcAft>
                        <a:buNone/>
                      </a:pPr>
                      <a:r>
                        <a:rPr lang="en-US" sz="2400" b="0" i="0" u="none" strike="noStrike" kern="1200" noProof="0">
                          <a:effectLst/>
                          <a:latin typeface="Gill Sans MT"/>
                        </a:rPr>
                        <a:t>Strong</a:t>
                      </a:r>
                      <a:endParaRPr lang="en-US" sz="1500"/>
                    </a:p>
                  </a:txBody>
                  <a:tcPr marL="0" marR="0" marT="0" marB="0" anchor="ctr"/>
                </a:tc>
                <a:extLst>
                  <a:ext uri="{0D108BD9-81ED-4DB2-BD59-A6C34878D82A}">
                    <a16:rowId xmlns:a16="http://schemas.microsoft.com/office/drawing/2014/main" val="208627276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77190" y="757868"/>
            <a:ext cx="7304023" cy="689932"/>
          </a:xfrm>
          <a:prstGeom prst="rect">
            <a:avLst/>
          </a:prstGeom>
        </p:spPr>
        <p:txBody>
          <a:bodyPr vert="horz" wrap="square" lIns="0" tIns="12700" rIns="0" bIns="0" rtlCol="0">
            <a:spAutoFit/>
          </a:bodyPr>
          <a:lstStyle/>
          <a:p>
            <a:pPr marL="12700">
              <a:lnSpc>
                <a:spcPct val="100000"/>
              </a:lnSpc>
              <a:spcBef>
                <a:spcPts val="100"/>
              </a:spcBef>
            </a:pPr>
            <a:r>
              <a:rPr sz="4400" b="1">
                <a:latin typeface="+mn-lt"/>
              </a:rPr>
              <a:t>ELIGIBLE</a:t>
            </a:r>
            <a:r>
              <a:rPr sz="4400" b="1" spc="-45">
                <a:latin typeface="+mn-lt"/>
              </a:rPr>
              <a:t> </a:t>
            </a:r>
            <a:r>
              <a:rPr sz="4400" b="1" spc="-5">
                <a:latin typeface="+mn-lt"/>
              </a:rPr>
              <a:t>APPLICANTS</a:t>
            </a:r>
            <a:r>
              <a:rPr sz="4400" b="1" spc="-45">
                <a:latin typeface="+mn-lt"/>
              </a:rPr>
              <a:t> </a:t>
            </a:r>
            <a:r>
              <a:rPr sz="4400" b="1">
                <a:latin typeface="+mn-lt"/>
              </a:rPr>
              <a:t>ARE:</a:t>
            </a:r>
          </a:p>
        </p:txBody>
      </p:sp>
      <p:sp>
        <p:nvSpPr>
          <p:cNvPr id="3" name="object 3"/>
          <p:cNvSpPr txBox="1"/>
          <p:nvPr/>
        </p:nvSpPr>
        <p:spPr>
          <a:xfrm>
            <a:off x="1377187" y="1528132"/>
            <a:ext cx="7308847" cy="4378122"/>
          </a:xfrm>
          <a:prstGeom prst="rect">
            <a:avLst/>
          </a:prstGeom>
        </p:spPr>
        <p:txBody>
          <a:bodyPr vert="horz" wrap="square" lIns="0" tIns="180340" rIns="0" bIns="0" rtlCol="0">
            <a:spAutoFit/>
          </a:bodyPr>
          <a:lstStyle/>
          <a:p>
            <a:pPr marL="927100" lvl="1" indent="-457200">
              <a:spcBef>
                <a:spcPts val="1420"/>
              </a:spcBef>
              <a:buChar char="•"/>
              <a:tabLst>
                <a:tab pos="469265" algn="l"/>
                <a:tab pos="469900" algn="l"/>
              </a:tabLst>
            </a:pPr>
            <a:r>
              <a:rPr sz="2300">
                <a:solidFill>
                  <a:srgbClr val="231F20"/>
                </a:solidFill>
                <a:cs typeface="Gotham-Book"/>
              </a:rPr>
              <a:t>A</a:t>
            </a:r>
            <a:r>
              <a:rPr sz="2300" spc="-10">
                <a:solidFill>
                  <a:srgbClr val="231F20"/>
                </a:solidFill>
                <a:cs typeface="Gotham-Book"/>
              </a:rPr>
              <a:t> </a:t>
            </a:r>
            <a:r>
              <a:rPr sz="2300">
                <a:solidFill>
                  <a:srgbClr val="231F20"/>
                </a:solidFill>
                <a:cs typeface="Gotham-Book"/>
              </a:rPr>
              <a:t>local</a:t>
            </a:r>
            <a:r>
              <a:rPr sz="2300" spc="-10">
                <a:solidFill>
                  <a:srgbClr val="231F20"/>
                </a:solidFill>
                <a:cs typeface="Gotham-Book"/>
              </a:rPr>
              <a:t> </a:t>
            </a:r>
            <a:r>
              <a:rPr sz="2300" spc="-5">
                <a:solidFill>
                  <a:srgbClr val="231F20"/>
                </a:solidFill>
                <a:cs typeface="Gotham-Book"/>
              </a:rPr>
              <a:t>educational</a:t>
            </a:r>
            <a:r>
              <a:rPr sz="2300" spc="-10">
                <a:solidFill>
                  <a:srgbClr val="231F20"/>
                </a:solidFill>
                <a:cs typeface="Gotham-Book"/>
              </a:rPr>
              <a:t> </a:t>
            </a:r>
            <a:r>
              <a:rPr sz="2300" spc="-5">
                <a:solidFill>
                  <a:srgbClr val="231F20"/>
                </a:solidFill>
                <a:cs typeface="Gotham-Book"/>
              </a:rPr>
              <a:t>agency</a:t>
            </a:r>
            <a:r>
              <a:rPr sz="2300" spc="-10">
                <a:solidFill>
                  <a:srgbClr val="231F20"/>
                </a:solidFill>
                <a:cs typeface="Gotham-Book"/>
              </a:rPr>
              <a:t> </a:t>
            </a:r>
            <a:r>
              <a:rPr sz="2300">
                <a:solidFill>
                  <a:srgbClr val="231F20"/>
                </a:solidFill>
                <a:cs typeface="Gotham-Book"/>
              </a:rPr>
              <a:t>(LEA);*</a:t>
            </a:r>
            <a:endParaRPr sz="2300">
              <a:cs typeface="Gotham-Book"/>
            </a:endParaRPr>
          </a:p>
          <a:p>
            <a:pPr marL="927100" lvl="1" indent="-457200">
              <a:spcBef>
                <a:spcPts val="1320"/>
              </a:spcBef>
              <a:buChar char="•"/>
              <a:tabLst>
                <a:tab pos="469265" algn="l"/>
                <a:tab pos="469900" algn="l"/>
              </a:tabLst>
            </a:pPr>
            <a:r>
              <a:rPr sz="2300">
                <a:solidFill>
                  <a:srgbClr val="231F20"/>
                </a:solidFill>
                <a:cs typeface="Gotham-Book"/>
              </a:rPr>
              <a:t>A</a:t>
            </a:r>
            <a:r>
              <a:rPr sz="2300" spc="-10">
                <a:solidFill>
                  <a:srgbClr val="231F20"/>
                </a:solidFill>
                <a:cs typeface="Gotham-Book"/>
              </a:rPr>
              <a:t> </a:t>
            </a:r>
            <a:r>
              <a:rPr sz="2300" spc="-15">
                <a:solidFill>
                  <a:srgbClr val="231F20"/>
                </a:solidFill>
                <a:cs typeface="Gotham-Book"/>
              </a:rPr>
              <a:t>State</a:t>
            </a:r>
            <a:r>
              <a:rPr sz="2300" spc="-10">
                <a:solidFill>
                  <a:srgbClr val="231F20"/>
                </a:solidFill>
                <a:cs typeface="Gotham-Book"/>
              </a:rPr>
              <a:t> </a:t>
            </a:r>
            <a:r>
              <a:rPr sz="2300" spc="-5">
                <a:solidFill>
                  <a:srgbClr val="231F20"/>
                </a:solidFill>
                <a:cs typeface="Gotham-Book"/>
              </a:rPr>
              <a:t>educational agency</a:t>
            </a:r>
            <a:r>
              <a:rPr sz="2300" spc="-10">
                <a:solidFill>
                  <a:srgbClr val="231F20"/>
                </a:solidFill>
                <a:cs typeface="Gotham-Book"/>
              </a:rPr>
              <a:t> </a:t>
            </a:r>
            <a:r>
              <a:rPr sz="2300">
                <a:solidFill>
                  <a:srgbClr val="231F20"/>
                </a:solidFill>
                <a:cs typeface="Gotham-Book"/>
              </a:rPr>
              <a:t>(SEA);</a:t>
            </a:r>
            <a:endParaRPr sz="2300">
              <a:cs typeface="Gotham-Book"/>
            </a:endParaRPr>
          </a:p>
          <a:p>
            <a:pPr marL="927100" lvl="1" indent="-457200">
              <a:spcBef>
                <a:spcPts val="1120"/>
              </a:spcBef>
              <a:buChar char="•"/>
              <a:tabLst>
                <a:tab pos="469265" algn="l"/>
                <a:tab pos="469900" algn="l"/>
              </a:tabLst>
            </a:pPr>
            <a:r>
              <a:rPr sz="2300" spc="-10">
                <a:solidFill>
                  <a:srgbClr val="231F20"/>
                </a:solidFill>
                <a:cs typeface="Gotham-Book"/>
              </a:rPr>
              <a:t>The</a:t>
            </a:r>
            <a:r>
              <a:rPr sz="2300" spc="-20">
                <a:solidFill>
                  <a:srgbClr val="231F20"/>
                </a:solidFill>
                <a:cs typeface="Gotham-Book"/>
              </a:rPr>
              <a:t> </a:t>
            </a:r>
            <a:r>
              <a:rPr sz="2300" spc="-10">
                <a:solidFill>
                  <a:srgbClr val="231F20"/>
                </a:solidFill>
                <a:cs typeface="Gotham-Book"/>
              </a:rPr>
              <a:t>Bureau</a:t>
            </a:r>
            <a:r>
              <a:rPr sz="2300" spc="-15">
                <a:solidFill>
                  <a:srgbClr val="231F20"/>
                </a:solidFill>
                <a:cs typeface="Gotham-Book"/>
              </a:rPr>
              <a:t> </a:t>
            </a:r>
            <a:r>
              <a:rPr sz="2300">
                <a:solidFill>
                  <a:srgbClr val="231F20"/>
                </a:solidFill>
                <a:cs typeface="Gotham-Book"/>
              </a:rPr>
              <a:t>of</a:t>
            </a:r>
            <a:r>
              <a:rPr sz="2300" spc="-20">
                <a:solidFill>
                  <a:srgbClr val="231F20"/>
                </a:solidFill>
                <a:cs typeface="Gotham-Book"/>
              </a:rPr>
              <a:t> </a:t>
            </a:r>
            <a:r>
              <a:rPr sz="2300">
                <a:solidFill>
                  <a:srgbClr val="231F20"/>
                </a:solidFill>
                <a:cs typeface="Gotham-Book"/>
              </a:rPr>
              <a:t>Indian</a:t>
            </a:r>
            <a:r>
              <a:rPr sz="2300" spc="-15">
                <a:solidFill>
                  <a:srgbClr val="231F20"/>
                </a:solidFill>
                <a:cs typeface="Gotham-Book"/>
              </a:rPr>
              <a:t> </a:t>
            </a:r>
            <a:r>
              <a:rPr sz="2300" spc="-5">
                <a:solidFill>
                  <a:srgbClr val="231F20"/>
                </a:solidFill>
                <a:cs typeface="Gotham-Book"/>
              </a:rPr>
              <a:t>Education</a:t>
            </a:r>
            <a:r>
              <a:rPr sz="2300" spc="-20">
                <a:solidFill>
                  <a:srgbClr val="231F20"/>
                </a:solidFill>
                <a:cs typeface="Gotham-Book"/>
              </a:rPr>
              <a:t> </a:t>
            </a:r>
            <a:r>
              <a:rPr sz="2300">
                <a:solidFill>
                  <a:srgbClr val="231F20"/>
                </a:solidFill>
                <a:cs typeface="Gotham-Book"/>
              </a:rPr>
              <a:t>(BIE);</a:t>
            </a:r>
            <a:endParaRPr sz="2300">
              <a:cs typeface="Gotham-Book"/>
            </a:endParaRPr>
          </a:p>
          <a:p>
            <a:pPr marL="927100" lvl="1" indent="-457200">
              <a:spcBef>
                <a:spcPts val="1120"/>
              </a:spcBef>
              <a:buChar char="•"/>
              <a:tabLst>
                <a:tab pos="469265" algn="l"/>
                <a:tab pos="469900" algn="l"/>
              </a:tabLst>
            </a:pPr>
            <a:r>
              <a:rPr sz="2300">
                <a:solidFill>
                  <a:srgbClr val="231F20"/>
                </a:solidFill>
                <a:cs typeface="Gotham-Book"/>
              </a:rPr>
              <a:t>A</a:t>
            </a:r>
            <a:r>
              <a:rPr sz="2300" spc="-15">
                <a:solidFill>
                  <a:srgbClr val="231F20"/>
                </a:solidFill>
                <a:cs typeface="Gotham-Book"/>
              </a:rPr>
              <a:t> </a:t>
            </a:r>
            <a:r>
              <a:rPr sz="2300" spc="-5">
                <a:solidFill>
                  <a:srgbClr val="231F20"/>
                </a:solidFill>
                <a:cs typeface="Gotham-Book"/>
              </a:rPr>
              <a:t>consortium</a:t>
            </a:r>
            <a:r>
              <a:rPr sz="2300" spc="-15">
                <a:solidFill>
                  <a:srgbClr val="231F20"/>
                </a:solidFill>
                <a:cs typeface="Gotham-Book"/>
              </a:rPr>
              <a:t> </a:t>
            </a:r>
            <a:r>
              <a:rPr sz="2300">
                <a:solidFill>
                  <a:srgbClr val="231F20"/>
                </a:solidFill>
                <a:cs typeface="Gotham-Book"/>
              </a:rPr>
              <a:t>of</a:t>
            </a:r>
            <a:r>
              <a:rPr sz="2300" spc="-15">
                <a:solidFill>
                  <a:srgbClr val="231F20"/>
                </a:solidFill>
                <a:cs typeface="Gotham-Book"/>
              </a:rPr>
              <a:t> </a:t>
            </a:r>
            <a:r>
              <a:rPr sz="2300">
                <a:solidFill>
                  <a:srgbClr val="231F20"/>
                </a:solidFill>
                <a:cs typeface="Gotham-Book"/>
              </a:rPr>
              <a:t>SEAs</a:t>
            </a:r>
            <a:r>
              <a:rPr sz="2300" spc="-15">
                <a:solidFill>
                  <a:srgbClr val="231F20"/>
                </a:solidFill>
                <a:cs typeface="Gotham-Book"/>
              </a:rPr>
              <a:t> </a:t>
            </a:r>
            <a:r>
              <a:rPr sz="2300">
                <a:solidFill>
                  <a:srgbClr val="231F20"/>
                </a:solidFill>
                <a:cs typeface="Gotham-Book"/>
              </a:rPr>
              <a:t>or</a:t>
            </a:r>
            <a:r>
              <a:rPr sz="2300" spc="-15">
                <a:solidFill>
                  <a:srgbClr val="231F20"/>
                </a:solidFill>
                <a:cs typeface="Gotham-Book"/>
              </a:rPr>
              <a:t> </a:t>
            </a:r>
            <a:r>
              <a:rPr sz="2300">
                <a:solidFill>
                  <a:srgbClr val="231F20"/>
                </a:solidFill>
                <a:cs typeface="Gotham-Book"/>
              </a:rPr>
              <a:t>LEAs;</a:t>
            </a:r>
            <a:endParaRPr sz="2300">
              <a:cs typeface="Gotham-Book"/>
            </a:endParaRPr>
          </a:p>
          <a:p>
            <a:pPr marL="927100" lvl="1" indent="-457200">
              <a:spcBef>
                <a:spcPts val="1120"/>
              </a:spcBef>
              <a:buChar char="•"/>
              <a:tabLst>
                <a:tab pos="469265" algn="l"/>
                <a:tab pos="469900" algn="l"/>
              </a:tabLst>
            </a:pPr>
            <a:r>
              <a:rPr sz="2300">
                <a:solidFill>
                  <a:srgbClr val="231F20"/>
                </a:solidFill>
                <a:cs typeface="Gotham-Book"/>
              </a:rPr>
              <a:t>A</a:t>
            </a:r>
            <a:r>
              <a:rPr sz="2300" spc="-25">
                <a:solidFill>
                  <a:srgbClr val="231F20"/>
                </a:solidFill>
                <a:cs typeface="Gotham-Book"/>
              </a:rPr>
              <a:t> </a:t>
            </a:r>
            <a:r>
              <a:rPr sz="2300" spc="-10">
                <a:solidFill>
                  <a:srgbClr val="231F20"/>
                </a:solidFill>
                <a:cs typeface="Gotham-Book"/>
              </a:rPr>
              <a:t>nonprofit</a:t>
            </a:r>
            <a:r>
              <a:rPr sz="2300" spc="-20">
                <a:solidFill>
                  <a:srgbClr val="231F20"/>
                </a:solidFill>
                <a:cs typeface="Gotham-Book"/>
              </a:rPr>
              <a:t> </a:t>
            </a:r>
            <a:r>
              <a:rPr sz="2300" spc="-5">
                <a:solidFill>
                  <a:srgbClr val="231F20"/>
                </a:solidFill>
                <a:cs typeface="Gotham-Book"/>
              </a:rPr>
              <a:t>organization</a:t>
            </a:r>
            <a:r>
              <a:rPr lang="en-US" sz="2300" spc="-5">
                <a:solidFill>
                  <a:srgbClr val="231F20"/>
                </a:solidFill>
                <a:cs typeface="Gotham-Book"/>
              </a:rPr>
              <a:t>.</a:t>
            </a:r>
            <a:r>
              <a:rPr sz="2300" spc="-5">
                <a:solidFill>
                  <a:srgbClr val="231F20"/>
                </a:solidFill>
                <a:cs typeface="Gotham-Book"/>
              </a:rPr>
              <a:t>*</a:t>
            </a:r>
            <a:r>
              <a:rPr lang="en-US" sz="2300" spc="-5">
                <a:solidFill>
                  <a:srgbClr val="231F20"/>
                </a:solidFill>
                <a:cs typeface="Gotham-Book"/>
              </a:rPr>
              <a:t>*</a:t>
            </a:r>
          </a:p>
          <a:p>
            <a:pPr marL="927100" lvl="1" indent="-457200">
              <a:spcBef>
                <a:spcPts val="1120"/>
              </a:spcBef>
              <a:buFontTx/>
              <a:buChar char="•"/>
              <a:tabLst>
                <a:tab pos="469265" algn="l"/>
                <a:tab pos="469900" algn="l"/>
              </a:tabLst>
            </a:pPr>
            <a:r>
              <a:rPr lang="en-US" sz="2300" spc="-5">
                <a:solidFill>
                  <a:srgbClr val="231F20"/>
                </a:solidFill>
              </a:rPr>
              <a:t>A partnership of any of these entities and: a non-profit organization, a business, an education service agency, and an IHE.</a:t>
            </a:r>
          </a:p>
          <a:p>
            <a:pPr marL="469900" indent="-457200">
              <a:lnSpc>
                <a:spcPct val="100000"/>
              </a:lnSpc>
              <a:spcBef>
                <a:spcPts val="1120"/>
              </a:spcBef>
              <a:buChar char="•"/>
              <a:tabLst>
                <a:tab pos="469265" algn="l"/>
                <a:tab pos="469900" algn="l"/>
              </a:tabLst>
            </a:pPr>
            <a:endParaRPr lang="en-US" sz="2300">
              <a:cs typeface="Gotham-Book"/>
            </a:endParaRPr>
          </a:p>
        </p:txBody>
      </p:sp>
      <p:sp>
        <p:nvSpPr>
          <p:cNvPr id="4" name="object 4"/>
          <p:cNvSpPr txBox="1"/>
          <p:nvPr/>
        </p:nvSpPr>
        <p:spPr>
          <a:xfrm>
            <a:off x="530987" y="5624994"/>
            <a:ext cx="8991600" cy="1690206"/>
          </a:xfrm>
          <a:prstGeom prst="rect">
            <a:avLst/>
          </a:prstGeom>
        </p:spPr>
        <p:txBody>
          <a:bodyPr vert="horz" wrap="square" lIns="0" tIns="22860" rIns="0" bIns="0" rtlCol="0">
            <a:spAutoFit/>
          </a:bodyPr>
          <a:lstStyle/>
          <a:p>
            <a:pPr marL="12700" marR="5080">
              <a:spcBef>
                <a:spcPts val="180"/>
              </a:spcBef>
            </a:pPr>
            <a:r>
              <a:rPr lang="en-US" sz="2000" spc="-5">
                <a:solidFill>
                  <a:srgbClr val="231F20"/>
                </a:solidFill>
                <a:cs typeface="Gotham-Bold"/>
              </a:rPr>
              <a:t>*</a:t>
            </a:r>
            <a:r>
              <a:rPr lang="en-US" sz="2000">
                <a:solidFill>
                  <a:srgbClr val="231F20"/>
                </a:solidFill>
                <a:cs typeface="Gotham-Bold"/>
              </a:rPr>
              <a:t>A</a:t>
            </a:r>
            <a:r>
              <a:rPr lang="en-US" sz="2000">
                <a:solidFill>
                  <a:srgbClr val="231F20"/>
                </a:solidFill>
                <a:cs typeface="Gotham-Book"/>
              </a:rPr>
              <a:t>n LEA includes a public </a:t>
            </a:r>
            <a:r>
              <a:rPr lang="en-US" sz="2000" spc="-5">
                <a:solidFill>
                  <a:srgbClr val="231F20"/>
                </a:solidFill>
                <a:cs typeface="Gotham-Book"/>
              </a:rPr>
              <a:t>charter </a:t>
            </a:r>
            <a:r>
              <a:rPr lang="en-US" sz="2000">
                <a:solidFill>
                  <a:srgbClr val="231F20"/>
                </a:solidFill>
                <a:cs typeface="Gotham-Book"/>
              </a:rPr>
              <a:t>school </a:t>
            </a:r>
            <a:r>
              <a:rPr lang="en-US" sz="2000" spc="-5">
                <a:solidFill>
                  <a:srgbClr val="231F20"/>
                </a:solidFill>
                <a:cs typeface="Gotham-Book"/>
              </a:rPr>
              <a:t>that </a:t>
            </a:r>
            <a:r>
              <a:rPr lang="en-US" sz="2000" spc="-10">
                <a:solidFill>
                  <a:srgbClr val="231F20"/>
                </a:solidFill>
                <a:cs typeface="Gotham-Book"/>
              </a:rPr>
              <a:t>operates </a:t>
            </a:r>
            <a:r>
              <a:rPr lang="en-US" sz="2000">
                <a:solidFill>
                  <a:srgbClr val="231F20"/>
                </a:solidFill>
                <a:cs typeface="Gotham-Book"/>
              </a:rPr>
              <a:t>as an LEA, </a:t>
            </a:r>
            <a:r>
              <a:rPr lang="en-US" sz="2000" spc="-5">
                <a:solidFill>
                  <a:srgbClr val="231F20"/>
                </a:solidFill>
                <a:cs typeface="Gotham-Book"/>
              </a:rPr>
              <a:t>Bureau </a:t>
            </a:r>
            <a:r>
              <a:rPr lang="en-US" sz="2000">
                <a:solidFill>
                  <a:srgbClr val="231F20"/>
                </a:solidFill>
                <a:cs typeface="Gotham-Book"/>
              </a:rPr>
              <a:t>of Indian </a:t>
            </a:r>
            <a:r>
              <a:rPr lang="en-US" sz="2000" spc="-5">
                <a:solidFill>
                  <a:srgbClr val="231F20"/>
                </a:solidFill>
                <a:cs typeface="Gotham-Book"/>
              </a:rPr>
              <a:t>Education </a:t>
            </a:r>
            <a:r>
              <a:rPr lang="en-US" sz="2000" spc="-345">
                <a:solidFill>
                  <a:srgbClr val="231F20"/>
                </a:solidFill>
                <a:cs typeface="Gotham-Book"/>
              </a:rPr>
              <a:t> </a:t>
            </a:r>
            <a:r>
              <a:rPr lang="en-US" sz="2000">
                <a:solidFill>
                  <a:srgbClr val="231F20"/>
                </a:solidFill>
                <a:cs typeface="Gotham-Book"/>
              </a:rPr>
              <a:t>schools, and </a:t>
            </a:r>
            <a:r>
              <a:rPr lang="en-US" sz="2000" spc="-5">
                <a:solidFill>
                  <a:srgbClr val="231F20"/>
                </a:solidFill>
                <a:cs typeface="Gotham-Book"/>
              </a:rPr>
              <a:t>education</a:t>
            </a:r>
            <a:r>
              <a:rPr lang="en-US" sz="2000" spc="5">
                <a:solidFill>
                  <a:srgbClr val="231F20"/>
                </a:solidFill>
                <a:cs typeface="Gotham-Book"/>
              </a:rPr>
              <a:t> </a:t>
            </a:r>
            <a:r>
              <a:rPr lang="en-US" sz="2000" spc="-5">
                <a:solidFill>
                  <a:srgbClr val="231F20"/>
                </a:solidFill>
                <a:cs typeface="Gotham-Book"/>
              </a:rPr>
              <a:t>service</a:t>
            </a:r>
            <a:r>
              <a:rPr lang="en-US" sz="2000">
                <a:solidFill>
                  <a:srgbClr val="231F20"/>
                </a:solidFill>
                <a:cs typeface="Gotham-Book"/>
              </a:rPr>
              <a:t> </a:t>
            </a:r>
            <a:r>
              <a:rPr lang="en-US" sz="2000" spc="-5">
                <a:solidFill>
                  <a:srgbClr val="231F20"/>
                </a:solidFill>
                <a:cs typeface="Gotham-Book"/>
              </a:rPr>
              <a:t>agencies</a:t>
            </a:r>
            <a:r>
              <a:rPr lang="en-US" sz="2000" spc="5">
                <a:solidFill>
                  <a:srgbClr val="231F20"/>
                </a:solidFill>
                <a:cs typeface="Gotham-Book"/>
              </a:rPr>
              <a:t> </a:t>
            </a:r>
            <a:r>
              <a:rPr lang="en-US" sz="2000" spc="-10">
                <a:solidFill>
                  <a:srgbClr val="231F20"/>
                </a:solidFill>
                <a:cs typeface="Gotham-Book"/>
              </a:rPr>
              <a:t>(refer</a:t>
            </a:r>
            <a:r>
              <a:rPr lang="en-US" sz="2000">
                <a:solidFill>
                  <a:srgbClr val="231F20"/>
                </a:solidFill>
                <a:cs typeface="Gotham-Book"/>
              </a:rPr>
              <a:t> </a:t>
            </a:r>
            <a:r>
              <a:rPr lang="en-US" sz="2000" spc="-10">
                <a:solidFill>
                  <a:srgbClr val="231F20"/>
                </a:solidFill>
                <a:cs typeface="Gotham-Book"/>
              </a:rPr>
              <a:t>to</a:t>
            </a:r>
            <a:r>
              <a:rPr lang="en-US" sz="2000" spc="5">
                <a:solidFill>
                  <a:srgbClr val="231F20"/>
                </a:solidFill>
                <a:cs typeface="Gotham-Book"/>
              </a:rPr>
              <a:t> </a:t>
            </a:r>
            <a:r>
              <a:rPr lang="en-US" sz="2000" spc="-15">
                <a:solidFill>
                  <a:srgbClr val="231F20"/>
                </a:solidFill>
                <a:cs typeface="Gotham-Book"/>
              </a:rPr>
              <a:t>every</a:t>
            </a:r>
            <a:r>
              <a:rPr lang="en-US" sz="2000">
                <a:solidFill>
                  <a:srgbClr val="231F20"/>
                </a:solidFill>
                <a:cs typeface="Gotham-Book"/>
              </a:rPr>
              <a:t> </a:t>
            </a:r>
            <a:r>
              <a:rPr lang="en-US" sz="2000" spc="-5">
                <a:solidFill>
                  <a:srgbClr val="231F20"/>
                </a:solidFill>
                <a:cs typeface="Gotham-Book"/>
              </a:rPr>
              <a:t>student</a:t>
            </a:r>
            <a:r>
              <a:rPr lang="en-US" sz="2000" spc="5">
                <a:solidFill>
                  <a:srgbClr val="231F20"/>
                </a:solidFill>
                <a:cs typeface="Gotham-Book"/>
              </a:rPr>
              <a:t> </a:t>
            </a:r>
            <a:r>
              <a:rPr lang="en-US" sz="2000" spc="-5">
                <a:solidFill>
                  <a:srgbClr val="231F20"/>
                </a:solidFill>
                <a:cs typeface="Gotham-Book"/>
              </a:rPr>
              <a:t>succeeds</a:t>
            </a:r>
            <a:r>
              <a:rPr lang="en-US" sz="2000">
                <a:solidFill>
                  <a:srgbClr val="231F20"/>
                </a:solidFill>
                <a:cs typeface="Gotham-Book"/>
              </a:rPr>
              <a:t> </a:t>
            </a:r>
            <a:r>
              <a:rPr lang="en-US" sz="2000" spc="-10">
                <a:solidFill>
                  <a:srgbClr val="231F20"/>
                </a:solidFill>
                <a:cs typeface="Gotham-Book"/>
              </a:rPr>
              <a:t>act</a:t>
            </a:r>
            <a:r>
              <a:rPr lang="en-US" sz="2000">
                <a:solidFill>
                  <a:srgbClr val="231F20"/>
                </a:solidFill>
                <a:cs typeface="Gotham-Book"/>
              </a:rPr>
              <a:t> </a:t>
            </a:r>
            <a:r>
              <a:rPr lang="en-US" sz="2000">
                <a:solidFill>
                  <a:srgbClr val="25408F"/>
                </a:solidFill>
                <a:cs typeface="Gotham-Book"/>
                <a:hlinkClick r:id="rId3"/>
              </a:rPr>
              <a:t>section </a:t>
            </a:r>
            <a:r>
              <a:rPr lang="en-US" sz="2000" spc="-5">
                <a:solidFill>
                  <a:srgbClr val="25408F"/>
                </a:solidFill>
                <a:cs typeface="Gotham-Book"/>
                <a:hlinkClick r:id="rId3"/>
              </a:rPr>
              <a:t>8101(30)</a:t>
            </a:r>
            <a:r>
              <a:rPr lang="en-US" sz="2000" spc="-5">
                <a:solidFill>
                  <a:srgbClr val="231F20"/>
                </a:solidFill>
                <a:cs typeface="Gotham-Book"/>
              </a:rPr>
              <a:t>).</a:t>
            </a:r>
            <a:endParaRPr lang="en-US" sz="2000">
              <a:cs typeface="Gotham-Book"/>
            </a:endParaRPr>
          </a:p>
          <a:p>
            <a:pPr marL="12700" marR="161290">
              <a:spcBef>
                <a:spcPts val="1000"/>
              </a:spcBef>
            </a:pPr>
            <a:r>
              <a:rPr lang="en-US" sz="2000" spc="-5">
                <a:solidFill>
                  <a:srgbClr val="231F20"/>
                </a:solidFill>
                <a:cs typeface="Gotham-Bold"/>
              </a:rPr>
              <a:t>**</a:t>
            </a:r>
            <a:r>
              <a:rPr lang="en-US" sz="2000" spc="-85">
                <a:solidFill>
                  <a:srgbClr val="231F20"/>
                </a:solidFill>
                <a:cs typeface="Gotham-Bold"/>
              </a:rPr>
              <a:t>A</a:t>
            </a:r>
            <a:r>
              <a:rPr lang="en-US" sz="2000">
                <a:solidFill>
                  <a:srgbClr val="231F20"/>
                </a:solidFill>
                <a:cs typeface="Gotham-Book"/>
              </a:rPr>
              <a:t> public </a:t>
            </a:r>
            <a:r>
              <a:rPr lang="en-US" sz="2000" spc="-5">
                <a:solidFill>
                  <a:srgbClr val="231F20"/>
                </a:solidFill>
                <a:cs typeface="Gotham-Book"/>
              </a:rPr>
              <a:t>institute</a:t>
            </a:r>
            <a:r>
              <a:rPr lang="en-US" sz="2000">
                <a:solidFill>
                  <a:srgbClr val="231F20"/>
                </a:solidFill>
                <a:cs typeface="Gotham-Book"/>
              </a:rPr>
              <a:t> of higher </a:t>
            </a:r>
            <a:r>
              <a:rPr lang="en-US" sz="2000" spc="-5">
                <a:solidFill>
                  <a:srgbClr val="231F20"/>
                </a:solidFill>
                <a:cs typeface="Gotham-Book"/>
              </a:rPr>
              <a:t>education</a:t>
            </a:r>
            <a:r>
              <a:rPr lang="en-US" sz="2000">
                <a:solidFill>
                  <a:srgbClr val="231F20"/>
                </a:solidFill>
                <a:cs typeface="Gotham-Book"/>
              </a:rPr>
              <a:t> (IHE) </a:t>
            </a:r>
            <a:r>
              <a:rPr lang="en-US" sz="2000" spc="-5">
                <a:solidFill>
                  <a:srgbClr val="231F20"/>
                </a:solidFill>
                <a:cs typeface="Gotham-Book"/>
              </a:rPr>
              <a:t>that </a:t>
            </a:r>
            <a:r>
              <a:rPr lang="en-US" sz="2000">
                <a:solidFill>
                  <a:srgbClr val="231F20"/>
                </a:solidFill>
                <a:cs typeface="Gotham-Book"/>
              </a:rPr>
              <a:t>has </a:t>
            </a:r>
            <a:r>
              <a:rPr lang="en-US" sz="2000" spc="-10">
                <a:solidFill>
                  <a:srgbClr val="231F20"/>
                </a:solidFill>
                <a:cs typeface="Gotham-Book"/>
              </a:rPr>
              <a:t>501(c)(3)</a:t>
            </a:r>
            <a:r>
              <a:rPr lang="en-US" sz="2000">
                <a:solidFill>
                  <a:srgbClr val="231F20"/>
                </a:solidFill>
                <a:cs typeface="Gotham-Book"/>
              </a:rPr>
              <a:t> </a:t>
            </a:r>
            <a:r>
              <a:rPr lang="en-US" sz="2000" spc="-5">
                <a:solidFill>
                  <a:srgbClr val="231F20"/>
                </a:solidFill>
                <a:cs typeface="Gotham-Book"/>
              </a:rPr>
              <a:t>status</a:t>
            </a:r>
            <a:r>
              <a:rPr lang="en-US" sz="2000">
                <a:solidFill>
                  <a:srgbClr val="231F20"/>
                </a:solidFill>
                <a:cs typeface="Gotham-Book"/>
              </a:rPr>
              <a:t> </a:t>
            </a:r>
            <a:r>
              <a:rPr lang="en-US" sz="2000" spc="-10">
                <a:solidFill>
                  <a:srgbClr val="231F20"/>
                </a:solidFill>
                <a:cs typeface="Gotham-Book"/>
              </a:rPr>
              <a:t>would</a:t>
            </a:r>
            <a:r>
              <a:rPr lang="en-US" sz="2000">
                <a:solidFill>
                  <a:srgbClr val="231F20"/>
                </a:solidFill>
                <a:cs typeface="Gotham-Book"/>
              </a:rPr>
              <a:t> also qualify as a </a:t>
            </a:r>
            <a:r>
              <a:rPr lang="en-US" sz="2000" spc="-345">
                <a:solidFill>
                  <a:srgbClr val="231F20"/>
                </a:solidFill>
                <a:cs typeface="Gotham-Book"/>
              </a:rPr>
              <a:t> </a:t>
            </a:r>
            <a:r>
              <a:rPr lang="en-US" sz="2000" spc="-5">
                <a:solidFill>
                  <a:srgbClr val="231F20"/>
                </a:solidFill>
                <a:cs typeface="Gotham-Book"/>
              </a:rPr>
              <a:t>nonprofit organization</a:t>
            </a:r>
            <a:r>
              <a:rPr lang="en-US" sz="2000">
                <a:solidFill>
                  <a:srgbClr val="231F20"/>
                </a:solidFill>
                <a:cs typeface="Gotham-Book"/>
              </a:rPr>
              <a:t> and </a:t>
            </a:r>
            <a:r>
              <a:rPr lang="en-US" sz="2000" spc="-5">
                <a:solidFill>
                  <a:srgbClr val="231F20"/>
                </a:solidFill>
                <a:cs typeface="Gotham-Book"/>
              </a:rPr>
              <a:t>could</a:t>
            </a:r>
            <a:r>
              <a:rPr lang="en-US" sz="2000">
                <a:solidFill>
                  <a:srgbClr val="231F20"/>
                </a:solidFill>
                <a:cs typeface="Gotham-Book"/>
              </a:rPr>
              <a:t> be a lead applicant </a:t>
            </a:r>
            <a:r>
              <a:rPr lang="en-US" sz="2000" spc="-5">
                <a:solidFill>
                  <a:srgbClr val="231F20"/>
                </a:solidFill>
                <a:cs typeface="Gotham-Book"/>
              </a:rPr>
              <a:t>for </a:t>
            </a:r>
            <a:r>
              <a:rPr lang="en-US" sz="2000">
                <a:solidFill>
                  <a:srgbClr val="231F20"/>
                </a:solidFill>
                <a:cs typeface="Gotham-Book"/>
              </a:rPr>
              <a:t>an EIR </a:t>
            </a:r>
            <a:r>
              <a:rPr lang="en-US" sz="2000" spc="-10">
                <a:solidFill>
                  <a:srgbClr val="231F20"/>
                </a:solidFill>
                <a:cs typeface="Gotham-Book"/>
              </a:rPr>
              <a:t>grant.</a:t>
            </a:r>
            <a:endParaRPr lang="en-US" sz="2000">
              <a:cs typeface="Gotham-Book"/>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76EFD3D9-44F0-4267-BCC1-1613E79D827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0055885" cy="7772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Freeform 6">
            <a:extLst>
              <a:ext uri="{FF2B5EF4-FFF2-40B4-BE49-F238E27FC236}">
                <a16:creationId xmlns:a16="http://schemas.microsoft.com/office/drawing/2014/main" id="{A779A851-95D6-41AF-937A-B0E4B7F6FA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417285" y="1020922"/>
            <a:ext cx="626685" cy="6472427"/>
          </a:xfrm>
          <a:custGeom>
            <a:avLst/>
            <a:gdLst>
              <a:gd name="T0" fmla="*/ 414 w 414"/>
              <a:gd name="T1" fmla="*/ 2447 h 2447"/>
              <a:gd name="T2" fmla="*/ 0 w 414"/>
              <a:gd name="T3" fmla="*/ 2247 h 2447"/>
              <a:gd name="T4" fmla="*/ 0 w 414"/>
              <a:gd name="T5" fmla="*/ 0 h 2447"/>
              <a:gd name="T6" fmla="*/ 414 w 414"/>
              <a:gd name="T7" fmla="*/ 200 h 2447"/>
              <a:gd name="T8" fmla="*/ 414 w 414"/>
              <a:gd name="T9" fmla="*/ 2447 h 2447"/>
            </a:gdLst>
            <a:ahLst/>
            <a:cxnLst>
              <a:cxn ang="0">
                <a:pos x="T0" y="T1"/>
              </a:cxn>
              <a:cxn ang="0">
                <a:pos x="T2" y="T3"/>
              </a:cxn>
              <a:cxn ang="0">
                <a:pos x="T4" y="T5"/>
              </a:cxn>
              <a:cxn ang="0">
                <a:pos x="T6" y="T7"/>
              </a:cxn>
              <a:cxn ang="0">
                <a:pos x="T8" y="T9"/>
              </a:cxn>
            </a:cxnLst>
            <a:rect l="0" t="0" r="r" b="b"/>
            <a:pathLst>
              <a:path w="414" h="2447">
                <a:moveTo>
                  <a:pt x="414" y="2447"/>
                </a:moveTo>
                <a:lnTo>
                  <a:pt x="0" y="2247"/>
                </a:lnTo>
                <a:lnTo>
                  <a:pt x="0" y="0"/>
                </a:lnTo>
                <a:lnTo>
                  <a:pt x="414" y="200"/>
                </a:lnTo>
                <a:lnTo>
                  <a:pt x="414" y="2447"/>
                </a:lnTo>
                <a:close/>
              </a:path>
            </a:pathLst>
          </a:custGeom>
          <a:solidFill>
            <a:schemeClr val="accent1">
              <a:lumMod val="75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Freeform 7">
            <a:extLst>
              <a:ext uri="{FF2B5EF4-FFF2-40B4-BE49-F238E27FC236}">
                <a16:creationId xmlns:a16="http://schemas.microsoft.com/office/drawing/2014/main" id="{953FB2E7-B6CB-429C-81EB-D9516D6D5C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419160" y="717587"/>
            <a:ext cx="398190" cy="6257602"/>
          </a:xfrm>
          <a:custGeom>
            <a:avLst/>
            <a:gdLst>
              <a:gd name="T0" fmla="*/ 209 w 209"/>
              <a:gd name="T1" fmla="*/ 2246 h 2358"/>
              <a:gd name="T2" fmla="*/ 0 w 209"/>
              <a:gd name="T3" fmla="*/ 2358 h 2358"/>
              <a:gd name="T4" fmla="*/ 0 w 209"/>
              <a:gd name="T5" fmla="*/ 111 h 2358"/>
              <a:gd name="T6" fmla="*/ 209 w 209"/>
              <a:gd name="T7" fmla="*/ 0 h 2358"/>
              <a:gd name="T8" fmla="*/ 209 w 209"/>
              <a:gd name="T9" fmla="*/ 2246 h 2358"/>
            </a:gdLst>
            <a:ahLst/>
            <a:cxnLst>
              <a:cxn ang="0">
                <a:pos x="T0" y="T1"/>
              </a:cxn>
              <a:cxn ang="0">
                <a:pos x="T2" y="T3"/>
              </a:cxn>
              <a:cxn ang="0">
                <a:pos x="T4" y="T5"/>
              </a:cxn>
              <a:cxn ang="0">
                <a:pos x="T6" y="T7"/>
              </a:cxn>
              <a:cxn ang="0">
                <a:pos x="T8" y="T9"/>
              </a:cxn>
            </a:cxnLst>
            <a:rect l="0" t="0" r="r" b="b"/>
            <a:pathLst>
              <a:path w="209" h="2358">
                <a:moveTo>
                  <a:pt x="209" y="2246"/>
                </a:moveTo>
                <a:lnTo>
                  <a:pt x="0" y="2358"/>
                </a:lnTo>
                <a:lnTo>
                  <a:pt x="0" y="111"/>
                </a:lnTo>
                <a:lnTo>
                  <a:pt x="209" y="0"/>
                </a:lnTo>
                <a:lnTo>
                  <a:pt x="209" y="2246"/>
                </a:lnTo>
                <a:close/>
              </a:path>
            </a:pathLst>
          </a:custGeom>
          <a:solidFill>
            <a:schemeClr val="accent1">
              <a:lumMod val="5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3" name="Freeform: Shape 22">
            <a:extLst>
              <a:ext uri="{FF2B5EF4-FFF2-40B4-BE49-F238E27FC236}">
                <a16:creationId xmlns:a16="http://schemas.microsoft.com/office/drawing/2014/main" id="{2EC40DB1-B719-4A13-9A4D-0966B4B2786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3562" y="721619"/>
            <a:ext cx="3300051" cy="5958839"/>
          </a:xfrm>
          <a:custGeom>
            <a:avLst/>
            <a:gdLst>
              <a:gd name="connsiteX0" fmla="*/ 0 w 4634682"/>
              <a:gd name="connsiteY0" fmla="*/ 0 h 5257799"/>
              <a:gd name="connsiteX1" fmla="*/ 4634682 w 4634682"/>
              <a:gd name="connsiteY1" fmla="*/ 0 h 5257799"/>
              <a:gd name="connsiteX2" fmla="*/ 4634682 w 4634682"/>
              <a:gd name="connsiteY2" fmla="*/ 5257799 h 5257799"/>
              <a:gd name="connsiteX3" fmla="*/ 0 w 4634682"/>
              <a:gd name="connsiteY3" fmla="*/ 5257799 h 5257799"/>
            </a:gdLst>
            <a:ahLst/>
            <a:cxnLst>
              <a:cxn ang="0">
                <a:pos x="connsiteX0" y="connsiteY0"/>
              </a:cxn>
              <a:cxn ang="0">
                <a:pos x="connsiteX1" y="connsiteY1"/>
              </a:cxn>
              <a:cxn ang="0">
                <a:pos x="connsiteX2" y="connsiteY2"/>
              </a:cxn>
              <a:cxn ang="0">
                <a:pos x="connsiteX3" y="connsiteY3"/>
              </a:cxn>
            </a:cxnLst>
            <a:rect l="l" t="t" r="r" b="b"/>
            <a:pathLst>
              <a:path w="4634682" h="5257799">
                <a:moveTo>
                  <a:pt x="0" y="0"/>
                </a:moveTo>
                <a:lnTo>
                  <a:pt x="4634682" y="0"/>
                </a:lnTo>
                <a:lnTo>
                  <a:pt x="4634682" y="5257799"/>
                </a:lnTo>
                <a:lnTo>
                  <a:pt x="0" y="5257799"/>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27730B28-C01E-C5C8-8E44-736192E52454}"/>
              </a:ext>
            </a:extLst>
          </p:cNvPr>
          <p:cNvSpPr>
            <a:spLocks noGrp="1"/>
          </p:cNvSpPr>
          <p:nvPr>
            <p:ph type="title"/>
          </p:nvPr>
        </p:nvSpPr>
        <p:spPr>
          <a:xfrm>
            <a:off x="771269" y="1113241"/>
            <a:ext cx="2795446" cy="5169099"/>
          </a:xfrm>
        </p:spPr>
        <p:txBody>
          <a:bodyPr>
            <a:normAutofit/>
          </a:bodyPr>
          <a:lstStyle/>
          <a:p>
            <a:r>
              <a:rPr lang="en-US" sz="4400" b="1" dirty="0">
                <a:solidFill>
                  <a:srgbClr val="FFFFFF"/>
                </a:solidFill>
                <a:latin typeface="+mn-lt"/>
              </a:rPr>
              <a:t>Agenda </a:t>
            </a:r>
            <a:r>
              <a:rPr lang="en-US" sz="1400" b="1" dirty="0">
                <a:solidFill>
                  <a:srgbClr val="FFFFFF"/>
                </a:solidFill>
                <a:latin typeface="+mn-lt"/>
              </a:rPr>
              <a:t>2</a:t>
            </a:r>
            <a:endParaRPr lang="en-US" sz="4400" b="1" dirty="0">
              <a:solidFill>
                <a:srgbClr val="FFFFFF"/>
              </a:solidFill>
              <a:latin typeface="+mn-lt"/>
            </a:endParaRPr>
          </a:p>
        </p:txBody>
      </p:sp>
      <p:sp>
        <p:nvSpPr>
          <p:cNvPr id="25" name="Rectangle 8">
            <a:extLst>
              <a:ext uri="{FF2B5EF4-FFF2-40B4-BE49-F238E27FC236}">
                <a16:creationId xmlns:a16="http://schemas.microsoft.com/office/drawing/2014/main" id="{82211336-CFF3-412D-868A-6679C1004C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4043970" y="1532608"/>
            <a:ext cx="5490867" cy="5951866"/>
          </a:xfrm>
          <a:prstGeom prst="rect">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Text Placeholder 2">
            <a:extLst>
              <a:ext uri="{FF2B5EF4-FFF2-40B4-BE49-F238E27FC236}">
                <a16:creationId xmlns:a16="http://schemas.microsoft.com/office/drawing/2014/main" id="{0AA4C439-448A-51B3-2A23-9D67F5CC5C94}"/>
              </a:ext>
            </a:extLst>
          </p:cNvPr>
          <p:cNvSpPr>
            <a:spLocks noGrp="1"/>
          </p:cNvSpPr>
          <p:nvPr>
            <p:ph type="body" idx="1"/>
          </p:nvPr>
        </p:nvSpPr>
        <p:spPr>
          <a:xfrm>
            <a:off x="4308036" y="1948900"/>
            <a:ext cx="4907785" cy="5366300"/>
          </a:xfrm>
        </p:spPr>
        <p:txBody>
          <a:bodyPr anchor="ctr">
            <a:normAutofit fontScale="92500" lnSpcReduction="20000"/>
          </a:bodyPr>
          <a:lstStyle/>
          <a:p>
            <a:pPr marL="285750" indent="-285750">
              <a:buFont typeface="Arial" panose="020B0604020202020204" pitchFamily="34" charset="0"/>
              <a:buChar char="•"/>
            </a:pPr>
            <a:r>
              <a:rPr lang="en-US" sz="2700">
                <a:solidFill>
                  <a:srgbClr val="FEFFFF"/>
                </a:solidFill>
              </a:rPr>
              <a:t>Welcome</a:t>
            </a:r>
          </a:p>
          <a:p>
            <a:endParaRPr lang="en-US" sz="2700">
              <a:solidFill>
                <a:srgbClr val="FEFFFF"/>
              </a:solidFill>
            </a:endParaRPr>
          </a:p>
          <a:p>
            <a:pPr marL="285750" indent="-285750">
              <a:buFont typeface="Arial" panose="020B0604020202020204" pitchFamily="34" charset="0"/>
              <a:buChar char="•"/>
            </a:pPr>
            <a:r>
              <a:rPr lang="en-US" sz="2700">
                <a:solidFill>
                  <a:srgbClr val="FEFFFF"/>
                </a:solidFill>
              </a:rPr>
              <a:t>High-level Overview of EIR</a:t>
            </a:r>
          </a:p>
          <a:p>
            <a:pPr marL="285750" indent="-285750">
              <a:buFont typeface="Arial" panose="020B0604020202020204" pitchFamily="34" charset="0"/>
              <a:buChar char="•"/>
            </a:pPr>
            <a:endParaRPr lang="en-US" sz="2700">
              <a:solidFill>
                <a:srgbClr val="FEFFFF"/>
              </a:solidFill>
            </a:endParaRPr>
          </a:p>
          <a:p>
            <a:pPr marL="285750" indent="-285750">
              <a:buFont typeface="Arial" panose="020B0604020202020204" pitchFamily="34" charset="0"/>
              <a:buChar char="•"/>
            </a:pPr>
            <a:r>
              <a:rPr lang="en-US" sz="2700">
                <a:solidFill>
                  <a:srgbClr val="FEFFFF"/>
                </a:solidFill>
              </a:rPr>
              <a:t>Program and Competitions (EIR 101 and 201 )</a:t>
            </a:r>
          </a:p>
          <a:p>
            <a:pPr marL="285750" indent="-285750">
              <a:buFont typeface="Arial" panose="020B0604020202020204" pitchFamily="34" charset="0"/>
              <a:buChar char="•"/>
            </a:pPr>
            <a:endParaRPr lang="en-US" sz="2700">
              <a:solidFill>
                <a:srgbClr val="FEFFFF"/>
              </a:solidFill>
            </a:endParaRPr>
          </a:p>
          <a:p>
            <a:pPr marL="285750" indent="-285750">
              <a:buFont typeface="Arial" panose="020B0604020202020204" pitchFamily="34" charset="0"/>
              <a:buChar char="•"/>
            </a:pPr>
            <a:r>
              <a:rPr lang="en-US" sz="2700" b="1" u="sng">
                <a:solidFill>
                  <a:srgbClr val="FEFFFF"/>
                </a:solidFill>
              </a:rPr>
              <a:t>Clarifying Your Innovation</a:t>
            </a:r>
          </a:p>
          <a:p>
            <a:pPr marL="285750" indent="-285750">
              <a:buFont typeface="Arial" panose="020B0604020202020204" pitchFamily="34" charset="0"/>
              <a:buChar char="•"/>
            </a:pPr>
            <a:endParaRPr lang="en-US" sz="2700">
              <a:solidFill>
                <a:srgbClr val="FEFFFF"/>
              </a:solidFill>
            </a:endParaRPr>
          </a:p>
          <a:p>
            <a:pPr marL="285750" indent="-285750">
              <a:buFont typeface="Arial" panose="020B0604020202020204" pitchFamily="34" charset="0"/>
              <a:buChar char="•"/>
            </a:pPr>
            <a:r>
              <a:rPr lang="en-US" sz="2700">
                <a:solidFill>
                  <a:srgbClr val="FEFFFF"/>
                </a:solidFill>
              </a:rPr>
              <a:t>Panel Discussion/Breakout Rooms with Subject Matter Experts - Innovation in the Field</a:t>
            </a:r>
          </a:p>
          <a:p>
            <a:endParaRPr lang="en-US" sz="2700">
              <a:solidFill>
                <a:srgbClr val="FEFFFF"/>
              </a:solidFill>
            </a:endParaRPr>
          </a:p>
          <a:p>
            <a:pPr marL="285750" indent="-285750">
              <a:buFont typeface="Arial" panose="020B0604020202020204" pitchFamily="34" charset="0"/>
              <a:buChar char="•"/>
            </a:pPr>
            <a:r>
              <a:rPr lang="en-US" sz="2700">
                <a:solidFill>
                  <a:srgbClr val="FEFFFF"/>
                </a:solidFill>
              </a:rPr>
              <a:t>EIR Resources and Next Steps</a:t>
            </a:r>
          </a:p>
          <a:p>
            <a:pPr marL="285750" indent="-285750">
              <a:buFont typeface="Arial" panose="020B0604020202020204" pitchFamily="34" charset="0"/>
              <a:buChar char="•"/>
            </a:pPr>
            <a:endParaRPr lang="en-US" sz="2700">
              <a:solidFill>
                <a:srgbClr val="FEFFFF"/>
              </a:solidFill>
            </a:endParaRPr>
          </a:p>
          <a:p>
            <a:pPr marL="285750" indent="-285750">
              <a:buFont typeface="Arial" panose="020B0604020202020204" pitchFamily="34" charset="0"/>
              <a:buChar char="•"/>
            </a:pPr>
            <a:r>
              <a:rPr lang="en-US" sz="2700">
                <a:solidFill>
                  <a:srgbClr val="FEFFFF"/>
                </a:solidFill>
              </a:rPr>
              <a:t>Q&amp;A</a:t>
            </a:r>
          </a:p>
        </p:txBody>
      </p:sp>
    </p:spTree>
    <p:extLst>
      <p:ext uri="{BB962C8B-B14F-4D97-AF65-F5344CB8AC3E}">
        <p14:creationId xmlns:p14="http://schemas.microsoft.com/office/powerpoint/2010/main" val="18272093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7">
            <a:extLst>
              <a:ext uri="{FF2B5EF4-FFF2-40B4-BE49-F238E27FC236}">
                <a16:creationId xmlns:a16="http://schemas.microsoft.com/office/drawing/2014/main" id="{2BD55E05-51A2-4173-A7FA-869DE4F71AC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4961096" cy="77724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A9E7146-910A-9973-AC79-1B73AFAA3F49}"/>
              </a:ext>
            </a:extLst>
          </p:cNvPr>
          <p:cNvSpPr>
            <a:spLocks noGrp="1"/>
          </p:cNvSpPr>
          <p:nvPr>
            <p:ph type="title"/>
          </p:nvPr>
        </p:nvSpPr>
        <p:spPr>
          <a:xfrm>
            <a:off x="691515" y="704697"/>
            <a:ext cx="3956004" cy="6762903"/>
          </a:xfrm>
        </p:spPr>
        <p:txBody>
          <a:bodyPr>
            <a:normAutofit fontScale="90000"/>
          </a:bodyPr>
          <a:lstStyle/>
          <a:p>
            <a:r>
              <a:rPr lang="en-US" sz="4300" b="1">
                <a:solidFill>
                  <a:schemeClr val="bg1"/>
                </a:solidFill>
                <a:latin typeface="Calibri" panose="020F0502020204030204" pitchFamily="34" charset="0"/>
                <a:cs typeface="Calibri" panose="020F0502020204030204" pitchFamily="34" charset="0"/>
              </a:rPr>
              <a:t>Intersection of Innovation and Evidence</a:t>
            </a:r>
            <a:br>
              <a:rPr lang="en-US" sz="4300" b="1">
                <a:solidFill>
                  <a:schemeClr val="bg1"/>
                </a:solidFill>
                <a:latin typeface="Calibri" panose="020F0502020204030204" pitchFamily="34" charset="0"/>
                <a:cs typeface="Calibri" panose="020F0502020204030204" pitchFamily="34" charset="0"/>
              </a:rPr>
            </a:br>
            <a:br>
              <a:rPr lang="en-US" sz="4400" b="1">
                <a:solidFill>
                  <a:schemeClr val="bg1"/>
                </a:solidFill>
                <a:latin typeface="Calibri" panose="020F0502020204030204" pitchFamily="34" charset="0"/>
                <a:cs typeface="Calibri" panose="020F0502020204030204" pitchFamily="34" charset="0"/>
              </a:rPr>
            </a:br>
            <a:r>
              <a:rPr lang="en-US" sz="2600" kern="1200">
                <a:solidFill>
                  <a:schemeClr val="bg1"/>
                </a:solidFill>
                <a:latin typeface="+mn-lt"/>
                <a:cs typeface="+mj-cs"/>
              </a:rPr>
              <a:t>EIR </a:t>
            </a:r>
            <a:r>
              <a:rPr lang="en-US" sz="2600" kern="1200" spc="-20">
                <a:solidFill>
                  <a:schemeClr val="bg1"/>
                </a:solidFill>
                <a:latin typeface="+mn-lt"/>
                <a:cs typeface="+mj-cs"/>
              </a:rPr>
              <a:t>was </a:t>
            </a:r>
            <a:r>
              <a:rPr lang="en-US" sz="2600" kern="1200" spc="-15">
                <a:solidFill>
                  <a:schemeClr val="bg1"/>
                </a:solidFill>
                <a:latin typeface="+mn-lt"/>
                <a:cs typeface="+mj-cs"/>
              </a:rPr>
              <a:t>created </a:t>
            </a:r>
            <a:r>
              <a:rPr lang="en-US" sz="2600" kern="1200" spc="-20">
                <a:solidFill>
                  <a:schemeClr val="bg1"/>
                </a:solidFill>
                <a:latin typeface="+mn-lt"/>
                <a:cs typeface="+mj-cs"/>
              </a:rPr>
              <a:t>to </a:t>
            </a:r>
            <a:r>
              <a:rPr lang="en-US" sz="2600" kern="1200">
                <a:solidFill>
                  <a:schemeClr val="bg1"/>
                </a:solidFill>
                <a:latin typeface="+mn-lt"/>
                <a:cs typeface="+mj-cs"/>
              </a:rPr>
              <a:t>support the </a:t>
            </a:r>
            <a:r>
              <a:rPr lang="en-US" sz="2600" kern="1200" spc="-15">
                <a:solidFill>
                  <a:schemeClr val="bg1"/>
                </a:solidFill>
                <a:latin typeface="+mn-lt"/>
                <a:cs typeface="+mj-cs"/>
              </a:rPr>
              <a:t>exploration </a:t>
            </a:r>
            <a:r>
              <a:rPr lang="en-US" sz="2600" kern="1200" spc="-705">
                <a:solidFill>
                  <a:schemeClr val="bg1"/>
                </a:solidFill>
                <a:latin typeface="+mn-lt"/>
                <a:cs typeface="+mj-cs"/>
              </a:rPr>
              <a:t> </a:t>
            </a:r>
            <a:r>
              <a:rPr lang="en-US" sz="2600" kern="1200">
                <a:solidFill>
                  <a:schemeClr val="bg1"/>
                </a:solidFill>
                <a:latin typeface="+mn-lt"/>
                <a:cs typeface="+mj-cs"/>
              </a:rPr>
              <a:t>of</a:t>
            </a:r>
            <a:r>
              <a:rPr lang="en-US" sz="2600" kern="1200" spc="-5">
                <a:solidFill>
                  <a:schemeClr val="bg1"/>
                </a:solidFill>
                <a:latin typeface="+mn-lt"/>
                <a:cs typeface="+mj-cs"/>
              </a:rPr>
              <a:t> </a:t>
            </a:r>
            <a:r>
              <a:rPr lang="en-US" sz="2600" kern="1200" spc="-60">
                <a:solidFill>
                  <a:schemeClr val="bg1"/>
                </a:solidFill>
                <a:latin typeface="+mn-lt"/>
                <a:cs typeface="+mj-cs"/>
              </a:rPr>
              <a:t>INNOVATIVE</a:t>
            </a:r>
            <a:r>
              <a:rPr lang="en-US" sz="2600" kern="1200" spc="-5">
                <a:solidFill>
                  <a:schemeClr val="bg1"/>
                </a:solidFill>
                <a:latin typeface="+mn-lt"/>
                <a:cs typeface="+mj-cs"/>
              </a:rPr>
              <a:t> approaches </a:t>
            </a:r>
            <a:r>
              <a:rPr lang="en-US" sz="2600" kern="1200" spc="-20">
                <a:solidFill>
                  <a:schemeClr val="bg1"/>
                </a:solidFill>
                <a:latin typeface="+mn-lt"/>
                <a:cs typeface="+mj-cs"/>
              </a:rPr>
              <a:t>to</a:t>
            </a:r>
            <a:r>
              <a:rPr lang="en-US" sz="2600" kern="1200" spc="-5">
                <a:solidFill>
                  <a:schemeClr val="bg1"/>
                </a:solidFill>
                <a:latin typeface="+mn-lt"/>
                <a:cs typeface="+mj-cs"/>
              </a:rPr>
              <a:t> </a:t>
            </a:r>
            <a:r>
              <a:rPr lang="en-US" sz="2600" kern="1200" spc="-10">
                <a:solidFill>
                  <a:schemeClr val="bg1"/>
                </a:solidFill>
                <a:latin typeface="+mn-lt"/>
                <a:cs typeface="+mj-cs"/>
              </a:rPr>
              <a:t>addressing </a:t>
            </a:r>
            <a:r>
              <a:rPr lang="en-US" sz="2600" kern="1200" spc="-5">
                <a:solidFill>
                  <a:schemeClr val="bg1"/>
                </a:solidFill>
                <a:latin typeface="+mn-lt"/>
                <a:cs typeface="+mj-cs"/>
              </a:rPr>
              <a:t> </a:t>
            </a:r>
            <a:r>
              <a:rPr lang="en-US" sz="2600" kern="1200" spc="-10">
                <a:solidFill>
                  <a:schemeClr val="bg1"/>
                </a:solidFill>
                <a:latin typeface="+mn-lt"/>
                <a:cs typeface="+mj-cs"/>
              </a:rPr>
              <a:t>persistent</a:t>
            </a:r>
            <a:r>
              <a:rPr lang="en-US" sz="2600" kern="1200" spc="-5">
                <a:solidFill>
                  <a:schemeClr val="bg1"/>
                </a:solidFill>
                <a:latin typeface="+mn-lt"/>
                <a:cs typeface="+mj-cs"/>
              </a:rPr>
              <a:t> </a:t>
            </a:r>
            <a:r>
              <a:rPr lang="en-US" sz="2600" kern="1200">
                <a:solidFill>
                  <a:schemeClr val="bg1"/>
                </a:solidFill>
                <a:latin typeface="+mn-lt"/>
                <a:cs typeface="+mj-cs"/>
              </a:rPr>
              <a:t>challenges </a:t>
            </a:r>
            <a:r>
              <a:rPr lang="en-US" sz="2600" kern="1200" spc="-10">
                <a:solidFill>
                  <a:schemeClr val="bg1"/>
                </a:solidFill>
                <a:latin typeface="+mn-lt"/>
                <a:cs typeface="+mj-cs"/>
              </a:rPr>
              <a:t>facing</a:t>
            </a:r>
            <a:r>
              <a:rPr lang="en-US" sz="2600" kern="1200" spc="-5">
                <a:solidFill>
                  <a:schemeClr val="bg1"/>
                </a:solidFill>
                <a:latin typeface="+mn-lt"/>
                <a:cs typeface="+mj-cs"/>
              </a:rPr>
              <a:t> </a:t>
            </a:r>
            <a:r>
              <a:rPr lang="en-US" sz="2600" kern="1200" spc="-50">
                <a:solidFill>
                  <a:schemeClr val="bg1"/>
                </a:solidFill>
                <a:latin typeface="+mn-lt"/>
                <a:cs typeface="+mj-cs"/>
              </a:rPr>
              <a:t>K-12</a:t>
            </a:r>
            <a:r>
              <a:rPr lang="en-US" sz="2600" kern="1200">
                <a:solidFill>
                  <a:schemeClr val="bg1"/>
                </a:solidFill>
                <a:latin typeface="+mn-lt"/>
                <a:cs typeface="+mj-cs"/>
              </a:rPr>
              <a:t> </a:t>
            </a:r>
            <a:r>
              <a:rPr lang="en-US" sz="2600" kern="1200" spc="-5">
                <a:solidFill>
                  <a:schemeClr val="bg1"/>
                </a:solidFill>
                <a:latin typeface="+mn-lt"/>
                <a:cs typeface="+mj-cs"/>
              </a:rPr>
              <a:t>education </a:t>
            </a:r>
            <a:r>
              <a:rPr lang="en-US" sz="2600" kern="1200" spc="-705">
                <a:solidFill>
                  <a:schemeClr val="bg1"/>
                </a:solidFill>
                <a:latin typeface="+mn-lt"/>
                <a:cs typeface="+mj-cs"/>
              </a:rPr>
              <a:t> </a:t>
            </a:r>
            <a:r>
              <a:rPr lang="en-US" sz="2600" kern="1200">
                <a:solidFill>
                  <a:schemeClr val="bg1"/>
                </a:solidFill>
                <a:latin typeface="+mn-lt"/>
                <a:cs typeface="+mj-cs"/>
              </a:rPr>
              <a:t>in</a:t>
            </a:r>
            <a:r>
              <a:rPr lang="en-US" sz="2600" kern="1200" spc="-5">
                <a:solidFill>
                  <a:schemeClr val="bg1"/>
                </a:solidFill>
                <a:latin typeface="+mn-lt"/>
                <a:cs typeface="+mj-cs"/>
              </a:rPr>
              <a:t> </a:t>
            </a:r>
            <a:r>
              <a:rPr lang="en-US" sz="2600" kern="1200">
                <a:solidFill>
                  <a:schemeClr val="bg1"/>
                </a:solidFill>
                <a:latin typeface="+mn-lt"/>
                <a:cs typeface="+mj-cs"/>
              </a:rPr>
              <a:t>the</a:t>
            </a:r>
            <a:r>
              <a:rPr lang="en-US" sz="2600" kern="1200" spc="-5">
                <a:solidFill>
                  <a:schemeClr val="bg1"/>
                </a:solidFill>
                <a:latin typeface="+mn-lt"/>
                <a:cs typeface="+mj-cs"/>
              </a:rPr>
              <a:t> </a:t>
            </a:r>
            <a:r>
              <a:rPr lang="en-US" sz="2600" kern="1200" spc="-10">
                <a:solidFill>
                  <a:schemeClr val="bg1"/>
                </a:solidFill>
                <a:latin typeface="+mn-lt"/>
                <a:cs typeface="+mj-cs"/>
              </a:rPr>
              <a:t>United</a:t>
            </a:r>
            <a:r>
              <a:rPr lang="en-US" sz="2600" kern="1200">
                <a:solidFill>
                  <a:schemeClr val="bg1"/>
                </a:solidFill>
                <a:latin typeface="+mn-lt"/>
                <a:cs typeface="+mj-cs"/>
              </a:rPr>
              <a:t> </a:t>
            </a:r>
            <a:r>
              <a:rPr lang="en-US" sz="2600" kern="1200" spc="-15">
                <a:solidFill>
                  <a:schemeClr val="bg1"/>
                </a:solidFill>
                <a:latin typeface="+mn-lt"/>
                <a:cs typeface="+mj-cs"/>
              </a:rPr>
              <a:t>States</a:t>
            </a:r>
            <a:r>
              <a:rPr lang="en-US" sz="2600" kern="1200" spc="-5">
                <a:solidFill>
                  <a:schemeClr val="bg1"/>
                </a:solidFill>
                <a:latin typeface="+mn-lt"/>
                <a:cs typeface="+mj-cs"/>
              </a:rPr>
              <a:t> </a:t>
            </a:r>
            <a:r>
              <a:rPr lang="en-US" sz="2600" kern="1200">
                <a:solidFill>
                  <a:schemeClr val="bg1"/>
                </a:solidFill>
                <a:latin typeface="+mn-lt"/>
                <a:cs typeface="+mj-cs"/>
              </a:rPr>
              <a:t>in</a:t>
            </a:r>
            <a:r>
              <a:rPr lang="en-US" sz="2600" kern="1200" spc="-5">
                <a:solidFill>
                  <a:schemeClr val="bg1"/>
                </a:solidFill>
                <a:latin typeface="+mn-lt"/>
                <a:cs typeface="+mj-cs"/>
              </a:rPr>
              <a:t> </a:t>
            </a:r>
            <a:r>
              <a:rPr lang="en-US" sz="2600" kern="1200">
                <a:solidFill>
                  <a:schemeClr val="bg1"/>
                </a:solidFill>
                <a:latin typeface="+mn-lt"/>
                <a:cs typeface="+mj-cs"/>
              </a:rPr>
              <a:t>a </a:t>
            </a:r>
            <a:r>
              <a:rPr lang="en-US" sz="2600" kern="1200" spc="-35">
                <a:solidFill>
                  <a:schemeClr val="bg1"/>
                </a:solidFill>
                <a:latin typeface="+mn-lt"/>
                <a:cs typeface="+mj-cs"/>
              </a:rPr>
              <a:t>way</a:t>
            </a:r>
            <a:r>
              <a:rPr lang="en-US" sz="2600" kern="1200" spc="-5">
                <a:solidFill>
                  <a:schemeClr val="bg1"/>
                </a:solidFill>
                <a:latin typeface="+mn-lt"/>
                <a:cs typeface="+mj-cs"/>
              </a:rPr>
              <a:t> that </a:t>
            </a:r>
            <a:r>
              <a:rPr lang="en-US" sz="2600" kern="1200">
                <a:solidFill>
                  <a:schemeClr val="bg1"/>
                </a:solidFill>
                <a:latin typeface="+mn-lt"/>
                <a:cs typeface="+mj-cs"/>
              </a:rPr>
              <a:t>other </a:t>
            </a:r>
            <a:r>
              <a:rPr lang="en-US" sz="2600" kern="1200" spc="-10">
                <a:solidFill>
                  <a:schemeClr val="bg1"/>
                </a:solidFill>
                <a:latin typeface="+mn-lt"/>
                <a:cs typeface="+mj-cs"/>
              </a:rPr>
              <a:t>educators</a:t>
            </a:r>
            <a:r>
              <a:rPr lang="en-US" sz="2600" kern="1200" spc="-5">
                <a:solidFill>
                  <a:schemeClr val="bg1"/>
                </a:solidFill>
                <a:latin typeface="+mn-lt"/>
                <a:cs typeface="+mj-cs"/>
              </a:rPr>
              <a:t> </a:t>
            </a:r>
            <a:r>
              <a:rPr lang="en-US" sz="2600" kern="1200">
                <a:solidFill>
                  <a:schemeClr val="bg1"/>
                </a:solidFill>
                <a:latin typeface="+mn-lt"/>
                <a:cs typeface="+mj-cs"/>
              </a:rPr>
              <a:t>can build</a:t>
            </a:r>
            <a:r>
              <a:rPr lang="en-US" sz="2600" kern="1200" spc="-5">
                <a:solidFill>
                  <a:schemeClr val="bg1"/>
                </a:solidFill>
                <a:latin typeface="+mn-lt"/>
                <a:cs typeface="+mj-cs"/>
              </a:rPr>
              <a:t> </a:t>
            </a:r>
            <a:r>
              <a:rPr lang="en-US" sz="2600" kern="1200">
                <a:solidFill>
                  <a:schemeClr val="bg1"/>
                </a:solidFill>
                <a:latin typeface="+mn-lt"/>
                <a:cs typeface="+mj-cs"/>
              </a:rPr>
              <a:t>upon.</a:t>
            </a:r>
            <a:br>
              <a:rPr lang="en-US" sz="2600">
                <a:solidFill>
                  <a:schemeClr val="bg1"/>
                </a:solidFill>
                <a:latin typeface="+mn-lt"/>
              </a:rPr>
            </a:br>
            <a:br>
              <a:rPr lang="en-US" sz="2600">
                <a:solidFill>
                  <a:schemeClr val="bg1"/>
                </a:solidFill>
                <a:latin typeface="+mn-lt"/>
              </a:rPr>
            </a:br>
            <a:r>
              <a:rPr lang="en-US" sz="2200">
                <a:solidFill>
                  <a:schemeClr val="bg1"/>
                </a:solidFill>
                <a:latin typeface="+mn-lt"/>
              </a:rPr>
              <a:t>September 2023 U</a:t>
            </a:r>
            <a:r>
              <a:rPr lang="en-US" sz="2200" b="0" i="0">
                <a:solidFill>
                  <a:schemeClr val="bg1"/>
                </a:solidFill>
                <a:effectLst/>
                <a:latin typeface="+mn-lt"/>
              </a:rPr>
              <a:t>pdated version of </a:t>
            </a:r>
            <a:r>
              <a:rPr lang="en-US" sz="2200" b="0" i="0" u="sng">
                <a:solidFill>
                  <a:schemeClr val="bg1"/>
                </a:solidFill>
                <a:effectLst/>
                <a:latin typeface="+mn-lt"/>
                <a:hlinkClick r:id="rId3">
                  <a:extLst>
                    <a:ext uri="{A12FA001-AC4F-418D-AE19-62706E023703}">
                      <ahyp:hlinkClr xmlns:ahyp="http://schemas.microsoft.com/office/drawing/2018/hyperlinkcolor" val="tx"/>
                    </a:ext>
                  </a:extLst>
                </a:hlinkClick>
              </a:rPr>
              <a:t>Non-Regulatory Guidance</a:t>
            </a:r>
            <a:r>
              <a:rPr lang="en-US" sz="2200" b="0" i="0">
                <a:solidFill>
                  <a:schemeClr val="bg1"/>
                </a:solidFill>
                <a:effectLst/>
                <a:latin typeface="+mn-lt"/>
              </a:rPr>
              <a:t>: </a:t>
            </a:r>
            <a:r>
              <a:rPr lang="en-US" sz="2200" b="0" i="1">
                <a:solidFill>
                  <a:schemeClr val="bg1"/>
                </a:solidFill>
                <a:effectLst/>
                <a:latin typeface="+mn-lt"/>
              </a:rPr>
              <a:t>Using Evidence to Strengthen Education Investments</a:t>
            </a:r>
            <a:r>
              <a:rPr lang="en-US" sz="2200" b="0">
                <a:solidFill>
                  <a:schemeClr val="bg1"/>
                </a:solidFill>
                <a:effectLst/>
                <a:latin typeface="+mn-lt"/>
              </a:rPr>
              <a:t> now available</a:t>
            </a:r>
            <a:br>
              <a:rPr lang="en-US" sz="2200" i="1">
                <a:solidFill>
                  <a:schemeClr val="bg1"/>
                </a:solidFill>
                <a:latin typeface="+mn-lt"/>
              </a:rPr>
            </a:br>
            <a:endParaRPr lang="en-US" sz="2200" b="1">
              <a:solidFill>
                <a:schemeClr val="bg1"/>
              </a:solidFill>
              <a:latin typeface="+mn-lt"/>
              <a:cs typeface="Calibri" panose="020F0502020204030204" pitchFamily="34" charset="0"/>
            </a:endParaRPr>
          </a:p>
        </p:txBody>
      </p:sp>
      <p:sp>
        <p:nvSpPr>
          <p:cNvPr id="3" name="Content Placeholder 2">
            <a:extLst>
              <a:ext uri="{FF2B5EF4-FFF2-40B4-BE49-F238E27FC236}">
                <a16:creationId xmlns:a16="http://schemas.microsoft.com/office/drawing/2014/main" id="{ED4A6090-F8D2-8492-2864-F15C451AA7EA}"/>
              </a:ext>
            </a:extLst>
          </p:cNvPr>
          <p:cNvSpPr>
            <a:spLocks noGrp="1"/>
          </p:cNvSpPr>
          <p:nvPr>
            <p:ph sz="half" idx="2"/>
          </p:nvPr>
        </p:nvSpPr>
        <p:spPr>
          <a:xfrm>
            <a:off x="5181600" y="1103985"/>
            <a:ext cx="4269578" cy="6135015"/>
          </a:xfrm>
        </p:spPr>
        <p:txBody>
          <a:bodyPr anchor="t">
            <a:noAutofit/>
          </a:bodyPr>
          <a:lstStyle/>
          <a:p>
            <a:pPr marL="0" marR="0">
              <a:spcBef>
                <a:spcPts val="0"/>
              </a:spcBef>
              <a:spcAft>
                <a:spcPts val="600"/>
              </a:spcAft>
            </a:pPr>
            <a:r>
              <a:rPr lang="en-US" sz="2300" b="1">
                <a:effectLst/>
                <a:latin typeface="Arial" panose="020B0604020202020204" pitchFamily="34" charset="0"/>
                <a:ea typeface="Calibri" panose="020F0502020204030204" pitchFamily="34" charset="0"/>
                <a:cs typeface="Times New Roman" panose="02020603050405020304" pitchFamily="18" charset="0"/>
              </a:rPr>
              <a:t>How can a project be innovative if it also must be evidenced-based?</a:t>
            </a:r>
          </a:p>
          <a:p>
            <a:pPr marL="0" marR="0">
              <a:spcBef>
                <a:spcPts val="0"/>
              </a:spcBef>
              <a:spcAft>
                <a:spcPts val="600"/>
              </a:spcAft>
            </a:pPr>
            <a:endParaRPr lang="en-US" sz="23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600"/>
              </a:spcAft>
            </a:pPr>
            <a:r>
              <a:rPr lang="en-US" sz="2300">
                <a:effectLst/>
                <a:latin typeface="Arial" panose="020B0604020202020204" pitchFamily="34" charset="0"/>
                <a:ea typeface="Calibri" panose="020F0502020204030204" pitchFamily="34" charset="0"/>
                <a:cs typeface="Times New Roman" panose="02020603050405020304" pitchFamily="18" charset="0"/>
              </a:rPr>
              <a:t>A project’s "innovation" can be focused at the level of a project component. </a:t>
            </a:r>
          </a:p>
          <a:p>
            <a:pPr marL="0" marR="0">
              <a:spcBef>
                <a:spcPts val="0"/>
              </a:spcBef>
              <a:spcAft>
                <a:spcPts val="600"/>
              </a:spcAft>
            </a:pPr>
            <a:endParaRPr lang="en-US" sz="2300">
              <a:latin typeface="Arial" panose="020B0604020202020204" pitchFamily="34" charset="0"/>
              <a:ea typeface="Calibri" panose="020F0502020204030204" pitchFamily="34" charset="0"/>
              <a:cs typeface="Times New Roman" panose="02020603050405020304" pitchFamily="18" charset="0"/>
            </a:endParaRPr>
          </a:p>
          <a:p>
            <a:pPr marL="0" marR="0">
              <a:spcBef>
                <a:spcPts val="0"/>
              </a:spcBef>
              <a:spcAft>
                <a:spcPts val="600"/>
              </a:spcAft>
            </a:pPr>
            <a:r>
              <a:rPr lang="en-US" sz="2300">
                <a:effectLst/>
                <a:latin typeface="Arial" panose="020B0604020202020204" pitchFamily="34" charset="0"/>
                <a:ea typeface="Calibri" panose="020F0502020204030204" pitchFamily="34" charset="0"/>
                <a:cs typeface="Times New Roman" panose="02020603050405020304" pitchFamily="18" charset="0"/>
              </a:rPr>
              <a:t>For example, you might have a project component that is based on existing evidence, but your application proposes a "spin" that includes an additional component that is new and innovative.</a:t>
            </a:r>
            <a:endParaRPr lang="en-US" sz="2300">
              <a:effectLst/>
              <a:latin typeface="Calibri" panose="020F0502020204030204" pitchFamily="34" charset="0"/>
              <a:ea typeface="Calibri" panose="020F0502020204030204" pitchFamily="34" charset="0"/>
              <a:cs typeface="Times New Roman" panose="02020603050405020304" pitchFamily="18" charset="0"/>
            </a:endParaRPr>
          </a:p>
          <a:p>
            <a:pPr>
              <a:spcAft>
                <a:spcPts val="600"/>
              </a:spcAft>
            </a:pPr>
            <a:endParaRPr lang="en-US" sz="2300">
              <a:latin typeface="+mn-lt"/>
            </a:endParaRPr>
          </a:p>
        </p:txBody>
      </p:sp>
    </p:spTree>
    <p:extLst>
      <p:ext uri="{BB962C8B-B14F-4D97-AF65-F5344CB8AC3E}">
        <p14:creationId xmlns:p14="http://schemas.microsoft.com/office/powerpoint/2010/main" val="41640958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Parcel">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e9b88b11-92c7-4090-b9bb-f5cabfa4ac5c"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A19B7159E692A4DBFB63A900276B5E5" ma:contentTypeVersion="15" ma:contentTypeDescription="Create a new document." ma:contentTypeScope="" ma:versionID="23ab7dd1dcbd2083b3c02075ccdf6a19">
  <xsd:schema xmlns:xsd="http://www.w3.org/2001/XMLSchema" xmlns:xs="http://www.w3.org/2001/XMLSchema" xmlns:p="http://schemas.microsoft.com/office/2006/metadata/properties" xmlns:ns3="e9b88b11-92c7-4090-b9bb-f5cabfa4ac5c" xmlns:ns4="cdd141c4-d074-4e99-ac9e-b351702b7b10" targetNamespace="http://schemas.microsoft.com/office/2006/metadata/properties" ma:root="true" ma:fieldsID="24dbc0a5edbc793fc9368f85f3ea439d" ns3:_="" ns4:_="">
    <xsd:import namespace="e9b88b11-92c7-4090-b9bb-f5cabfa4ac5c"/>
    <xsd:import namespace="cdd141c4-d074-4e99-ac9e-b351702b7b10"/>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ObjectDetectorVersions" minOccurs="0"/>
                <xsd:element ref="ns3:MediaServiceAutoTags" minOccurs="0"/>
                <xsd:element ref="ns3:MediaServiceGenerationTime" minOccurs="0"/>
                <xsd:element ref="ns3:MediaServiceEventHashCode" minOccurs="0"/>
                <xsd:element ref="ns3:_activity" minOccurs="0"/>
                <xsd:element ref="ns3:MediaServiceSystemTags" minOccurs="0"/>
                <xsd:element ref="ns3:MediaServiceOCR" minOccurs="0"/>
                <xsd:element ref="ns4:SharedWithUsers" minOccurs="0"/>
                <xsd:element ref="ns4:SharedWithDetails" minOccurs="0"/>
                <xsd:element ref="ns4:SharingHintHash" minOccurs="0"/>
                <xsd:element ref="ns3:MediaServiceSearchProperties"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9b88b11-92c7-4090-b9bb-f5cabfa4ac5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_activity" ma:index="15" nillable="true" ma:displayName="_activity" ma:hidden="true" ma:internalName="_activity">
      <xsd:simpleType>
        <xsd:restriction base="dms:Note"/>
      </xsd:simpleType>
    </xsd:element>
    <xsd:element name="MediaServiceSystemTags" ma:index="16" nillable="true" ma:displayName="MediaServiceSystemTags" ma:hidden="true" ma:internalName="MediaServiceSystemTags" ma:readOnly="true">
      <xsd:simpleType>
        <xsd:restriction base="dms:Note"/>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SearchProperties" ma:index="21" nillable="true" ma:displayName="MediaServiceSearchProperties" ma:hidden="true" ma:internalName="MediaServiceSearchProperties" ma:readOnly="true">
      <xsd:simpleType>
        <xsd:restriction base="dms:Note"/>
      </xsd:simpleType>
    </xsd:element>
    <xsd:element name="MediaLengthInSeconds" ma:index="22"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dd141c4-d074-4e99-ac9e-b351702b7b10"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D402A4C-4357-4659-87EC-2EECEDEC48DA}">
  <ds:schemaRefs>
    <ds:schemaRef ds:uri="e9b88b11-92c7-4090-b9bb-f5cabfa4ac5c"/>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purl.org/dc/elements/1.1/"/>
    <ds:schemaRef ds:uri="cdd141c4-d074-4e99-ac9e-b351702b7b10"/>
    <ds:schemaRef ds:uri="http://www.w3.org/XML/1998/namespace"/>
    <ds:schemaRef ds:uri="http://purl.org/dc/dcmitype/"/>
  </ds:schemaRefs>
</ds:datastoreItem>
</file>

<file path=customXml/itemProps2.xml><?xml version="1.0" encoding="utf-8"?>
<ds:datastoreItem xmlns:ds="http://schemas.openxmlformats.org/officeDocument/2006/customXml" ds:itemID="{286542DA-2090-44C2-B7EE-74621C12E8FF}">
  <ds:schemaRefs>
    <ds:schemaRef ds:uri="http://schemas.microsoft.com/sharepoint/v3/contenttype/forms"/>
  </ds:schemaRefs>
</ds:datastoreItem>
</file>

<file path=customXml/itemProps3.xml><?xml version="1.0" encoding="utf-8"?>
<ds:datastoreItem xmlns:ds="http://schemas.openxmlformats.org/officeDocument/2006/customXml" ds:itemID="{8D513EC8-B640-43C3-B2F2-0DB0F009B8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9b88b11-92c7-4090-b9bb-f5cabfa4ac5c"/>
    <ds:schemaRef ds:uri="cdd141c4-d074-4e99-ac9e-b351702b7b1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16</TotalTime>
  <Words>4130</Words>
  <Application>Microsoft Office PowerPoint</Application>
  <PresentationFormat>Custom</PresentationFormat>
  <Paragraphs>369</Paragraphs>
  <Slides>28</Slides>
  <Notes>28</Notes>
  <HiddenSlides>0</HiddenSlides>
  <MMClips>0</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28</vt:i4>
      </vt:variant>
    </vt:vector>
  </HeadingPairs>
  <TitlesOfParts>
    <vt:vector size="48" baseType="lpstr">
      <vt:lpstr>Abadi</vt:lpstr>
      <vt:lpstr>Algerian</vt:lpstr>
      <vt:lpstr>Arial</vt:lpstr>
      <vt:lpstr>Calibri</vt:lpstr>
      <vt:lpstr>Calibri Light</vt:lpstr>
      <vt:lpstr>Copperplate Gothic Light</vt:lpstr>
      <vt:lpstr>Courier New</vt:lpstr>
      <vt:lpstr>Gill Sans MT</vt:lpstr>
      <vt:lpstr>Gotham-Bold</vt:lpstr>
      <vt:lpstr>Gotham-Book</vt:lpstr>
      <vt:lpstr>Gotham-Medium</vt:lpstr>
      <vt:lpstr>Harlow Solid Italic</vt:lpstr>
      <vt:lpstr>Open Sans</vt:lpstr>
      <vt:lpstr>Oswald</vt:lpstr>
      <vt:lpstr>Roboto</vt:lpstr>
      <vt:lpstr>Rockwell Nova Extra Bold</vt:lpstr>
      <vt:lpstr>Segoe UI</vt:lpstr>
      <vt:lpstr>Symbol</vt:lpstr>
      <vt:lpstr>Wingdings</vt:lpstr>
      <vt:lpstr>Office Theme</vt:lpstr>
      <vt:lpstr>Education Innovation and Research Program:  Overview and Application Considerations</vt:lpstr>
      <vt:lpstr>Agenda</vt:lpstr>
      <vt:lpstr>Pre-work</vt:lpstr>
      <vt:lpstr>THE EIR PROGRAM OFFICE</vt:lpstr>
      <vt:lpstr>THERE ARE 3 TYPES OF EIR GRANTS</vt:lpstr>
      <vt:lpstr>TIERED STRUCTURE</vt:lpstr>
      <vt:lpstr>ELIGIBLE APPLICANTS ARE:</vt:lpstr>
      <vt:lpstr>Agenda 2</vt:lpstr>
      <vt:lpstr>Intersection of Innovation and Evidence  EIR was created to support the exploration  of INNOVATIVE approaches to addressing  persistent challenges facing K-12 education  in the United States in a way that other educators can build upon.  September 2023 Updated version of Non-Regulatory Guidance: Using Evidence to Strengthen Education Investments now available </vt:lpstr>
      <vt:lpstr>Discovering Your Innovative Concept  Is your “innovative” idea being done?   </vt:lpstr>
      <vt:lpstr>Discovering Your Innovative Concept  Is there enough evidence to support your innovative idea?  </vt:lpstr>
      <vt:lpstr>Subject Matter Expert Panel</vt:lpstr>
      <vt:lpstr>Agenda 3</vt:lpstr>
      <vt:lpstr>How to Apply for an EIR Grant</vt:lpstr>
      <vt:lpstr>TIPS ON HOW TO PREPARE TO APPLY</vt:lpstr>
      <vt:lpstr>Suggested Preliminary Preparations</vt:lpstr>
      <vt:lpstr>FINDING QUALIFYING EVIDENCE</vt:lpstr>
      <vt:lpstr>Back to the Drawing  Board</vt:lpstr>
      <vt:lpstr>Trends in Applying Multiple Times</vt:lpstr>
      <vt:lpstr>Stay Tuned</vt:lpstr>
      <vt:lpstr>Call for Reviewers</vt:lpstr>
      <vt:lpstr>Agenda 4</vt:lpstr>
      <vt:lpstr>Commonly Asked Questions </vt:lpstr>
      <vt:lpstr>Do I have to start  at  Early-phase? </vt:lpstr>
      <vt:lpstr> If my organization is a current EIR Grantee  can I apply for another EIR Grant?</vt:lpstr>
      <vt:lpstr>If my organization is a current EIR grantee, can we  “move up a tier”? </vt:lpstr>
      <vt:lpstr>Can I apply  for an EIR grant  if I have  a grant Through Another Program?</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Education  Innovation  and Research Program (EIR)?</dc:title>
  <dc:creator>Petracca, Ronald</dc:creator>
  <cp:lastModifiedBy>Hadnot-Benjamin, Yolanda</cp:lastModifiedBy>
  <cp:revision>4</cp:revision>
  <dcterms:created xsi:type="dcterms:W3CDTF">2022-03-04T15:08:53Z</dcterms:created>
  <dcterms:modified xsi:type="dcterms:W3CDTF">2024-04-04T20:23:12Z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2022-03-04T00:00:00Z</vt:filetime>
  </property>
  <property fmtid="{D5CDD505-2E9C-101B-9397-08002B2CF9AE}" pid="3" name="Creator">
    <vt:lpwstr>Adobe InDesign 17.1 (Macintosh)</vt:lpwstr>
  </property>
  <property fmtid="{D5CDD505-2E9C-101B-9397-08002B2CF9AE}" pid="4" name="LastSaved">
    <vt:filetime>2022-03-04T00:00:00Z</vt:filetime>
  </property>
  <property fmtid="{D5CDD505-2E9C-101B-9397-08002B2CF9AE}" pid="5" name="ContentTypeId">
    <vt:lpwstr>0x0101002A19B7159E692A4DBFB63A900276B5E5</vt:lpwstr>
  </property>
  <property fmtid="{D5CDD505-2E9C-101B-9397-08002B2CF9AE}" pid="6" name="Document_x0020_Type">
    <vt:lpwstr/>
  </property>
  <property fmtid="{D5CDD505-2E9C-101B-9397-08002B2CF9AE}" pid="7" name="Secondary_x0020_Subject">
    <vt:lpwstr/>
  </property>
  <property fmtid="{D5CDD505-2E9C-101B-9397-08002B2CF9AE}" pid="8" name="Catagory">
    <vt:lpwstr/>
  </property>
  <property fmtid="{D5CDD505-2E9C-101B-9397-08002B2CF9AE}" pid="9" name="Approval_x0020_Status">
    <vt:lpwstr/>
  </property>
  <property fmtid="{D5CDD505-2E9C-101B-9397-08002B2CF9AE}" pid="10" name="Secondary Subject">
    <vt:lpwstr/>
  </property>
  <property fmtid="{D5CDD505-2E9C-101B-9397-08002B2CF9AE}" pid="11" name="Approval Status">
    <vt:lpwstr/>
  </property>
  <property fmtid="{D5CDD505-2E9C-101B-9397-08002B2CF9AE}" pid="12" name="Document Type">
    <vt:lpwstr/>
  </property>
  <property fmtid="{D5CDD505-2E9C-101B-9397-08002B2CF9AE}" pid="13" name="MediaServiceImageTags">
    <vt:lpwstr/>
  </property>
  <property fmtid="{D5CDD505-2E9C-101B-9397-08002B2CF9AE}" pid="14" name="lcf76f155ced4ddcb4097134ff3c332f">
    <vt:lpwstr/>
  </property>
  <property fmtid="{D5CDD505-2E9C-101B-9397-08002B2CF9AE}" pid="15" name="Fiscal Year">
    <vt:lpwstr>2;#2021|a9b09679-9681-4840-9409-cc087bb840af</vt:lpwstr>
  </property>
  <property fmtid="{D5CDD505-2E9C-101B-9397-08002B2CF9AE}" pid="16" name="OESE Office">
    <vt:lpwstr>14;#Innovation Programs|718c7670-3af9-4624-9d86-c653ef74cfc2</vt:lpwstr>
  </property>
</Properties>
</file>