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70" r:id="rId5"/>
    <p:sldId id="271" r:id="rId6"/>
    <p:sldId id="269" r:id="rId7"/>
    <p:sldId id="268" r:id="rId8"/>
    <p:sldId id="274" r:id="rId9"/>
    <p:sldId id="272" r:id="rId10"/>
    <p:sldId id="273" r:id="rId11"/>
    <p:sldId id="259" r:id="rId12"/>
    <p:sldId id="260" r:id="rId13"/>
    <p:sldId id="264" r:id="rId14"/>
    <p:sldId id="262" r:id="rId15"/>
    <p:sldId id="263" r:id="rId16"/>
    <p:sldId id="265" r:id="rId17"/>
    <p:sldId id="26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D71CB6-B4AA-4FB6-A1C9-0208F855175D}" v="430" dt="2022-01-05T22:28:17.905"/>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41" d="100"/>
          <a:sy n="41" d="100"/>
        </p:scale>
        <p:origin x="869"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bg1"/>
    </dgm:fillClrLst>
    <dgm:linClrLst meth="repeat">
      <a:schemeClr val="lt2">
        <a:alpha val="0"/>
      </a:schemeClr>
    </dgm:linClrLst>
    <dgm:effectClrLst/>
    <dgm:txLinClrLst/>
    <dgm:txFillClrLst meth="repeat">
      <a:schemeClr val="dk1"/>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dgm:fillClrLst>
    <dgm:linClrLst meth="repeat">
      <a:schemeClr val="lt2">
        <a:alpha val="0"/>
      </a:schemeClr>
    </dgm:linClrLst>
    <dgm:effectClrLst/>
    <dgm:txLinClrLst/>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5A7607-3356-4004-B185-F6FA232E60B5}"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03D0FBA9-62BA-48F7-8559-DB4EDFE9CC41}">
      <dgm:prSet/>
      <dgm:spPr/>
      <dgm:t>
        <a:bodyPr/>
        <a:lstStyle/>
        <a:p>
          <a:r>
            <a:rPr lang="en-US"/>
            <a:t>Target group: 60 grantees FY18-19</a:t>
          </a:r>
        </a:p>
      </dgm:t>
    </dgm:pt>
    <dgm:pt modelId="{A02C361A-1351-4916-AA43-505F0444E67D}" type="parTrans" cxnId="{13FE0366-C08C-433E-9A01-8952762F729F}">
      <dgm:prSet/>
      <dgm:spPr/>
      <dgm:t>
        <a:bodyPr/>
        <a:lstStyle/>
        <a:p>
          <a:endParaRPr lang="en-US"/>
        </a:p>
      </dgm:t>
    </dgm:pt>
    <dgm:pt modelId="{768423B6-DE6F-413F-A153-27B2053232CD}" type="sibTrans" cxnId="{13FE0366-C08C-433E-9A01-8952762F729F}">
      <dgm:prSet/>
      <dgm:spPr/>
      <dgm:t>
        <a:bodyPr/>
        <a:lstStyle/>
        <a:p>
          <a:endParaRPr lang="en-US"/>
        </a:p>
      </dgm:t>
    </dgm:pt>
    <dgm:pt modelId="{A72E54E4-D7FB-4A8C-BD38-28F6D70A5A0F}">
      <dgm:prSet/>
      <dgm:spPr/>
      <dgm:t>
        <a:bodyPr/>
        <a:lstStyle/>
        <a:p>
          <a:r>
            <a:rPr lang="en-US" dirty="0"/>
            <a:t>The </a:t>
          </a:r>
          <a:r>
            <a:rPr lang="en-US" u="sng" dirty="0"/>
            <a:t>risk analysis</a:t>
          </a:r>
          <a:r>
            <a:rPr lang="en-US" dirty="0"/>
            <a:t> reflects the data collection, analysis, and staff discussion that informs which sites are considered for monitoring</a:t>
          </a:r>
        </a:p>
      </dgm:t>
    </dgm:pt>
    <dgm:pt modelId="{BC0D229B-154F-4503-90E9-045997E5D2B3}" type="parTrans" cxnId="{025CCADC-456B-4311-A29F-E8B3936A6ED3}">
      <dgm:prSet/>
      <dgm:spPr/>
      <dgm:t>
        <a:bodyPr/>
        <a:lstStyle/>
        <a:p>
          <a:endParaRPr lang="en-US"/>
        </a:p>
      </dgm:t>
    </dgm:pt>
    <dgm:pt modelId="{89481139-A6C4-4121-9388-8E64E38415C4}" type="sibTrans" cxnId="{025CCADC-456B-4311-A29F-E8B3936A6ED3}">
      <dgm:prSet/>
      <dgm:spPr/>
      <dgm:t>
        <a:bodyPr/>
        <a:lstStyle/>
        <a:p>
          <a:endParaRPr lang="en-US"/>
        </a:p>
      </dgm:t>
    </dgm:pt>
    <dgm:pt modelId="{AC3E7F80-15C3-4240-B0BF-05F7A1EB0039}">
      <dgm:prSet/>
      <dgm:spPr/>
      <dgm:t>
        <a:bodyPr/>
        <a:lstStyle/>
        <a:p>
          <a:r>
            <a:rPr lang="en-US" dirty="0"/>
            <a:t>Entity Risk Review Categories</a:t>
          </a:r>
        </a:p>
      </dgm:t>
    </dgm:pt>
    <dgm:pt modelId="{689C6528-F9A2-4C7B-BBB9-8E5F6F3786DE}" type="parTrans" cxnId="{7A7F1AF0-BFDC-4431-BF71-5BBBFDA604E4}">
      <dgm:prSet/>
      <dgm:spPr/>
      <dgm:t>
        <a:bodyPr/>
        <a:lstStyle/>
        <a:p>
          <a:endParaRPr lang="en-US"/>
        </a:p>
      </dgm:t>
    </dgm:pt>
    <dgm:pt modelId="{84454BF0-1169-4B2C-99FF-18586069DB88}" type="sibTrans" cxnId="{7A7F1AF0-BFDC-4431-BF71-5BBBFDA604E4}">
      <dgm:prSet/>
      <dgm:spPr/>
      <dgm:t>
        <a:bodyPr/>
        <a:lstStyle/>
        <a:p>
          <a:endParaRPr lang="en-US"/>
        </a:p>
      </dgm:t>
    </dgm:pt>
    <dgm:pt modelId="{B1295BC2-3896-45EA-BCA1-BC5547DAD5CC}">
      <dgm:prSet custT="1"/>
      <dgm:spPr/>
      <dgm:t>
        <a:bodyPr/>
        <a:lstStyle/>
        <a:p>
          <a:r>
            <a:rPr lang="en-US" sz="2300" dirty="0"/>
            <a:t>Administrative</a:t>
          </a:r>
        </a:p>
      </dgm:t>
    </dgm:pt>
    <dgm:pt modelId="{BF0EC566-D4D0-4709-A8F1-613E55694C34}" type="parTrans" cxnId="{A0DD7146-FEE0-4C50-9969-237DB94080A2}">
      <dgm:prSet/>
      <dgm:spPr/>
      <dgm:t>
        <a:bodyPr/>
        <a:lstStyle/>
        <a:p>
          <a:endParaRPr lang="en-US"/>
        </a:p>
      </dgm:t>
    </dgm:pt>
    <dgm:pt modelId="{CBF9CA9E-56BF-439F-B24B-5CA295CC3AC5}" type="sibTrans" cxnId="{A0DD7146-FEE0-4C50-9969-237DB94080A2}">
      <dgm:prSet/>
      <dgm:spPr/>
      <dgm:t>
        <a:bodyPr/>
        <a:lstStyle/>
        <a:p>
          <a:endParaRPr lang="en-US"/>
        </a:p>
      </dgm:t>
    </dgm:pt>
    <dgm:pt modelId="{700B6C78-F51F-4932-B88F-EC941522491D}">
      <dgm:prSet/>
      <dgm:spPr/>
      <dgm:t>
        <a:bodyPr/>
        <a:lstStyle/>
        <a:p>
          <a:r>
            <a:rPr lang="en-US" dirty="0"/>
            <a:t>Financial</a:t>
          </a:r>
        </a:p>
      </dgm:t>
    </dgm:pt>
    <dgm:pt modelId="{A4503F60-EC77-42D4-9D10-815CE4445A29}" type="parTrans" cxnId="{88F2AA3B-BF73-46D9-B28B-0D4B09F57518}">
      <dgm:prSet/>
      <dgm:spPr/>
      <dgm:t>
        <a:bodyPr/>
        <a:lstStyle/>
        <a:p>
          <a:endParaRPr lang="en-US"/>
        </a:p>
      </dgm:t>
    </dgm:pt>
    <dgm:pt modelId="{C15F055C-D177-4CEC-82D6-5831B6B04161}" type="sibTrans" cxnId="{88F2AA3B-BF73-46D9-B28B-0D4B09F57518}">
      <dgm:prSet/>
      <dgm:spPr/>
      <dgm:t>
        <a:bodyPr/>
        <a:lstStyle/>
        <a:p>
          <a:endParaRPr lang="en-US"/>
        </a:p>
      </dgm:t>
    </dgm:pt>
    <dgm:pt modelId="{7E2AD072-65F4-4B50-A33B-8F54CF531195}">
      <dgm:prSet/>
      <dgm:spPr/>
      <dgm:t>
        <a:bodyPr/>
        <a:lstStyle/>
        <a:p>
          <a:r>
            <a:rPr lang="en-US" dirty="0"/>
            <a:t>Internal Controls</a:t>
          </a:r>
        </a:p>
      </dgm:t>
    </dgm:pt>
    <dgm:pt modelId="{D39B8DA6-FD11-4BB5-8C1E-CF0066C86C29}" type="parTrans" cxnId="{1E8FDD27-D546-4AE0-A38E-6AB9BB85D2C6}">
      <dgm:prSet/>
      <dgm:spPr/>
      <dgm:t>
        <a:bodyPr/>
        <a:lstStyle/>
        <a:p>
          <a:endParaRPr lang="en-US"/>
        </a:p>
      </dgm:t>
    </dgm:pt>
    <dgm:pt modelId="{DA3BF7B9-C5E6-49D0-9CED-BC34F17AF271}" type="sibTrans" cxnId="{1E8FDD27-D546-4AE0-A38E-6AB9BB85D2C6}">
      <dgm:prSet/>
      <dgm:spPr/>
      <dgm:t>
        <a:bodyPr/>
        <a:lstStyle/>
        <a:p>
          <a:endParaRPr lang="en-US"/>
        </a:p>
      </dgm:t>
    </dgm:pt>
    <dgm:pt modelId="{8B1D0976-CB7A-487F-A042-93B40AFC3B6A}" type="pres">
      <dgm:prSet presAssocID="{AF5A7607-3356-4004-B185-F6FA232E60B5}" presName="Name0" presStyleCnt="0">
        <dgm:presLayoutVars>
          <dgm:dir/>
          <dgm:animLvl val="lvl"/>
          <dgm:resizeHandles val="exact"/>
        </dgm:presLayoutVars>
      </dgm:prSet>
      <dgm:spPr/>
    </dgm:pt>
    <dgm:pt modelId="{0F820124-AC98-4DC0-90F9-FBB99DAE3E3B}" type="pres">
      <dgm:prSet presAssocID="{AC3E7F80-15C3-4240-B0BF-05F7A1EB0039}" presName="boxAndChildren" presStyleCnt="0"/>
      <dgm:spPr/>
    </dgm:pt>
    <dgm:pt modelId="{FB68B1B1-3350-4DF9-959D-1AF9E4C8544B}" type="pres">
      <dgm:prSet presAssocID="{AC3E7F80-15C3-4240-B0BF-05F7A1EB0039}" presName="parentTextBox" presStyleLbl="node1" presStyleIdx="0" presStyleCnt="3"/>
      <dgm:spPr/>
    </dgm:pt>
    <dgm:pt modelId="{3B5E89D0-7B1A-42BD-9F89-41E3FEA1A5FD}" type="pres">
      <dgm:prSet presAssocID="{AC3E7F80-15C3-4240-B0BF-05F7A1EB0039}" presName="entireBox" presStyleLbl="node1" presStyleIdx="0" presStyleCnt="3"/>
      <dgm:spPr/>
    </dgm:pt>
    <dgm:pt modelId="{E694C284-5903-4060-8957-C6C6C7B499D6}" type="pres">
      <dgm:prSet presAssocID="{AC3E7F80-15C3-4240-B0BF-05F7A1EB0039}" presName="descendantBox" presStyleCnt="0"/>
      <dgm:spPr/>
    </dgm:pt>
    <dgm:pt modelId="{D2CAEAC5-8D15-43DF-86DF-09C1E67F5F2F}" type="pres">
      <dgm:prSet presAssocID="{B1295BC2-3896-45EA-BCA1-BC5547DAD5CC}" presName="childTextBox" presStyleLbl="fgAccFollowNode1" presStyleIdx="0" presStyleCnt="3">
        <dgm:presLayoutVars>
          <dgm:bulletEnabled val="1"/>
        </dgm:presLayoutVars>
      </dgm:prSet>
      <dgm:spPr/>
    </dgm:pt>
    <dgm:pt modelId="{269FAD74-8B97-45B3-B450-DD1C87530C99}" type="pres">
      <dgm:prSet presAssocID="{700B6C78-F51F-4932-B88F-EC941522491D}" presName="childTextBox" presStyleLbl="fgAccFollowNode1" presStyleIdx="1" presStyleCnt="3">
        <dgm:presLayoutVars>
          <dgm:bulletEnabled val="1"/>
        </dgm:presLayoutVars>
      </dgm:prSet>
      <dgm:spPr/>
    </dgm:pt>
    <dgm:pt modelId="{BE5B64DC-A3F2-4298-B881-8839C19F2DA6}" type="pres">
      <dgm:prSet presAssocID="{7E2AD072-65F4-4B50-A33B-8F54CF531195}" presName="childTextBox" presStyleLbl="fgAccFollowNode1" presStyleIdx="2" presStyleCnt="3">
        <dgm:presLayoutVars>
          <dgm:bulletEnabled val="1"/>
        </dgm:presLayoutVars>
      </dgm:prSet>
      <dgm:spPr/>
    </dgm:pt>
    <dgm:pt modelId="{B11A0E82-4845-4588-836D-08DBA4284324}" type="pres">
      <dgm:prSet presAssocID="{89481139-A6C4-4121-9388-8E64E38415C4}" presName="sp" presStyleCnt="0"/>
      <dgm:spPr/>
    </dgm:pt>
    <dgm:pt modelId="{7DB68E8F-8536-4B54-9CB6-9C4BB9FAA8EF}" type="pres">
      <dgm:prSet presAssocID="{A72E54E4-D7FB-4A8C-BD38-28F6D70A5A0F}" presName="arrowAndChildren" presStyleCnt="0"/>
      <dgm:spPr/>
    </dgm:pt>
    <dgm:pt modelId="{AAE3F3AF-DB52-4535-AAA6-2697A5323661}" type="pres">
      <dgm:prSet presAssocID="{A72E54E4-D7FB-4A8C-BD38-28F6D70A5A0F}" presName="parentTextArrow" presStyleLbl="node1" presStyleIdx="1" presStyleCnt="3"/>
      <dgm:spPr/>
    </dgm:pt>
    <dgm:pt modelId="{64055E46-E22A-460F-880C-5A2FE17035F3}" type="pres">
      <dgm:prSet presAssocID="{768423B6-DE6F-413F-A153-27B2053232CD}" presName="sp" presStyleCnt="0"/>
      <dgm:spPr/>
    </dgm:pt>
    <dgm:pt modelId="{358DF36E-F6FC-408A-A80E-AFD36D604D60}" type="pres">
      <dgm:prSet presAssocID="{03D0FBA9-62BA-48F7-8559-DB4EDFE9CC41}" presName="arrowAndChildren" presStyleCnt="0"/>
      <dgm:spPr/>
    </dgm:pt>
    <dgm:pt modelId="{87992AE6-B1CB-4801-83CD-C9C2021BD8C0}" type="pres">
      <dgm:prSet presAssocID="{03D0FBA9-62BA-48F7-8559-DB4EDFE9CC41}" presName="parentTextArrow" presStyleLbl="node1" presStyleIdx="2" presStyleCnt="3"/>
      <dgm:spPr/>
    </dgm:pt>
  </dgm:ptLst>
  <dgm:cxnLst>
    <dgm:cxn modelId="{1E8FDD27-D546-4AE0-A38E-6AB9BB85D2C6}" srcId="{AC3E7F80-15C3-4240-B0BF-05F7A1EB0039}" destId="{7E2AD072-65F4-4B50-A33B-8F54CF531195}" srcOrd="2" destOrd="0" parTransId="{D39B8DA6-FD11-4BB5-8C1E-CF0066C86C29}" sibTransId="{DA3BF7B9-C5E6-49D0-9CED-BC34F17AF271}"/>
    <dgm:cxn modelId="{88F2AA3B-BF73-46D9-B28B-0D4B09F57518}" srcId="{AC3E7F80-15C3-4240-B0BF-05F7A1EB0039}" destId="{700B6C78-F51F-4932-B88F-EC941522491D}" srcOrd="1" destOrd="0" parTransId="{A4503F60-EC77-42D4-9D10-815CE4445A29}" sibTransId="{C15F055C-D177-4CEC-82D6-5831B6B04161}"/>
    <dgm:cxn modelId="{75A7B365-91D2-4997-8BF9-317D28DCC0F7}" type="presOf" srcId="{B1295BC2-3896-45EA-BCA1-BC5547DAD5CC}" destId="{D2CAEAC5-8D15-43DF-86DF-09C1E67F5F2F}" srcOrd="0" destOrd="0" presId="urn:microsoft.com/office/officeart/2005/8/layout/process4"/>
    <dgm:cxn modelId="{13FE0366-C08C-433E-9A01-8952762F729F}" srcId="{AF5A7607-3356-4004-B185-F6FA232E60B5}" destId="{03D0FBA9-62BA-48F7-8559-DB4EDFE9CC41}" srcOrd="0" destOrd="0" parTransId="{A02C361A-1351-4916-AA43-505F0444E67D}" sibTransId="{768423B6-DE6F-413F-A153-27B2053232CD}"/>
    <dgm:cxn modelId="{A0DD7146-FEE0-4C50-9969-237DB94080A2}" srcId="{AC3E7F80-15C3-4240-B0BF-05F7A1EB0039}" destId="{B1295BC2-3896-45EA-BCA1-BC5547DAD5CC}" srcOrd="0" destOrd="0" parTransId="{BF0EC566-D4D0-4709-A8F1-613E55694C34}" sibTransId="{CBF9CA9E-56BF-439F-B24B-5CA295CC3AC5}"/>
    <dgm:cxn modelId="{A181AC66-C7C6-42CF-8E72-BD041EA0C9ED}" type="presOf" srcId="{AF5A7607-3356-4004-B185-F6FA232E60B5}" destId="{8B1D0976-CB7A-487F-A042-93B40AFC3B6A}" srcOrd="0" destOrd="0" presId="urn:microsoft.com/office/officeart/2005/8/layout/process4"/>
    <dgm:cxn modelId="{1ECD6A6C-2144-484E-A772-C98086102FD0}" type="presOf" srcId="{700B6C78-F51F-4932-B88F-EC941522491D}" destId="{269FAD74-8B97-45B3-B450-DD1C87530C99}" srcOrd="0" destOrd="0" presId="urn:microsoft.com/office/officeart/2005/8/layout/process4"/>
    <dgm:cxn modelId="{4A52A594-9941-445A-8351-AD54718ED4B1}" type="presOf" srcId="{03D0FBA9-62BA-48F7-8559-DB4EDFE9CC41}" destId="{87992AE6-B1CB-4801-83CD-C9C2021BD8C0}" srcOrd="0" destOrd="0" presId="urn:microsoft.com/office/officeart/2005/8/layout/process4"/>
    <dgm:cxn modelId="{8D6CD89E-B1C8-4ED9-B1A5-0896C89ECE8B}" type="presOf" srcId="{A72E54E4-D7FB-4A8C-BD38-28F6D70A5A0F}" destId="{AAE3F3AF-DB52-4535-AAA6-2697A5323661}" srcOrd="0" destOrd="0" presId="urn:microsoft.com/office/officeart/2005/8/layout/process4"/>
    <dgm:cxn modelId="{0FE69EBA-D014-42B5-9493-860CA135C644}" type="presOf" srcId="{AC3E7F80-15C3-4240-B0BF-05F7A1EB0039}" destId="{3B5E89D0-7B1A-42BD-9F89-41E3FEA1A5FD}" srcOrd="1" destOrd="0" presId="urn:microsoft.com/office/officeart/2005/8/layout/process4"/>
    <dgm:cxn modelId="{465856BB-E6A4-400B-9499-8EA65724E9AE}" type="presOf" srcId="{AC3E7F80-15C3-4240-B0BF-05F7A1EB0039}" destId="{FB68B1B1-3350-4DF9-959D-1AF9E4C8544B}" srcOrd="0" destOrd="0" presId="urn:microsoft.com/office/officeart/2005/8/layout/process4"/>
    <dgm:cxn modelId="{0F28CFC5-8A5C-42AF-9D23-DC1FAC895F63}" type="presOf" srcId="{7E2AD072-65F4-4B50-A33B-8F54CF531195}" destId="{BE5B64DC-A3F2-4298-B881-8839C19F2DA6}" srcOrd="0" destOrd="0" presId="urn:microsoft.com/office/officeart/2005/8/layout/process4"/>
    <dgm:cxn modelId="{025CCADC-456B-4311-A29F-E8B3936A6ED3}" srcId="{AF5A7607-3356-4004-B185-F6FA232E60B5}" destId="{A72E54E4-D7FB-4A8C-BD38-28F6D70A5A0F}" srcOrd="1" destOrd="0" parTransId="{BC0D229B-154F-4503-90E9-045997E5D2B3}" sibTransId="{89481139-A6C4-4121-9388-8E64E38415C4}"/>
    <dgm:cxn modelId="{7A7F1AF0-BFDC-4431-BF71-5BBBFDA604E4}" srcId="{AF5A7607-3356-4004-B185-F6FA232E60B5}" destId="{AC3E7F80-15C3-4240-B0BF-05F7A1EB0039}" srcOrd="2" destOrd="0" parTransId="{689C6528-F9A2-4C7B-BBB9-8E5F6F3786DE}" sibTransId="{84454BF0-1169-4B2C-99FF-18586069DB88}"/>
    <dgm:cxn modelId="{A5176EC4-B7B7-4B37-8EFD-A7A73D388B64}" type="presParOf" srcId="{8B1D0976-CB7A-487F-A042-93B40AFC3B6A}" destId="{0F820124-AC98-4DC0-90F9-FBB99DAE3E3B}" srcOrd="0" destOrd="0" presId="urn:microsoft.com/office/officeart/2005/8/layout/process4"/>
    <dgm:cxn modelId="{F40BC1E4-B0FF-446E-BD9A-DA0964F026F2}" type="presParOf" srcId="{0F820124-AC98-4DC0-90F9-FBB99DAE3E3B}" destId="{FB68B1B1-3350-4DF9-959D-1AF9E4C8544B}" srcOrd="0" destOrd="0" presId="urn:microsoft.com/office/officeart/2005/8/layout/process4"/>
    <dgm:cxn modelId="{263AA54B-5123-41F6-B0F7-A3E772BF10F7}" type="presParOf" srcId="{0F820124-AC98-4DC0-90F9-FBB99DAE3E3B}" destId="{3B5E89D0-7B1A-42BD-9F89-41E3FEA1A5FD}" srcOrd="1" destOrd="0" presId="urn:microsoft.com/office/officeart/2005/8/layout/process4"/>
    <dgm:cxn modelId="{CB0D27B9-D469-444F-A253-99792877306A}" type="presParOf" srcId="{0F820124-AC98-4DC0-90F9-FBB99DAE3E3B}" destId="{E694C284-5903-4060-8957-C6C6C7B499D6}" srcOrd="2" destOrd="0" presId="urn:microsoft.com/office/officeart/2005/8/layout/process4"/>
    <dgm:cxn modelId="{6E941378-436A-4563-AA5B-EFDA578B9FEE}" type="presParOf" srcId="{E694C284-5903-4060-8957-C6C6C7B499D6}" destId="{D2CAEAC5-8D15-43DF-86DF-09C1E67F5F2F}" srcOrd="0" destOrd="0" presId="urn:microsoft.com/office/officeart/2005/8/layout/process4"/>
    <dgm:cxn modelId="{3F636B56-41C7-4333-9250-62BE92D1EE97}" type="presParOf" srcId="{E694C284-5903-4060-8957-C6C6C7B499D6}" destId="{269FAD74-8B97-45B3-B450-DD1C87530C99}" srcOrd="1" destOrd="0" presId="urn:microsoft.com/office/officeart/2005/8/layout/process4"/>
    <dgm:cxn modelId="{C24AC249-539A-43C9-913F-10D20FBADAA6}" type="presParOf" srcId="{E694C284-5903-4060-8957-C6C6C7B499D6}" destId="{BE5B64DC-A3F2-4298-B881-8839C19F2DA6}" srcOrd="2" destOrd="0" presId="urn:microsoft.com/office/officeart/2005/8/layout/process4"/>
    <dgm:cxn modelId="{3FEE4D18-0EAD-4E77-925C-59F0DC1693EC}" type="presParOf" srcId="{8B1D0976-CB7A-487F-A042-93B40AFC3B6A}" destId="{B11A0E82-4845-4588-836D-08DBA4284324}" srcOrd="1" destOrd="0" presId="urn:microsoft.com/office/officeart/2005/8/layout/process4"/>
    <dgm:cxn modelId="{19721252-ABAD-4F23-A7CE-B8B6C8224CFD}" type="presParOf" srcId="{8B1D0976-CB7A-487F-A042-93B40AFC3B6A}" destId="{7DB68E8F-8536-4B54-9CB6-9C4BB9FAA8EF}" srcOrd="2" destOrd="0" presId="urn:microsoft.com/office/officeart/2005/8/layout/process4"/>
    <dgm:cxn modelId="{ECC2BADC-E3BD-453D-ABEA-A2DCB211031F}" type="presParOf" srcId="{7DB68E8F-8536-4B54-9CB6-9C4BB9FAA8EF}" destId="{AAE3F3AF-DB52-4535-AAA6-2697A5323661}" srcOrd="0" destOrd="0" presId="urn:microsoft.com/office/officeart/2005/8/layout/process4"/>
    <dgm:cxn modelId="{2AA0732A-F62E-4D79-99BE-EBDED3E3323C}" type="presParOf" srcId="{8B1D0976-CB7A-487F-A042-93B40AFC3B6A}" destId="{64055E46-E22A-460F-880C-5A2FE17035F3}" srcOrd="3" destOrd="0" presId="urn:microsoft.com/office/officeart/2005/8/layout/process4"/>
    <dgm:cxn modelId="{DDE41C34-502C-48DE-A32F-AA04C70C77E7}" type="presParOf" srcId="{8B1D0976-CB7A-487F-A042-93B40AFC3B6A}" destId="{358DF36E-F6FC-408A-A80E-AFD36D604D60}" srcOrd="4" destOrd="0" presId="urn:microsoft.com/office/officeart/2005/8/layout/process4"/>
    <dgm:cxn modelId="{01988967-076A-4669-95AF-FC521024E144}" type="presParOf" srcId="{358DF36E-F6FC-408A-A80E-AFD36D604D60}" destId="{87992AE6-B1CB-4801-83CD-C9C2021BD8C0}"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06FC21-4E98-46B3-83A2-5D08D4D7DFB4}" type="doc">
      <dgm:prSet loTypeId="urn:microsoft.com/office/officeart/2018/5/layout/IconCircleLabelList" loCatId="icon" qsTypeId="urn:microsoft.com/office/officeart/2005/8/quickstyle/simple1" qsCatId="simple" csTypeId="urn:microsoft.com/office/officeart/2018/5/colors/Iconchunking_neutralicon_accent0_3" csCatId="mainScheme" phldr="1"/>
      <dgm:spPr/>
      <dgm:t>
        <a:bodyPr/>
        <a:lstStyle/>
        <a:p>
          <a:endParaRPr lang="en-US"/>
        </a:p>
      </dgm:t>
    </dgm:pt>
    <dgm:pt modelId="{AF0D65E4-FC6E-49A9-A2DC-3748EE7A76A1}">
      <dgm:prSet custT="1"/>
      <dgm:spPr/>
      <dgm:t>
        <a:bodyPr/>
        <a:lstStyle/>
        <a:p>
          <a:pPr>
            <a:defRPr cap="all"/>
          </a:pPr>
          <a:r>
            <a:rPr lang="en-US" sz="1800" b="1" dirty="0"/>
            <a:t>Administrative</a:t>
          </a:r>
        </a:p>
        <a:p>
          <a:pPr>
            <a:defRPr cap="all"/>
          </a:pPr>
          <a:r>
            <a:rPr lang="en-US" sz="1800" cap="none" dirty="0"/>
            <a:t>Represents a grantee’s previous history of compliance with department and program requirements</a:t>
          </a:r>
        </a:p>
      </dgm:t>
    </dgm:pt>
    <dgm:pt modelId="{697108E2-C7C5-477E-8B74-B2C848569DD8}" type="parTrans" cxnId="{5EDD6C95-8BBC-4972-9F6D-FD146E73DC9A}">
      <dgm:prSet/>
      <dgm:spPr/>
      <dgm:t>
        <a:bodyPr/>
        <a:lstStyle/>
        <a:p>
          <a:endParaRPr lang="en-US"/>
        </a:p>
      </dgm:t>
    </dgm:pt>
    <dgm:pt modelId="{D753FE84-54B1-491B-BAE6-02BCB7FBAF8F}" type="sibTrans" cxnId="{5EDD6C95-8BBC-4972-9F6D-FD146E73DC9A}">
      <dgm:prSet/>
      <dgm:spPr/>
      <dgm:t>
        <a:bodyPr/>
        <a:lstStyle/>
        <a:p>
          <a:endParaRPr lang="en-US"/>
        </a:p>
      </dgm:t>
    </dgm:pt>
    <dgm:pt modelId="{2D4159C9-1EB2-487D-BB94-D088DF5CE61A}">
      <dgm:prSet custT="1"/>
      <dgm:spPr/>
      <dgm:t>
        <a:bodyPr/>
        <a:lstStyle/>
        <a:p>
          <a:pPr>
            <a:defRPr cap="all"/>
          </a:pPr>
          <a:r>
            <a:rPr lang="en-US" sz="1800" b="1" dirty="0"/>
            <a:t>Financial</a:t>
          </a:r>
        </a:p>
        <a:p>
          <a:pPr>
            <a:defRPr cap="all"/>
          </a:pPr>
          <a:r>
            <a:rPr lang="en-US" sz="1800" cap="none" dirty="0"/>
            <a:t>Shows how the applicant conducts its finances, not only with the department, but with the wider business world</a:t>
          </a:r>
        </a:p>
      </dgm:t>
    </dgm:pt>
    <dgm:pt modelId="{82546398-CFE1-4D89-A091-775BA20176A2}" type="parTrans" cxnId="{BB1FB9D0-3F19-44BA-B43E-9D1BCE9DA738}">
      <dgm:prSet/>
      <dgm:spPr/>
      <dgm:t>
        <a:bodyPr/>
        <a:lstStyle/>
        <a:p>
          <a:endParaRPr lang="en-US"/>
        </a:p>
      </dgm:t>
    </dgm:pt>
    <dgm:pt modelId="{FEA7ACED-BEDF-48B6-8786-301DA6014205}" type="sibTrans" cxnId="{BB1FB9D0-3F19-44BA-B43E-9D1BCE9DA738}">
      <dgm:prSet/>
      <dgm:spPr/>
      <dgm:t>
        <a:bodyPr/>
        <a:lstStyle/>
        <a:p>
          <a:endParaRPr lang="en-US"/>
        </a:p>
      </dgm:t>
    </dgm:pt>
    <dgm:pt modelId="{948F0CAE-1CF3-47FD-92F6-EA9A3F922C79}">
      <dgm:prSet custT="1"/>
      <dgm:spPr/>
      <dgm:t>
        <a:bodyPr/>
        <a:lstStyle/>
        <a:p>
          <a:pPr>
            <a:defRPr cap="all"/>
          </a:pPr>
          <a:r>
            <a:rPr lang="en-US" sz="1800" b="1" dirty="0"/>
            <a:t>Internal Controls</a:t>
          </a:r>
        </a:p>
        <a:p>
          <a:pPr>
            <a:defRPr cap="all"/>
          </a:pPr>
          <a:r>
            <a:rPr lang="en-US" sz="1800" cap="none" dirty="0"/>
            <a:t>Based on an entity’s A-133 audit findings for the previous 5 years</a:t>
          </a:r>
        </a:p>
      </dgm:t>
    </dgm:pt>
    <dgm:pt modelId="{B413DE68-13CD-4147-BD19-37FC7BD3B0BE}" type="parTrans" cxnId="{8E3E5FC9-748A-4E35-B0D2-DFFA4592ABC9}">
      <dgm:prSet/>
      <dgm:spPr/>
      <dgm:t>
        <a:bodyPr/>
        <a:lstStyle/>
        <a:p>
          <a:endParaRPr lang="en-US"/>
        </a:p>
      </dgm:t>
    </dgm:pt>
    <dgm:pt modelId="{EE7C6291-4C3A-46DB-93B9-AC14AA49DD9C}" type="sibTrans" cxnId="{8E3E5FC9-748A-4E35-B0D2-DFFA4592ABC9}">
      <dgm:prSet/>
      <dgm:spPr/>
      <dgm:t>
        <a:bodyPr/>
        <a:lstStyle/>
        <a:p>
          <a:endParaRPr lang="en-US"/>
        </a:p>
      </dgm:t>
    </dgm:pt>
    <dgm:pt modelId="{1B903981-5BE9-46BD-8200-44EDC2737BE6}" type="pres">
      <dgm:prSet presAssocID="{6C06FC21-4E98-46B3-83A2-5D08D4D7DFB4}" presName="root" presStyleCnt="0">
        <dgm:presLayoutVars>
          <dgm:dir/>
          <dgm:resizeHandles val="exact"/>
        </dgm:presLayoutVars>
      </dgm:prSet>
      <dgm:spPr/>
    </dgm:pt>
    <dgm:pt modelId="{1387CD80-A2F9-46BE-9DBD-0E1D95B15DF2}" type="pres">
      <dgm:prSet presAssocID="{AF0D65E4-FC6E-49A9-A2DC-3748EE7A76A1}" presName="compNode" presStyleCnt="0"/>
      <dgm:spPr/>
    </dgm:pt>
    <dgm:pt modelId="{67BF665E-AD16-4481-AD45-DD0672BC0587}" type="pres">
      <dgm:prSet presAssocID="{AF0D65E4-FC6E-49A9-A2DC-3748EE7A76A1}" presName="iconBgRect" presStyleLbl="bgShp" presStyleIdx="0" presStyleCnt="3"/>
      <dgm:spPr/>
    </dgm:pt>
    <dgm:pt modelId="{3320DB6E-2B30-4A46-8E84-FE594B14BC37}" type="pres">
      <dgm:prSet presAssocID="{AF0D65E4-FC6E-49A9-A2DC-3748EE7A76A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04C92DF6-9A05-4E7E-993D-8BE81ADAD257}" type="pres">
      <dgm:prSet presAssocID="{AF0D65E4-FC6E-49A9-A2DC-3748EE7A76A1}" presName="spaceRect" presStyleCnt="0"/>
      <dgm:spPr/>
    </dgm:pt>
    <dgm:pt modelId="{614E2A9B-4573-4F83-8BC1-CDE7F7EE61EF}" type="pres">
      <dgm:prSet presAssocID="{AF0D65E4-FC6E-49A9-A2DC-3748EE7A76A1}" presName="textRect" presStyleLbl="revTx" presStyleIdx="0" presStyleCnt="3" custScaleX="117793" custScaleY="110273" custLinFactNeighborX="1660" custLinFactNeighborY="-26366">
        <dgm:presLayoutVars>
          <dgm:chMax val="1"/>
          <dgm:chPref val="1"/>
        </dgm:presLayoutVars>
      </dgm:prSet>
      <dgm:spPr/>
    </dgm:pt>
    <dgm:pt modelId="{952C6F9C-F691-454D-A1D4-47B53B44F40F}" type="pres">
      <dgm:prSet presAssocID="{D753FE84-54B1-491B-BAE6-02BCB7FBAF8F}" presName="sibTrans" presStyleCnt="0"/>
      <dgm:spPr/>
    </dgm:pt>
    <dgm:pt modelId="{4A9AD0BE-5B44-4D5C-B848-8E267DC999EC}" type="pres">
      <dgm:prSet presAssocID="{2D4159C9-1EB2-487D-BB94-D088DF5CE61A}" presName="compNode" presStyleCnt="0"/>
      <dgm:spPr/>
    </dgm:pt>
    <dgm:pt modelId="{0FF59A66-28B3-4C95-98EE-0A2CE829F250}" type="pres">
      <dgm:prSet presAssocID="{2D4159C9-1EB2-487D-BB94-D088DF5CE61A}" presName="iconBgRect" presStyleLbl="bgShp" presStyleIdx="1" presStyleCnt="3"/>
      <dgm:spPr/>
    </dgm:pt>
    <dgm:pt modelId="{375D477F-0938-41FF-B7E0-9594A87EA2B6}" type="pres">
      <dgm:prSet presAssocID="{2D4159C9-1EB2-487D-BB94-D088DF5CE61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49EE9B87-D05A-4B17-9DC5-79B662C8BAEA}" type="pres">
      <dgm:prSet presAssocID="{2D4159C9-1EB2-487D-BB94-D088DF5CE61A}" presName="spaceRect" presStyleCnt="0"/>
      <dgm:spPr/>
    </dgm:pt>
    <dgm:pt modelId="{5B5FE9DD-8317-4D25-ACF2-E5AD6327CC1A}" type="pres">
      <dgm:prSet presAssocID="{2D4159C9-1EB2-487D-BB94-D088DF5CE61A}" presName="textRect" presStyleLbl="revTx" presStyleIdx="1" presStyleCnt="3" custScaleY="128439" custLinFactNeighborX="723" custLinFactNeighborY="-24619">
        <dgm:presLayoutVars>
          <dgm:chMax val="1"/>
          <dgm:chPref val="1"/>
        </dgm:presLayoutVars>
      </dgm:prSet>
      <dgm:spPr/>
    </dgm:pt>
    <dgm:pt modelId="{3D018E70-5811-46D7-B40B-AC3E2077E0F9}" type="pres">
      <dgm:prSet presAssocID="{FEA7ACED-BEDF-48B6-8786-301DA6014205}" presName="sibTrans" presStyleCnt="0"/>
      <dgm:spPr/>
    </dgm:pt>
    <dgm:pt modelId="{CEBEA0C8-61BE-4784-B55B-F54EA4F33FFD}" type="pres">
      <dgm:prSet presAssocID="{948F0CAE-1CF3-47FD-92F6-EA9A3F922C79}" presName="compNode" presStyleCnt="0"/>
      <dgm:spPr/>
    </dgm:pt>
    <dgm:pt modelId="{AAAF905E-E39A-4EC3-8D08-1AE5E4A0DB51}" type="pres">
      <dgm:prSet presAssocID="{948F0CAE-1CF3-47FD-92F6-EA9A3F922C79}" presName="iconBgRect" presStyleLbl="bgShp" presStyleIdx="2" presStyleCnt="3"/>
      <dgm:spPr/>
    </dgm:pt>
    <dgm:pt modelId="{405CB567-B502-4F37-AFE4-0BAA40A86371}" type="pres">
      <dgm:prSet presAssocID="{948F0CAE-1CF3-47FD-92F6-EA9A3F922C7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 List"/>
        </a:ext>
      </dgm:extLst>
    </dgm:pt>
    <dgm:pt modelId="{8B8EFF2B-0DF6-4C57-BF28-67F99B8D4F98}" type="pres">
      <dgm:prSet presAssocID="{948F0CAE-1CF3-47FD-92F6-EA9A3F922C79}" presName="spaceRect" presStyleCnt="0"/>
      <dgm:spPr/>
    </dgm:pt>
    <dgm:pt modelId="{B45F4787-8DD7-4CB8-9AE9-9B128549985A}" type="pres">
      <dgm:prSet presAssocID="{948F0CAE-1CF3-47FD-92F6-EA9A3F922C79}" presName="textRect" presStyleLbl="revTx" presStyleIdx="2" presStyleCnt="3" custScaleY="45465" custLinFactNeighborX="-996" custLinFactNeighborY="-62752">
        <dgm:presLayoutVars>
          <dgm:chMax val="1"/>
          <dgm:chPref val="1"/>
        </dgm:presLayoutVars>
      </dgm:prSet>
      <dgm:spPr/>
    </dgm:pt>
  </dgm:ptLst>
  <dgm:cxnLst>
    <dgm:cxn modelId="{1008590D-5D5E-42C7-806B-EA14C3F4A1E5}" type="presOf" srcId="{6C06FC21-4E98-46B3-83A2-5D08D4D7DFB4}" destId="{1B903981-5BE9-46BD-8200-44EDC2737BE6}" srcOrd="0" destOrd="0" presId="urn:microsoft.com/office/officeart/2018/5/layout/IconCircleLabelList"/>
    <dgm:cxn modelId="{E3793C13-1E0C-48F9-8DE6-D07E09A0C841}" type="presOf" srcId="{AF0D65E4-FC6E-49A9-A2DC-3748EE7A76A1}" destId="{614E2A9B-4573-4F83-8BC1-CDE7F7EE61EF}" srcOrd="0" destOrd="0" presId="urn:microsoft.com/office/officeart/2018/5/layout/IconCircleLabelList"/>
    <dgm:cxn modelId="{7082232D-CFA0-4971-9F16-9B768BC9223E}" type="presOf" srcId="{948F0CAE-1CF3-47FD-92F6-EA9A3F922C79}" destId="{B45F4787-8DD7-4CB8-9AE9-9B128549985A}" srcOrd="0" destOrd="0" presId="urn:microsoft.com/office/officeart/2018/5/layout/IconCircleLabelList"/>
    <dgm:cxn modelId="{5EDD6C95-8BBC-4972-9F6D-FD146E73DC9A}" srcId="{6C06FC21-4E98-46B3-83A2-5D08D4D7DFB4}" destId="{AF0D65E4-FC6E-49A9-A2DC-3748EE7A76A1}" srcOrd="0" destOrd="0" parTransId="{697108E2-C7C5-477E-8B74-B2C848569DD8}" sibTransId="{D753FE84-54B1-491B-BAE6-02BCB7FBAF8F}"/>
    <dgm:cxn modelId="{F05802AB-4432-4DE9-A99B-AF0127EDFE40}" type="presOf" srcId="{2D4159C9-1EB2-487D-BB94-D088DF5CE61A}" destId="{5B5FE9DD-8317-4D25-ACF2-E5AD6327CC1A}" srcOrd="0" destOrd="0" presId="urn:microsoft.com/office/officeart/2018/5/layout/IconCircleLabelList"/>
    <dgm:cxn modelId="{8E3E5FC9-748A-4E35-B0D2-DFFA4592ABC9}" srcId="{6C06FC21-4E98-46B3-83A2-5D08D4D7DFB4}" destId="{948F0CAE-1CF3-47FD-92F6-EA9A3F922C79}" srcOrd="2" destOrd="0" parTransId="{B413DE68-13CD-4147-BD19-37FC7BD3B0BE}" sibTransId="{EE7C6291-4C3A-46DB-93B9-AC14AA49DD9C}"/>
    <dgm:cxn modelId="{BB1FB9D0-3F19-44BA-B43E-9D1BCE9DA738}" srcId="{6C06FC21-4E98-46B3-83A2-5D08D4D7DFB4}" destId="{2D4159C9-1EB2-487D-BB94-D088DF5CE61A}" srcOrd="1" destOrd="0" parTransId="{82546398-CFE1-4D89-A091-775BA20176A2}" sibTransId="{FEA7ACED-BEDF-48B6-8786-301DA6014205}"/>
    <dgm:cxn modelId="{D3859DF2-B5CA-45B5-B751-87750448A6A4}" type="presParOf" srcId="{1B903981-5BE9-46BD-8200-44EDC2737BE6}" destId="{1387CD80-A2F9-46BE-9DBD-0E1D95B15DF2}" srcOrd="0" destOrd="0" presId="urn:microsoft.com/office/officeart/2018/5/layout/IconCircleLabelList"/>
    <dgm:cxn modelId="{96F256C1-49C6-43B0-B541-BE6C0F95C63C}" type="presParOf" srcId="{1387CD80-A2F9-46BE-9DBD-0E1D95B15DF2}" destId="{67BF665E-AD16-4481-AD45-DD0672BC0587}" srcOrd="0" destOrd="0" presId="urn:microsoft.com/office/officeart/2018/5/layout/IconCircleLabelList"/>
    <dgm:cxn modelId="{BAC1AC94-CF28-452C-BA6C-9A503FA5844E}" type="presParOf" srcId="{1387CD80-A2F9-46BE-9DBD-0E1D95B15DF2}" destId="{3320DB6E-2B30-4A46-8E84-FE594B14BC37}" srcOrd="1" destOrd="0" presId="urn:microsoft.com/office/officeart/2018/5/layout/IconCircleLabelList"/>
    <dgm:cxn modelId="{1BF562CB-F95F-4545-9EDA-D6F561A999B8}" type="presParOf" srcId="{1387CD80-A2F9-46BE-9DBD-0E1D95B15DF2}" destId="{04C92DF6-9A05-4E7E-993D-8BE81ADAD257}" srcOrd="2" destOrd="0" presId="urn:microsoft.com/office/officeart/2018/5/layout/IconCircleLabelList"/>
    <dgm:cxn modelId="{9BE088E1-6585-478D-B63B-7E0E2352D7EE}" type="presParOf" srcId="{1387CD80-A2F9-46BE-9DBD-0E1D95B15DF2}" destId="{614E2A9B-4573-4F83-8BC1-CDE7F7EE61EF}" srcOrd="3" destOrd="0" presId="urn:microsoft.com/office/officeart/2018/5/layout/IconCircleLabelList"/>
    <dgm:cxn modelId="{B6E986C7-AB54-4DA9-A628-8715D9B1B754}" type="presParOf" srcId="{1B903981-5BE9-46BD-8200-44EDC2737BE6}" destId="{952C6F9C-F691-454D-A1D4-47B53B44F40F}" srcOrd="1" destOrd="0" presId="urn:microsoft.com/office/officeart/2018/5/layout/IconCircleLabelList"/>
    <dgm:cxn modelId="{F9E44281-615C-435B-BF15-4A3DEE9AAFA8}" type="presParOf" srcId="{1B903981-5BE9-46BD-8200-44EDC2737BE6}" destId="{4A9AD0BE-5B44-4D5C-B848-8E267DC999EC}" srcOrd="2" destOrd="0" presId="urn:microsoft.com/office/officeart/2018/5/layout/IconCircleLabelList"/>
    <dgm:cxn modelId="{B1EACEEE-3BF9-4B09-B1F2-43CFF13389B7}" type="presParOf" srcId="{4A9AD0BE-5B44-4D5C-B848-8E267DC999EC}" destId="{0FF59A66-28B3-4C95-98EE-0A2CE829F250}" srcOrd="0" destOrd="0" presId="urn:microsoft.com/office/officeart/2018/5/layout/IconCircleLabelList"/>
    <dgm:cxn modelId="{0D990D21-224D-44DD-9CAD-EFAC2C4EDED6}" type="presParOf" srcId="{4A9AD0BE-5B44-4D5C-B848-8E267DC999EC}" destId="{375D477F-0938-41FF-B7E0-9594A87EA2B6}" srcOrd="1" destOrd="0" presId="urn:microsoft.com/office/officeart/2018/5/layout/IconCircleLabelList"/>
    <dgm:cxn modelId="{93C0C3F5-53B8-4E4E-A175-C356E8065C5B}" type="presParOf" srcId="{4A9AD0BE-5B44-4D5C-B848-8E267DC999EC}" destId="{49EE9B87-D05A-4B17-9DC5-79B662C8BAEA}" srcOrd="2" destOrd="0" presId="urn:microsoft.com/office/officeart/2018/5/layout/IconCircleLabelList"/>
    <dgm:cxn modelId="{91E6040E-612D-479E-845A-F593C9AA09BB}" type="presParOf" srcId="{4A9AD0BE-5B44-4D5C-B848-8E267DC999EC}" destId="{5B5FE9DD-8317-4D25-ACF2-E5AD6327CC1A}" srcOrd="3" destOrd="0" presId="urn:microsoft.com/office/officeart/2018/5/layout/IconCircleLabelList"/>
    <dgm:cxn modelId="{52F6A9D2-E1DB-4109-830C-BEF11CC8CFB8}" type="presParOf" srcId="{1B903981-5BE9-46BD-8200-44EDC2737BE6}" destId="{3D018E70-5811-46D7-B40B-AC3E2077E0F9}" srcOrd="3" destOrd="0" presId="urn:microsoft.com/office/officeart/2018/5/layout/IconCircleLabelList"/>
    <dgm:cxn modelId="{0C237B76-3198-40CF-9BDF-B245B5EFB726}" type="presParOf" srcId="{1B903981-5BE9-46BD-8200-44EDC2737BE6}" destId="{CEBEA0C8-61BE-4784-B55B-F54EA4F33FFD}" srcOrd="4" destOrd="0" presId="urn:microsoft.com/office/officeart/2018/5/layout/IconCircleLabelList"/>
    <dgm:cxn modelId="{DEF341EC-C4C9-4C0D-B4C6-FB71C070A94A}" type="presParOf" srcId="{CEBEA0C8-61BE-4784-B55B-F54EA4F33FFD}" destId="{AAAF905E-E39A-4EC3-8D08-1AE5E4A0DB51}" srcOrd="0" destOrd="0" presId="urn:microsoft.com/office/officeart/2018/5/layout/IconCircleLabelList"/>
    <dgm:cxn modelId="{D42FD087-A88E-4928-A730-8B12540565CA}" type="presParOf" srcId="{CEBEA0C8-61BE-4784-B55B-F54EA4F33FFD}" destId="{405CB567-B502-4F37-AFE4-0BAA40A86371}" srcOrd="1" destOrd="0" presId="urn:microsoft.com/office/officeart/2018/5/layout/IconCircleLabelList"/>
    <dgm:cxn modelId="{368BF98B-4C07-48CC-8852-BB74CA26EF56}" type="presParOf" srcId="{CEBEA0C8-61BE-4784-B55B-F54EA4F33FFD}" destId="{8B8EFF2B-0DF6-4C57-BF28-67F99B8D4F98}" srcOrd="2" destOrd="0" presId="urn:microsoft.com/office/officeart/2018/5/layout/IconCircleLabelList"/>
    <dgm:cxn modelId="{89B59B83-D05E-4A19-B59B-4FD152B85AA2}" type="presParOf" srcId="{CEBEA0C8-61BE-4784-B55B-F54EA4F33FFD}" destId="{B45F4787-8DD7-4CB8-9AE9-9B128549985A}"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60EB5F-12AF-4841-A39A-24330B3AA45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65FCCC38-4BAF-44DD-ABA2-43A73D605278}">
      <dgm:prSet/>
      <dgm:spPr/>
      <dgm:t>
        <a:bodyPr/>
        <a:lstStyle/>
        <a:p>
          <a:r>
            <a:rPr lang="en-US" dirty="0"/>
            <a:t>Key considerations for suggested ranking of monitoring priority include: number of open EIR grants, award size/tier, GPRA data, entity type, and program officer input.</a:t>
          </a:r>
        </a:p>
      </dgm:t>
    </dgm:pt>
    <dgm:pt modelId="{B4189842-D9E3-4BC7-B272-C2DDB8B30E65}" type="parTrans" cxnId="{5D6C597B-C1CB-4DF7-AE72-30F3EC0AEDD2}">
      <dgm:prSet/>
      <dgm:spPr/>
      <dgm:t>
        <a:bodyPr/>
        <a:lstStyle/>
        <a:p>
          <a:endParaRPr lang="en-US"/>
        </a:p>
      </dgm:t>
    </dgm:pt>
    <dgm:pt modelId="{77FC984B-1865-422B-9AA4-5875F17C231F}" type="sibTrans" cxnId="{5D6C597B-C1CB-4DF7-AE72-30F3EC0AEDD2}">
      <dgm:prSet/>
      <dgm:spPr/>
      <dgm:t>
        <a:bodyPr/>
        <a:lstStyle/>
        <a:p>
          <a:endParaRPr lang="en-US"/>
        </a:p>
      </dgm:t>
    </dgm:pt>
    <dgm:pt modelId="{31E3970B-0F84-404B-BC22-F454F78E429F}">
      <dgm:prSet/>
      <dgm:spPr/>
      <dgm:t>
        <a:bodyPr/>
        <a:lstStyle/>
        <a:p>
          <a:r>
            <a:rPr lang="en-US"/>
            <a:t>Rank order will dictate, based on IELP travel funds, how many are on-site versus virtual.</a:t>
          </a:r>
        </a:p>
      </dgm:t>
    </dgm:pt>
    <dgm:pt modelId="{D0ED30D1-3EA0-464E-826E-9D5B02AD5AAC}" type="parTrans" cxnId="{98C839A0-3769-447A-81C2-FED8A2A2165E}">
      <dgm:prSet/>
      <dgm:spPr/>
      <dgm:t>
        <a:bodyPr/>
        <a:lstStyle/>
        <a:p>
          <a:endParaRPr lang="en-US"/>
        </a:p>
      </dgm:t>
    </dgm:pt>
    <dgm:pt modelId="{10D386A4-9AB3-461D-92FF-A5B67503247B}" type="sibTrans" cxnId="{98C839A0-3769-447A-81C2-FED8A2A2165E}">
      <dgm:prSet/>
      <dgm:spPr/>
      <dgm:t>
        <a:bodyPr/>
        <a:lstStyle/>
        <a:p>
          <a:endParaRPr lang="en-US"/>
        </a:p>
      </dgm:t>
    </dgm:pt>
    <dgm:pt modelId="{A2EBDB14-65BA-44D9-900F-1498BE6E74DF}">
      <dgm:prSet/>
      <dgm:spPr/>
      <dgm:t>
        <a:bodyPr/>
        <a:lstStyle/>
        <a:p>
          <a:r>
            <a:rPr lang="en-US" dirty="0"/>
            <a:t>Grantees outside of rank order can be prioritized for enhanced program officer contact (more regular calls, email updates in between quarterly calls, etc.)</a:t>
          </a:r>
        </a:p>
      </dgm:t>
    </dgm:pt>
    <dgm:pt modelId="{14A7287E-C4EB-4C93-87F9-BDE24BA66922}" type="parTrans" cxnId="{B81C1EB9-D60A-4D78-8E8C-591FD3D3FFC8}">
      <dgm:prSet/>
      <dgm:spPr/>
      <dgm:t>
        <a:bodyPr/>
        <a:lstStyle/>
        <a:p>
          <a:endParaRPr lang="en-US"/>
        </a:p>
      </dgm:t>
    </dgm:pt>
    <dgm:pt modelId="{F619EB9C-2903-476E-ACDC-2A01C46DFCE0}" type="sibTrans" cxnId="{B81C1EB9-D60A-4D78-8E8C-591FD3D3FFC8}">
      <dgm:prSet/>
      <dgm:spPr/>
      <dgm:t>
        <a:bodyPr/>
        <a:lstStyle/>
        <a:p>
          <a:endParaRPr lang="en-US"/>
        </a:p>
      </dgm:t>
    </dgm:pt>
    <dgm:pt modelId="{C9F9DA66-0DDD-4FC1-ADDC-9C0927F00098}" type="pres">
      <dgm:prSet presAssocID="{2060EB5F-12AF-4841-A39A-24330B3AA45B}" presName="root" presStyleCnt="0">
        <dgm:presLayoutVars>
          <dgm:dir/>
          <dgm:resizeHandles val="exact"/>
        </dgm:presLayoutVars>
      </dgm:prSet>
      <dgm:spPr/>
    </dgm:pt>
    <dgm:pt modelId="{02ADC935-F7C0-45FE-8B70-4E9F35A219A9}" type="pres">
      <dgm:prSet presAssocID="{65FCCC38-4BAF-44DD-ABA2-43A73D605278}" presName="compNode" presStyleCnt="0"/>
      <dgm:spPr/>
    </dgm:pt>
    <dgm:pt modelId="{D6585980-C774-445A-9534-DC2FE74713A2}" type="pres">
      <dgm:prSet presAssocID="{65FCCC38-4BAF-44DD-ABA2-43A73D605278}" presName="bgRect" presStyleLbl="bgShp" presStyleIdx="0" presStyleCnt="3"/>
      <dgm:spPr/>
    </dgm:pt>
    <dgm:pt modelId="{4438B41A-A0F6-4748-A6BD-9193BFE03276}" type="pres">
      <dgm:prSet presAssocID="{65FCCC38-4BAF-44DD-ABA2-43A73D60527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uble"/>
        </a:ext>
      </dgm:extLst>
    </dgm:pt>
    <dgm:pt modelId="{C36737EF-07F2-47F5-AF8B-81BB025F0F46}" type="pres">
      <dgm:prSet presAssocID="{65FCCC38-4BAF-44DD-ABA2-43A73D605278}" presName="spaceRect" presStyleCnt="0"/>
      <dgm:spPr/>
    </dgm:pt>
    <dgm:pt modelId="{3F027403-A813-452C-A1A2-C97A29DCB2C1}" type="pres">
      <dgm:prSet presAssocID="{65FCCC38-4BAF-44DD-ABA2-43A73D605278}" presName="parTx" presStyleLbl="revTx" presStyleIdx="0" presStyleCnt="3">
        <dgm:presLayoutVars>
          <dgm:chMax val="0"/>
          <dgm:chPref val="0"/>
        </dgm:presLayoutVars>
      </dgm:prSet>
      <dgm:spPr/>
    </dgm:pt>
    <dgm:pt modelId="{58A4AE1D-8A6A-4F21-80F3-F8438A99E4A0}" type="pres">
      <dgm:prSet presAssocID="{77FC984B-1865-422B-9AA4-5875F17C231F}" presName="sibTrans" presStyleCnt="0"/>
      <dgm:spPr/>
    </dgm:pt>
    <dgm:pt modelId="{50AD73E0-B62D-4452-8B60-E3A8BA97DAE2}" type="pres">
      <dgm:prSet presAssocID="{31E3970B-0F84-404B-BC22-F454F78E429F}" presName="compNode" presStyleCnt="0"/>
      <dgm:spPr/>
    </dgm:pt>
    <dgm:pt modelId="{5CBFC2CA-3F1B-4DA2-A148-E2277AD9FAB9}" type="pres">
      <dgm:prSet presAssocID="{31E3970B-0F84-404B-BC22-F454F78E429F}" presName="bgRect" presStyleLbl="bgShp" presStyleIdx="1" presStyleCnt="3"/>
      <dgm:spPr/>
    </dgm:pt>
    <dgm:pt modelId="{4F1FAEFE-C321-4185-8483-4A85AD7B83A0}" type="pres">
      <dgm:prSet presAssocID="{31E3970B-0F84-404B-BC22-F454F78E429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3E19E4DA-2FD0-42B6-872F-03FB6FAD8C8C}" type="pres">
      <dgm:prSet presAssocID="{31E3970B-0F84-404B-BC22-F454F78E429F}" presName="spaceRect" presStyleCnt="0"/>
      <dgm:spPr/>
    </dgm:pt>
    <dgm:pt modelId="{BECF073C-CEA5-47A9-B0F3-C2120AD465CC}" type="pres">
      <dgm:prSet presAssocID="{31E3970B-0F84-404B-BC22-F454F78E429F}" presName="parTx" presStyleLbl="revTx" presStyleIdx="1" presStyleCnt="3">
        <dgm:presLayoutVars>
          <dgm:chMax val="0"/>
          <dgm:chPref val="0"/>
        </dgm:presLayoutVars>
      </dgm:prSet>
      <dgm:spPr/>
    </dgm:pt>
    <dgm:pt modelId="{8711E4A3-5B0E-4DE1-80D3-EA4768115CF2}" type="pres">
      <dgm:prSet presAssocID="{10D386A4-9AB3-461D-92FF-A5B67503247B}" presName="sibTrans" presStyleCnt="0"/>
      <dgm:spPr/>
    </dgm:pt>
    <dgm:pt modelId="{C3676451-C6E3-4878-A15C-2606F7B5BA4A}" type="pres">
      <dgm:prSet presAssocID="{A2EBDB14-65BA-44D9-900F-1498BE6E74DF}" presName="compNode" presStyleCnt="0"/>
      <dgm:spPr/>
    </dgm:pt>
    <dgm:pt modelId="{39D36011-4C7C-4855-94A4-8F27C04AF450}" type="pres">
      <dgm:prSet presAssocID="{A2EBDB14-65BA-44D9-900F-1498BE6E74DF}" presName="bgRect" presStyleLbl="bgShp" presStyleIdx="2" presStyleCnt="3"/>
      <dgm:spPr/>
    </dgm:pt>
    <dgm:pt modelId="{607CEB36-8A52-4A47-9D58-AB7DE1B3967B}" type="pres">
      <dgm:prSet presAssocID="{A2EBDB14-65BA-44D9-900F-1498BE6E74D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peaker Phone"/>
        </a:ext>
      </dgm:extLst>
    </dgm:pt>
    <dgm:pt modelId="{F9B43D1A-F65A-432E-B125-0523DF3D7420}" type="pres">
      <dgm:prSet presAssocID="{A2EBDB14-65BA-44D9-900F-1498BE6E74DF}" presName="spaceRect" presStyleCnt="0"/>
      <dgm:spPr/>
    </dgm:pt>
    <dgm:pt modelId="{EE2DB09F-D876-4C64-9B61-E16ECFFF4FC3}" type="pres">
      <dgm:prSet presAssocID="{A2EBDB14-65BA-44D9-900F-1498BE6E74DF}" presName="parTx" presStyleLbl="revTx" presStyleIdx="2" presStyleCnt="3">
        <dgm:presLayoutVars>
          <dgm:chMax val="0"/>
          <dgm:chPref val="0"/>
        </dgm:presLayoutVars>
      </dgm:prSet>
      <dgm:spPr/>
    </dgm:pt>
  </dgm:ptLst>
  <dgm:cxnLst>
    <dgm:cxn modelId="{A23A2A39-02C3-4A39-84EB-54F59FBA48A4}" type="presOf" srcId="{65FCCC38-4BAF-44DD-ABA2-43A73D605278}" destId="{3F027403-A813-452C-A1A2-C97A29DCB2C1}" srcOrd="0" destOrd="0" presId="urn:microsoft.com/office/officeart/2018/2/layout/IconVerticalSolidList"/>
    <dgm:cxn modelId="{6EA6B140-DA6A-484B-BD30-413897505842}" type="presOf" srcId="{31E3970B-0F84-404B-BC22-F454F78E429F}" destId="{BECF073C-CEA5-47A9-B0F3-C2120AD465CC}" srcOrd="0" destOrd="0" presId="urn:microsoft.com/office/officeart/2018/2/layout/IconVerticalSolidList"/>
    <dgm:cxn modelId="{60F6DB57-CE2C-4768-86CA-3836AF0BBFEB}" type="presOf" srcId="{2060EB5F-12AF-4841-A39A-24330B3AA45B}" destId="{C9F9DA66-0DDD-4FC1-ADDC-9C0927F00098}" srcOrd="0" destOrd="0" presId="urn:microsoft.com/office/officeart/2018/2/layout/IconVerticalSolidList"/>
    <dgm:cxn modelId="{5D6C597B-C1CB-4DF7-AE72-30F3EC0AEDD2}" srcId="{2060EB5F-12AF-4841-A39A-24330B3AA45B}" destId="{65FCCC38-4BAF-44DD-ABA2-43A73D605278}" srcOrd="0" destOrd="0" parTransId="{B4189842-D9E3-4BC7-B272-C2DDB8B30E65}" sibTransId="{77FC984B-1865-422B-9AA4-5875F17C231F}"/>
    <dgm:cxn modelId="{7C885499-CB4C-44F7-9E80-094FF8CE5119}" type="presOf" srcId="{A2EBDB14-65BA-44D9-900F-1498BE6E74DF}" destId="{EE2DB09F-D876-4C64-9B61-E16ECFFF4FC3}" srcOrd="0" destOrd="0" presId="urn:microsoft.com/office/officeart/2018/2/layout/IconVerticalSolidList"/>
    <dgm:cxn modelId="{98C839A0-3769-447A-81C2-FED8A2A2165E}" srcId="{2060EB5F-12AF-4841-A39A-24330B3AA45B}" destId="{31E3970B-0F84-404B-BC22-F454F78E429F}" srcOrd="1" destOrd="0" parTransId="{D0ED30D1-3EA0-464E-826E-9D5B02AD5AAC}" sibTransId="{10D386A4-9AB3-461D-92FF-A5B67503247B}"/>
    <dgm:cxn modelId="{B81C1EB9-D60A-4D78-8E8C-591FD3D3FFC8}" srcId="{2060EB5F-12AF-4841-A39A-24330B3AA45B}" destId="{A2EBDB14-65BA-44D9-900F-1498BE6E74DF}" srcOrd="2" destOrd="0" parTransId="{14A7287E-C4EB-4C93-87F9-BDE24BA66922}" sibTransId="{F619EB9C-2903-476E-ACDC-2A01C46DFCE0}"/>
    <dgm:cxn modelId="{8B65AC9D-CC1E-4F1F-9B19-F1677FA14D2C}" type="presParOf" srcId="{C9F9DA66-0DDD-4FC1-ADDC-9C0927F00098}" destId="{02ADC935-F7C0-45FE-8B70-4E9F35A219A9}" srcOrd="0" destOrd="0" presId="urn:microsoft.com/office/officeart/2018/2/layout/IconVerticalSolidList"/>
    <dgm:cxn modelId="{9477DE4D-595A-4EB5-9A54-E26B27590B17}" type="presParOf" srcId="{02ADC935-F7C0-45FE-8B70-4E9F35A219A9}" destId="{D6585980-C774-445A-9534-DC2FE74713A2}" srcOrd="0" destOrd="0" presId="urn:microsoft.com/office/officeart/2018/2/layout/IconVerticalSolidList"/>
    <dgm:cxn modelId="{78209A1E-5B66-4D46-9D40-D567A9CEED0D}" type="presParOf" srcId="{02ADC935-F7C0-45FE-8B70-4E9F35A219A9}" destId="{4438B41A-A0F6-4748-A6BD-9193BFE03276}" srcOrd="1" destOrd="0" presId="urn:microsoft.com/office/officeart/2018/2/layout/IconVerticalSolidList"/>
    <dgm:cxn modelId="{4A23873E-67ED-48B8-B634-945DF837AE99}" type="presParOf" srcId="{02ADC935-F7C0-45FE-8B70-4E9F35A219A9}" destId="{C36737EF-07F2-47F5-AF8B-81BB025F0F46}" srcOrd="2" destOrd="0" presId="urn:microsoft.com/office/officeart/2018/2/layout/IconVerticalSolidList"/>
    <dgm:cxn modelId="{05B8ECEF-6783-4A38-96B4-AC0D6B9B78B6}" type="presParOf" srcId="{02ADC935-F7C0-45FE-8B70-4E9F35A219A9}" destId="{3F027403-A813-452C-A1A2-C97A29DCB2C1}" srcOrd="3" destOrd="0" presId="urn:microsoft.com/office/officeart/2018/2/layout/IconVerticalSolidList"/>
    <dgm:cxn modelId="{7D70C80A-F7DE-41AE-B0D6-753BC08869B4}" type="presParOf" srcId="{C9F9DA66-0DDD-4FC1-ADDC-9C0927F00098}" destId="{58A4AE1D-8A6A-4F21-80F3-F8438A99E4A0}" srcOrd="1" destOrd="0" presId="urn:microsoft.com/office/officeart/2018/2/layout/IconVerticalSolidList"/>
    <dgm:cxn modelId="{8B28477C-CA83-40AC-9138-66D7D48BBBE9}" type="presParOf" srcId="{C9F9DA66-0DDD-4FC1-ADDC-9C0927F00098}" destId="{50AD73E0-B62D-4452-8B60-E3A8BA97DAE2}" srcOrd="2" destOrd="0" presId="urn:microsoft.com/office/officeart/2018/2/layout/IconVerticalSolidList"/>
    <dgm:cxn modelId="{4470F08B-C029-4073-984A-1FE14C9D1A17}" type="presParOf" srcId="{50AD73E0-B62D-4452-8B60-E3A8BA97DAE2}" destId="{5CBFC2CA-3F1B-4DA2-A148-E2277AD9FAB9}" srcOrd="0" destOrd="0" presId="urn:microsoft.com/office/officeart/2018/2/layout/IconVerticalSolidList"/>
    <dgm:cxn modelId="{034D8BC2-6344-412F-8DB3-B32B369684A1}" type="presParOf" srcId="{50AD73E0-B62D-4452-8B60-E3A8BA97DAE2}" destId="{4F1FAEFE-C321-4185-8483-4A85AD7B83A0}" srcOrd="1" destOrd="0" presId="urn:microsoft.com/office/officeart/2018/2/layout/IconVerticalSolidList"/>
    <dgm:cxn modelId="{375E61A6-E1B9-43D1-B742-6EC2B4D54FFF}" type="presParOf" srcId="{50AD73E0-B62D-4452-8B60-E3A8BA97DAE2}" destId="{3E19E4DA-2FD0-42B6-872F-03FB6FAD8C8C}" srcOrd="2" destOrd="0" presId="urn:microsoft.com/office/officeart/2018/2/layout/IconVerticalSolidList"/>
    <dgm:cxn modelId="{627493C2-5410-4C7F-93FD-74B8F234947D}" type="presParOf" srcId="{50AD73E0-B62D-4452-8B60-E3A8BA97DAE2}" destId="{BECF073C-CEA5-47A9-B0F3-C2120AD465CC}" srcOrd="3" destOrd="0" presId="urn:microsoft.com/office/officeart/2018/2/layout/IconVerticalSolidList"/>
    <dgm:cxn modelId="{245823B1-7784-42C0-B971-479305926997}" type="presParOf" srcId="{C9F9DA66-0DDD-4FC1-ADDC-9C0927F00098}" destId="{8711E4A3-5B0E-4DE1-80D3-EA4768115CF2}" srcOrd="3" destOrd="0" presId="urn:microsoft.com/office/officeart/2018/2/layout/IconVerticalSolidList"/>
    <dgm:cxn modelId="{471922DD-B2AC-4F7A-9A5F-CEB15F35C38D}" type="presParOf" srcId="{C9F9DA66-0DDD-4FC1-ADDC-9C0927F00098}" destId="{C3676451-C6E3-4878-A15C-2606F7B5BA4A}" srcOrd="4" destOrd="0" presId="urn:microsoft.com/office/officeart/2018/2/layout/IconVerticalSolidList"/>
    <dgm:cxn modelId="{F80C3FFF-67C6-48F9-B40C-52E0AA4F738B}" type="presParOf" srcId="{C3676451-C6E3-4878-A15C-2606F7B5BA4A}" destId="{39D36011-4C7C-4855-94A4-8F27C04AF450}" srcOrd="0" destOrd="0" presId="urn:microsoft.com/office/officeart/2018/2/layout/IconVerticalSolidList"/>
    <dgm:cxn modelId="{33297C83-F517-4DF1-A55F-312376F23DD2}" type="presParOf" srcId="{C3676451-C6E3-4878-A15C-2606F7B5BA4A}" destId="{607CEB36-8A52-4A47-9D58-AB7DE1B3967B}" srcOrd="1" destOrd="0" presId="urn:microsoft.com/office/officeart/2018/2/layout/IconVerticalSolidList"/>
    <dgm:cxn modelId="{AD2CF7D8-6D50-4248-9600-BCA2BC9D35BF}" type="presParOf" srcId="{C3676451-C6E3-4878-A15C-2606F7B5BA4A}" destId="{F9B43D1A-F65A-432E-B125-0523DF3D7420}" srcOrd="2" destOrd="0" presId="urn:microsoft.com/office/officeart/2018/2/layout/IconVerticalSolidList"/>
    <dgm:cxn modelId="{E5DF1C68-A4E5-4D17-838F-3606A847FD9B}" type="presParOf" srcId="{C3676451-C6E3-4878-A15C-2606F7B5BA4A}" destId="{EE2DB09F-D876-4C64-9B61-E16ECFFF4FC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0A5E2E-568B-4AB8-BDAE-1AF93DADD1F5}"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6232451C-8F4D-48E1-AFBA-B39418F51DAE}">
      <dgm:prSet/>
      <dgm:spPr/>
      <dgm:t>
        <a:bodyPr/>
        <a:lstStyle/>
        <a:p>
          <a:pPr>
            <a:lnSpc>
              <a:spcPct val="100000"/>
            </a:lnSpc>
          </a:pPr>
          <a:r>
            <a:rPr lang="en-US" b="1" u="sng" dirty="0"/>
            <a:t>Pre-review activities </a:t>
          </a:r>
          <a:r>
            <a:rPr lang="en-US" dirty="0"/>
            <a:t>include: (a), Notification and scheduling, (b) solidifying the agenda, and (c) providing to the program officer responses to the monitoring instrument. </a:t>
          </a:r>
        </a:p>
      </dgm:t>
    </dgm:pt>
    <dgm:pt modelId="{CF4DCC1F-30E3-4738-AA4F-EDAA85EF3AA9}" type="parTrans" cxnId="{C8816227-469C-4B7B-B7CC-78254B2249D9}">
      <dgm:prSet/>
      <dgm:spPr/>
      <dgm:t>
        <a:bodyPr/>
        <a:lstStyle/>
        <a:p>
          <a:endParaRPr lang="en-US"/>
        </a:p>
      </dgm:t>
    </dgm:pt>
    <dgm:pt modelId="{11438A07-0F98-4BAE-92CB-21527D11223B}" type="sibTrans" cxnId="{C8816227-469C-4B7B-B7CC-78254B2249D9}">
      <dgm:prSet/>
      <dgm:spPr/>
      <dgm:t>
        <a:bodyPr/>
        <a:lstStyle/>
        <a:p>
          <a:endParaRPr lang="en-US" dirty="0"/>
        </a:p>
      </dgm:t>
    </dgm:pt>
    <dgm:pt modelId="{A0ABEAC8-30A9-436B-A2CC-6161784698E4}">
      <dgm:prSet/>
      <dgm:spPr/>
      <dgm:t>
        <a:bodyPr/>
        <a:lstStyle/>
        <a:p>
          <a:pPr>
            <a:lnSpc>
              <a:spcPct val="100000"/>
            </a:lnSpc>
          </a:pPr>
          <a:r>
            <a:rPr lang="en-US" b="1" u="sng" dirty="0"/>
            <a:t>Review activities - </a:t>
          </a:r>
          <a:r>
            <a:rPr lang="en-US" dirty="0"/>
            <a:t>The actual monitoring review will take approximately 1 to 2 days and, depending on the type of review, may include: (a) review of documentation, (b) interviews with key personnel and staff, (c) roundtable discussions with educators, students, and parents and (d) exit conference. </a:t>
          </a:r>
        </a:p>
      </dgm:t>
    </dgm:pt>
    <dgm:pt modelId="{08501C0A-A165-4208-BC96-4E391B988DEA}" type="parTrans" cxnId="{736B4F9F-C374-4A19-A863-1CC412FC7A46}">
      <dgm:prSet/>
      <dgm:spPr/>
      <dgm:t>
        <a:bodyPr/>
        <a:lstStyle/>
        <a:p>
          <a:endParaRPr lang="en-US"/>
        </a:p>
      </dgm:t>
    </dgm:pt>
    <dgm:pt modelId="{F6E7C68E-5460-41BC-9B7C-B2A95A0A7262}" type="sibTrans" cxnId="{736B4F9F-C374-4A19-A863-1CC412FC7A46}">
      <dgm:prSet/>
      <dgm:spPr/>
      <dgm:t>
        <a:bodyPr/>
        <a:lstStyle/>
        <a:p>
          <a:endParaRPr lang="en-US" dirty="0"/>
        </a:p>
      </dgm:t>
    </dgm:pt>
    <dgm:pt modelId="{B91D5D31-9FF7-4B59-8048-FE316B55437E}">
      <dgm:prSet/>
      <dgm:spPr/>
      <dgm:t>
        <a:bodyPr/>
        <a:lstStyle/>
        <a:p>
          <a:pPr>
            <a:lnSpc>
              <a:spcPct val="100000"/>
            </a:lnSpc>
          </a:pPr>
          <a:r>
            <a:rPr lang="en-US" b="1" u="sng" dirty="0"/>
            <a:t>Post-review activities </a:t>
          </a:r>
          <a:r>
            <a:rPr lang="en-US" dirty="0"/>
            <a:t>include an: (a) monitoring report, (b) response to required corrective actions (if required), (c) technical assistance, if needed, and (d) conditions (if necessary). </a:t>
          </a:r>
        </a:p>
      </dgm:t>
    </dgm:pt>
    <dgm:pt modelId="{6C1D2881-99A1-4C2C-9551-16DBF37601D7}" type="parTrans" cxnId="{4F84F310-56C8-4872-A021-D7B59CA12C9B}">
      <dgm:prSet/>
      <dgm:spPr/>
      <dgm:t>
        <a:bodyPr/>
        <a:lstStyle/>
        <a:p>
          <a:endParaRPr lang="en-US"/>
        </a:p>
      </dgm:t>
    </dgm:pt>
    <dgm:pt modelId="{C938AA3D-09C5-4C65-B410-953678A205E3}" type="sibTrans" cxnId="{4F84F310-56C8-4872-A021-D7B59CA12C9B}">
      <dgm:prSet/>
      <dgm:spPr/>
      <dgm:t>
        <a:bodyPr/>
        <a:lstStyle/>
        <a:p>
          <a:endParaRPr lang="en-US"/>
        </a:p>
      </dgm:t>
    </dgm:pt>
    <dgm:pt modelId="{343049B6-76CB-4F5A-ADCF-850DBFE06176}" type="pres">
      <dgm:prSet presAssocID="{DD0A5E2E-568B-4AB8-BDAE-1AF93DADD1F5}" presName="outerComposite" presStyleCnt="0">
        <dgm:presLayoutVars>
          <dgm:chMax val="5"/>
          <dgm:dir/>
          <dgm:resizeHandles val="exact"/>
        </dgm:presLayoutVars>
      </dgm:prSet>
      <dgm:spPr/>
    </dgm:pt>
    <dgm:pt modelId="{50F7A93C-4CC6-4662-8622-56A1498DBEAA}" type="pres">
      <dgm:prSet presAssocID="{DD0A5E2E-568B-4AB8-BDAE-1AF93DADD1F5}" presName="dummyMaxCanvas" presStyleCnt="0">
        <dgm:presLayoutVars/>
      </dgm:prSet>
      <dgm:spPr/>
    </dgm:pt>
    <dgm:pt modelId="{D32B010F-618B-4FB5-A110-7DB1D99E4A68}" type="pres">
      <dgm:prSet presAssocID="{DD0A5E2E-568B-4AB8-BDAE-1AF93DADD1F5}" presName="ThreeNodes_1" presStyleLbl="node1" presStyleIdx="0" presStyleCnt="3">
        <dgm:presLayoutVars>
          <dgm:bulletEnabled val="1"/>
        </dgm:presLayoutVars>
      </dgm:prSet>
      <dgm:spPr/>
    </dgm:pt>
    <dgm:pt modelId="{4B4D9F3C-C472-439A-8865-562386A1753F}" type="pres">
      <dgm:prSet presAssocID="{DD0A5E2E-568B-4AB8-BDAE-1AF93DADD1F5}" presName="ThreeNodes_2" presStyleLbl="node1" presStyleIdx="1" presStyleCnt="3" custLinFactNeighborY="-2370">
        <dgm:presLayoutVars>
          <dgm:bulletEnabled val="1"/>
        </dgm:presLayoutVars>
      </dgm:prSet>
      <dgm:spPr/>
    </dgm:pt>
    <dgm:pt modelId="{68129AD1-CC7A-428B-90E5-E28D784015A3}" type="pres">
      <dgm:prSet presAssocID="{DD0A5E2E-568B-4AB8-BDAE-1AF93DADD1F5}" presName="ThreeNodes_3" presStyleLbl="node1" presStyleIdx="2" presStyleCnt="3">
        <dgm:presLayoutVars>
          <dgm:bulletEnabled val="1"/>
        </dgm:presLayoutVars>
      </dgm:prSet>
      <dgm:spPr/>
    </dgm:pt>
    <dgm:pt modelId="{58FED777-C152-44CD-9524-2AE0BACE84F2}" type="pres">
      <dgm:prSet presAssocID="{DD0A5E2E-568B-4AB8-BDAE-1AF93DADD1F5}" presName="ThreeConn_1-2" presStyleLbl="fgAccFollowNode1" presStyleIdx="0" presStyleCnt="2">
        <dgm:presLayoutVars>
          <dgm:bulletEnabled val="1"/>
        </dgm:presLayoutVars>
      </dgm:prSet>
      <dgm:spPr/>
    </dgm:pt>
    <dgm:pt modelId="{867B108E-8B21-4635-B100-2BE007D87235}" type="pres">
      <dgm:prSet presAssocID="{DD0A5E2E-568B-4AB8-BDAE-1AF93DADD1F5}" presName="ThreeConn_2-3" presStyleLbl="fgAccFollowNode1" presStyleIdx="1" presStyleCnt="2">
        <dgm:presLayoutVars>
          <dgm:bulletEnabled val="1"/>
        </dgm:presLayoutVars>
      </dgm:prSet>
      <dgm:spPr/>
    </dgm:pt>
    <dgm:pt modelId="{73039A16-5F5B-4547-8D5B-04B419C8A27B}" type="pres">
      <dgm:prSet presAssocID="{DD0A5E2E-568B-4AB8-BDAE-1AF93DADD1F5}" presName="ThreeNodes_1_text" presStyleLbl="node1" presStyleIdx="2" presStyleCnt="3">
        <dgm:presLayoutVars>
          <dgm:bulletEnabled val="1"/>
        </dgm:presLayoutVars>
      </dgm:prSet>
      <dgm:spPr/>
    </dgm:pt>
    <dgm:pt modelId="{A15413DD-0941-4EF9-8A45-568A763F1332}" type="pres">
      <dgm:prSet presAssocID="{DD0A5E2E-568B-4AB8-BDAE-1AF93DADD1F5}" presName="ThreeNodes_2_text" presStyleLbl="node1" presStyleIdx="2" presStyleCnt="3">
        <dgm:presLayoutVars>
          <dgm:bulletEnabled val="1"/>
        </dgm:presLayoutVars>
      </dgm:prSet>
      <dgm:spPr/>
    </dgm:pt>
    <dgm:pt modelId="{05D3538B-20C5-48E8-AC0D-CCFF4BCA227E}" type="pres">
      <dgm:prSet presAssocID="{DD0A5E2E-568B-4AB8-BDAE-1AF93DADD1F5}" presName="ThreeNodes_3_text" presStyleLbl="node1" presStyleIdx="2" presStyleCnt="3">
        <dgm:presLayoutVars>
          <dgm:bulletEnabled val="1"/>
        </dgm:presLayoutVars>
      </dgm:prSet>
      <dgm:spPr/>
    </dgm:pt>
  </dgm:ptLst>
  <dgm:cxnLst>
    <dgm:cxn modelId="{DE503605-831A-46B6-B20B-A79A56860C2D}" type="presOf" srcId="{11438A07-0F98-4BAE-92CB-21527D11223B}" destId="{58FED777-C152-44CD-9524-2AE0BACE84F2}" srcOrd="0" destOrd="0" presId="urn:microsoft.com/office/officeart/2005/8/layout/vProcess5"/>
    <dgm:cxn modelId="{D5271B0F-7A09-4407-BF1E-0E915D61E77F}" type="presOf" srcId="{F6E7C68E-5460-41BC-9B7C-B2A95A0A7262}" destId="{867B108E-8B21-4635-B100-2BE007D87235}" srcOrd="0" destOrd="0" presId="urn:microsoft.com/office/officeart/2005/8/layout/vProcess5"/>
    <dgm:cxn modelId="{4F84F310-56C8-4872-A021-D7B59CA12C9B}" srcId="{DD0A5E2E-568B-4AB8-BDAE-1AF93DADD1F5}" destId="{B91D5D31-9FF7-4B59-8048-FE316B55437E}" srcOrd="2" destOrd="0" parTransId="{6C1D2881-99A1-4C2C-9551-16DBF37601D7}" sibTransId="{C938AA3D-09C5-4C65-B410-953678A205E3}"/>
    <dgm:cxn modelId="{C8816227-469C-4B7B-B7CC-78254B2249D9}" srcId="{DD0A5E2E-568B-4AB8-BDAE-1AF93DADD1F5}" destId="{6232451C-8F4D-48E1-AFBA-B39418F51DAE}" srcOrd="0" destOrd="0" parTransId="{CF4DCC1F-30E3-4738-AA4F-EDAA85EF3AA9}" sibTransId="{11438A07-0F98-4BAE-92CB-21527D11223B}"/>
    <dgm:cxn modelId="{4BE10728-A280-490A-A3AF-33F8FECDDE3E}" type="presOf" srcId="{B91D5D31-9FF7-4B59-8048-FE316B55437E}" destId="{68129AD1-CC7A-428B-90E5-E28D784015A3}" srcOrd="0" destOrd="0" presId="urn:microsoft.com/office/officeart/2005/8/layout/vProcess5"/>
    <dgm:cxn modelId="{F38A8B3B-7F9C-46EB-9F65-EC8B4CB1D363}" type="presOf" srcId="{B91D5D31-9FF7-4B59-8048-FE316B55437E}" destId="{05D3538B-20C5-48E8-AC0D-CCFF4BCA227E}" srcOrd="1" destOrd="0" presId="urn:microsoft.com/office/officeart/2005/8/layout/vProcess5"/>
    <dgm:cxn modelId="{285A2C48-228F-4344-BB7A-C18189B0FF4D}" type="presOf" srcId="{A0ABEAC8-30A9-436B-A2CC-6161784698E4}" destId="{4B4D9F3C-C472-439A-8865-562386A1753F}" srcOrd="0" destOrd="0" presId="urn:microsoft.com/office/officeart/2005/8/layout/vProcess5"/>
    <dgm:cxn modelId="{EC40F971-B511-4F4A-BBBA-4053B58E3B34}" type="presOf" srcId="{DD0A5E2E-568B-4AB8-BDAE-1AF93DADD1F5}" destId="{343049B6-76CB-4F5A-ADCF-850DBFE06176}" srcOrd="0" destOrd="0" presId="urn:microsoft.com/office/officeart/2005/8/layout/vProcess5"/>
    <dgm:cxn modelId="{30F9C49A-8994-48D3-8CF0-CBDF23ADA291}" type="presOf" srcId="{6232451C-8F4D-48E1-AFBA-B39418F51DAE}" destId="{D32B010F-618B-4FB5-A110-7DB1D99E4A68}" srcOrd="0" destOrd="0" presId="urn:microsoft.com/office/officeart/2005/8/layout/vProcess5"/>
    <dgm:cxn modelId="{736B4F9F-C374-4A19-A863-1CC412FC7A46}" srcId="{DD0A5E2E-568B-4AB8-BDAE-1AF93DADD1F5}" destId="{A0ABEAC8-30A9-436B-A2CC-6161784698E4}" srcOrd="1" destOrd="0" parTransId="{08501C0A-A165-4208-BC96-4E391B988DEA}" sibTransId="{F6E7C68E-5460-41BC-9B7C-B2A95A0A7262}"/>
    <dgm:cxn modelId="{C19EA4B1-9334-4E71-B112-7DE2443AC0A8}" type="presOf" srcId="{A0ABEAC8-30A9-436B-A2CC-6161784698E4}" destId="{A15413DD-0941-4EF9-8A45-568A763F1332}" srcOrd="1" destOrd="0" presId="urn:microsoft.com/office/officeart/2005/8/layout/vProcess5"/>
    <dgm:cxn modelId="{E17BB0D3-CE8D-4421-ACCF-FDDB8258C02E}" type="presOf" srcId="{6232451C-8F4D-48E1-AFBA-B39418F51DAE}" destId="{73039A16-5F5B-4547-8D5B-04B419C8A27B}" srcOrd="1" destOrd="0" presId="urn:microsoft.com/office/officeart/2005/8/layout/vProcess5"/>
    <dgm:cxn modelId="{040DEA6F-D266-4B63-BAE9-8C455A2F2DEB}" type="presParOf" srcId="{343049B6-76CB-4F5A-ADCF-850DBFE06176}" destId="{50F7A93C-4CC6-4662-8622-56A1498DBEAA}" srcOrd="0" destOrd="0" presId="urn:microsoft.com/office/officeart/2005/8/layout/vProcess5"/>
    <dgm:cxn modelId="{75C0B3CE-4EDC-48A0-88B4-AA3EF7D5D893}" type="presParOf" srcId="{343049B6-76CB-4F5A-ADCF-850DBFE06176}" destId="{D32B010F-618B-4FB5-A110-7DB1D99E4A68}" srcOrd="1" destOrd="0" presId="urn:microsoft.com/office/officeart/2005/8/layout/vProcess5"/>
    <dgm:cxn modelId="{3213EBD2-F1E2-4955-A0DF-BA1649F82EBA}" type="presParOf" srcId="{343049B6-76CB-4F5A-ADCF-850DBFE06176}" destId="{4B4D9F3C-C472-439A-8865-562386A1753F}" srcOrd="2" destOrd="0" presId="urn:microsoft.com/office/officeart/2005/8/layout/vProcess5"/>
    <dgm:cxn modelId="{F779A746-C324-4152-916D-EF2D3018985D}" type="presParOf" srcId="{343049B6-76CB-4F5A-ADCF-850DBFE06176}" destId="{68129AD1-CC7A-428B-90E5-E28D784015A3}" srcOrd="3" destOrd="0" presId="urn:microsoft.com/office/officeart/2005/8/layout/vProcess5"/>
    <dgm:cxn modelId="{EFC6CBD0-D638-46B6-AA6F-FF98CAD1F7E4}" type="presParOf" srcId="{343049B6-76CB-4F5A-ADCF-850DBFE06176}" destId="{58FED777-C152-44CD-9524-2AE0BACE84F2}" srcOrd="4" destOrd="0" presId="urn:microsoft.com/office/officeart/2005/8/layout/vProcess5"/>
    <dgm:cxn modelId="{39687F13-490E-45AC-B895-E1FC61FD2E78}" type="presParOf" srcId="{343049B6-76CB-4F5A-ADCF-850DBFE06176}" destId="{867B108E-8B21-4635-B100-2BE007D87235}" srcOrd="5" destOrd="0" presId="urn:microsoft.com/office/officeart/2005/8/layout/vProcess5"/>
    <dgm:cxn modelId="{60EFA43F-C34F-4A2F-8E1A-BA5CA6B2A0B9}" type="presParOf" srcId="{343049B6-76CB-4F5A-ADCF-850DBFE06176}" destId="{73039A16-5F5B-4547-8D5B-04B419C8A27B}" srcOrd="6" destOrd="0" presId="urn:microsoft.com/office/officeart/2005/8/layout/vProcess5"/>
    <dgm:cxn modelId="{2BA5A368-86BE-4442-8FBC-5195290C0F7B}" type="presParOf" srcId="{343049B6-76CB-4F5A-ADCF-850DBFE06176}" destId="{A15413DD-0941-4EF9-8A45-568A763F1332}" srcOrd="7" destOrd="0" presId="urn:microsoft.com/office/officeart/2005/8/layout/vProcess5"/>
    <dgm:cxn modelId="{6095291E-AE35-40CB-892A-80B6D399666C}" type="presParOf" srcId="{343049B6-76CB-4F5A-ADCF-850DBFE06176}" destId="{05D3538B-20C5-48E8-AC0D-CCFF4BCA227E}"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5E89D0-7B1A-42BD-9F89-41E3FEA1A5FD}">
      <dsp:nvSpPr>
        <dsp:cNvPr id="0" name=""/>
        <dsp:cNvSpPr/>
      </dsp:nvSpPr>
      <dsp:spPr>
        <a:xfrm>
          <a:off x="0" y="4479650"/>
          <a:ext cx="7037387" cy="147032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kern="1200" dirty="0"/>
            <a:t>Entity Risk Review Categories</a:t>
          </a:r>
        </a:p>
      </dsp:txBody>
      <dsp:txXfrm>
        <a:off x="0" y="4479650"/>
        <a:ext cx="7037387" cy="793973"/>
      </dsp:txXfrm>
    </dsp:sp>
    <dsp:sp modelId="{D2CAEAC5-8D15-43DF-86DF-09C1E67F5F2F}">
      <dsp:nvSpPr>
        <dsp:cNvPr id="0" name=""/>
        <dsp:cNvSpPr/>
      </dsp:nvSpPr>
      <dsp:spPr>
        <a:xfrm>
          <a:off x="3436" y="5244217"/>
          <a:ext cx="2343504" cy="676347"/>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marL="0" lvl="0" indent="0" algn="ctr" defTabSz="1022350">
            <a:lnSpc>
              <a:spcPct val="90000"/>
            </a:lnSpc>
            <a:spcBef>
              <a:spcPct val="0"/>
            </a:spcBef>
            <a:spcAft>
              <a:spcPct val="35000"/>
            </a:spcAft>
            <a:buNone/>
          </a:pPr>
          <a:r>
            <a:rPr lang="en-US" sz="2300" kern="1200" dirty="0"/>
            <a:t>Administrative</a:t>
          </a:r>
        </a:p>
      </dsp:txBody>
      <dsp:txXfrm>
        <a:off x="3436" y="5244217"/>
        <a:ext cx="2343504" cy="676347"/>
      </dsp:txXfrm>
    </dsp:sp>
    <dsp:sp modelId="{269FAD74-8B97-45B3-B450-DD1C87530C99}">
      <dsp:nvSpPr>
        <dsp:cNvPr id="0" name=""/>
        <dsp:cNvSpPr/>
      </dsp:nvSpPr>
      <dsp:spPr>
        <a:xfrm>
          <a:off x="2346941" y="5244217"/>
          <a:ext cx="2343504" cy="676347"/>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marL="0" lvl="0" indent="0" algn="ctr" defTabSz="1022350">
            <a:lnSpc>
              <a:spcPct val="90000"/>
            </a:lnSpc>
            <a:spcBef>
              <a:spcPct val="0"/>
            </a:spcBef>
            <a:spcAft>
              <a:spcPct val="35000"/>
            </a:spcAft>
            <a:buNone/>
          </a:pPr>
          <a:r>
            <a:rPr lang="en-US" sz="2300" kern="1200" dirty="0"/>
            <a:t>Financial</a:t>
          </a:r>
        </a:p>
      </dsp:txBody>
      <dsp:txXfrm>
        <a:off x="2346941" y="5244217"/>
        <a:ext cx="2343504" cy="676347"/>
      </dsp:txXfrm>
    </dsp:sp>
    <dsp:sp modelId="{BE5B64DC-A3F2-4298-B881-8839C19F2DA6}">
      <dsp:nvSpPr>
        <dsp:cNvPr id="0" name=""/>
        <dsp:cNvSpPr/>
      </dsp:nvSpPr>
      <dsp:spPr>
        <a:xfrm>
          <a:off x="4690445" y="5244217"/>
          <a:ext cx="2343504" cy="676347"/>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29210" rIns="163576" bIns="29210" numCol="1" spcCol="1270" anchor="ctr" anchorCtr="0">
          <a:noAutofit/>
        </a:bodyPr>
        <a:lstStyle/>
        <a:p>
          <a:pPr marL="0" lvl="0" indent="0" algn="ctr" defTabSz="1022350">
            <a:lnSpc>
              <a:spcPct val="90000"/>
            </a:lnSpc>
            <a:spcBef>
              <a:spcPct val="0"/>
            </a:spcBef>
            <a:spcAft>
              <a:spcPct val="35000"/>
            </a:spcAft>
            <a:buNone/>
          </a:pPr>
          <a:r>
            <a:rPr lang="en-US" sz="2300" kern="1200" dirty="0"/>
            <a:t>Internal Controls</a:t>
          </a:r>
        </a:p>
      </dsp:txBody>
      <dsp:txXfrm>
        <a:off x="4690445" y="5244217"/>
        <a:ext cx="2343504" cy="676347"/>
      </dsp:txXfrm>
    </dsp:sp>
    <dsp:sp modelId="{AAE3F3AF-DB52-4535-AAA6-2697A5323661}">
      <dsp:nvSpPr>
        <dsp:cNvPr id="0" name=""/>
        <dsp:cNvSpPr/>
      </dsp:nvSpPr>
      <dsp:spPr>
        <a:xfrm rot="10800000">
          <a:off x="0" y="2240351"/>
          <a:ext cx="7037387" cy="2261354"/>
        </a:xfrm>
        <a:prstGeom prst="upArrowCallou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kern="1200" dirty="0"/>
            <a:t>The </a:t>
          </a:r>
          <a:r>
            <a:rPr lang="en-US" sz="2600" u="sng" kern="1200" dirty="0"/>
            <a:t>risk analysis</a:t>
          </a:r>
          <a:r>
            <a:rPr lang="en-US" sz="2600" kern="1200" dirty="0"/>
            <a:t> reflects the data collection, analysis, and staff discussion that informs which sites are considered for monitoring</a:t>
          </a:r>
        </a:p>
      </dsp:txBody>
      <dsp:txXfrm rot="10800000">
        <a:off x="0" y="2240351"/>
        <a:ext cx="7037387" cy="1469360"/>
      </dsp:txXfrm>
    </dsp:sp>
    <dsp:sp modelId="{87992AE6-B1CB-4801-83CD-C9C2021BD8C0}">
      <dsp:nvSpPr>
        <dsp:cNvPr id="0" name=""/>
        <dsp:cNvSpPr/>
      </dsp:nvSpPr>
      <dsp:spPr>
        <a:xfrm rot="10800000">
          <a:off x="0" y="1051"/>
          <a:ext cx="7037387" cy="2261354"/>
        </a:xfrm>
        <a:prstGeom prst="upArrowCallou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kern="1200"/>
            <a:t>Target group: 60 grantees FY18-19</a:t>
          </a:r>
        </a:p>
      </dsp:txBody>
      <dsp:txXfrm rot="10800000">
        <a:off x="0" y="1051"/>
        <a:ext cx="7037387" cy="1469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BF665E-AD16-4481-AD45-DD0672BC0587}">
      <dsp:nvSpPr>
        <dsp:cNvPr id="0" name=""/>
        <dsp:cNvSpPr/>
      </dsp:nvSpPr>
      <dsp:spPr>
        <a:xfrm>
          <a:off x="885164" y="809639"/>
          <a:ext cx="1887187" cy="1887187"/>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20DB6E-2B30-4A46-8E84-FE594B14BC37}">
      <dsp:nvSpPr>
        <dsp:cNvPr id="0" name=""/>
        <dsp:cNvSpPr/>
      </dsp:nvSpPr>
      <dsp:spPr>
        <a:xfrm>
          <a:off x="1287351" y="1211826"/>
          <a:ext cx="1082812" cy="1082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14E2A9B-4573-4F83-8BC1-CDE7F7EE61EF}">
      <dsp:nvSpPr>
        <dsp:cNvPr id="0" name=""/>
        <dsp:cNvSpPr/>
      </dsp:nvSpPr>
      <dsp:spPr>
        <a:xfrm>
          <a:off x="58004" y="3160851"/>
          <a:ext cx="3644220" cy="4333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1" kern="1200" dirty="0"/>
            <a:t>Administrative</a:t>
          </a:r>
        </a:p>
        <a:p>
          <a:pPr marL="0" lvl="0" indent="0" algn="ctr" defTabSz="800100">
            <a:lnSpc>
              <a:spcPct val="90000"/>
            </a:lnSpc>
            <a:spcBef>
              <a:spcPct val="0"/>
            </a:spcBef>
            <a:spcAft>
              <a:spcPct val="35000"/>
            </a:spcAft>
            <a:buNone/>
            <a:defRPr cap="all"/>
          </a:pPr>
          <a:r>
            <a:rPr lang="en-US" sz="1800" kern="1200" cap="none" dirty="0"/>
            <a:t>Represents a grantee’s previous history of compliance with department and program requirements</a:t>
          </a:r>
        </a:p>
      </dsp:txBody>
      <dsp:txXfrm>
        <a:off x="58004" y="3160851"/>
        <a:ext cx="3644220" cy="433311"/>
      </dsp:txXfrm>
    </dsp:sp>
    <dsp:sp modelId="{0FF59A66-28B3-4C95-98EE-0A2CE829F250}">
      <dsp:nvSpPr>
        <dsp:cNvPr id="0" name=""/>
        <dsp:cNvSpPr/>
      </dsp:nvSpPr>
      <dsp:spPr>
        <a:xfrm>
          <a:off x="4795556" y="791793"/>
          <a:ext cx="1887187" cy="1887187"/>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5D477F-0938-41FF-B7E0-9594A87EA2B6}">
      <dsp:nvSpPr>
        <dsp:cNvPr id="0" name=""/>
        <dsp:cNvSpPr/>
      </dsp:nvSpPr>
      <dsp:spPr>
        <a:xfrm>
          <a:off x="5197743" y="1193981"/>
          <a:ext cx="1082812" cy="1082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5FE9DD-8317-4D25-ACF2-E5AD6327CC1A}">
      <dsp:nvSpPr>
        <dsp:cNvPr id="0" name=""/>
        <dsp:cNvSpPr/>
      </dsp:nvSpPr>
      <dsp:spPr>
        <a:xfrm>
          <a:off x="4214642" y="3114179"/>
          <a:ext cx="3093750" cy="504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1" kern="1200" dirty="0"/>
            <a:t>Financial</a:t>
          </a:r>
        </a:p>
        <a:p>
          <a:pPr marL="0" lvl="0" indent="0" algn="ctr" defTabSz="800100">
            <a:lnSpc>
              <a:spcPct val="90000"/>
            </a:lnSpc>
            <a:spcBef>
              <a:spcPct val="0"/>
            </a:spcBef>
            <a:spcAft>
              <a:spcPct val="35000"/>
            </a:spcAft>
            <a:buNone/>
            <a:defRPr cap="all"/>
          </a:pPr>
          <a:r>
            <a:rPr lang="en-US" sz="1800" kern="1200" cap="none" dirty="0"/>
            <a:t>Shows how the applicant conducts its finances, not only with the department, but with the wider business world</a:t>
          </a:r>
        </a:p>
      </dsp:txBody>
      <dsp:txXfrm>
        <a:off x="4214642" y="3114179"/>
        <a:ext cx="3093750" cy="504694"/>
      </dsp:txXfrm>
    </dsp:sp>
    <dsp:sp modelId="{AAAF905E-E39A-4EC3-8D08-1AE5E4A0DB51}">
      <dsp:nvSpPr>
        <dsp:cNvPr id="0" name=""/>
        <dsp:cNvSpPr/>
      </dsp:nvSpPr>
      <dsp:spPr>
        <a:xfrm>
          <a:off x="8430712" y="873304"/>
          <a:ext cx="1887187" cy="1887187"/>
        </a:xfrm>
        <a:prstGeom prst="ellipse">
          <a:avLst/>
        </a:prstGeom>
        <a:solidFill>
          <a:schemeClr val="dk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5CB567-B502-4F37-AFE4-0BAA40A86371}">
      <dsp:nvSpPr>
        <dsp:cNvPr id="0" name=""/>
        <dsp:cNvSpPr/>
      </dsp:nvSpPr>
      <dsp:spPr>
        <a:xfrm>
          <a:off x="8832899" y="1275491"/>
          <a:ext cx="1082812" cy="1082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5F4787-8DD7-4CB8-9AE9-9B128549985A}">
      <dsp:nvSpPr>
        <dsp:cNvPr id="0" name=""/>
        <dsp:cNvSpPr/>
      </dsp:nvSpPr>
      <dsp:spPr>
        <a:xfrm>
          <a:off x="7796617" y="3208869"/>
          <a:ext cx="3093750" cy="178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1800" b="1" kern="1200" dirty="0"/>
            <a:t>Internal Controls</a:t>
          </a:r>
        </a:p>
        <a:p>
          <a:pPr marL="0" lvl="0" indent="0" algn="ctr" defTabSz="800100">
            <a:lnSpc>
              <a:spcPct val="90000"/>
            </a:lnSpc>
            <a:spcBef>
              <a:spcPct val="0"/>
            </a:spcBef>
            <a:spcAft>
              <a:spcPct val="35000"/>
            </a:spcAft>
            <a:buNone/>
            <a:defRPr cap="all"/>
          </a:pPr>
          <a:r>
            <a:rPr lang="en-US" sz="1800" kern="1200" cap="none" dirty="0"/>
            <a:t>Based on an entity’s A-133 audit findings for the previous 5 years</a:t>
          </a:r>
        </a:p>
      </dsp:txBody>
      <dsp:txXfrm>
        <a:off x="7796617" y="3208869"/>
        <a:ext cx="3093750" cy="1786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585980-C774-445A-9534-DC2FE74713A2}">
      <dsp:nvSpPr>
        <dsp:cNvPr id="0" name=""/>
        <dsp:cNvSpPr/>
      </dsp:nvSpPr>
      <dsp:spPr>
        <a:xfrm>
          <a:off x="0" y="531"/>
          <a:ext cx="10515600" cy="124293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38B41A-A0F6-4748-A6BD-9193BFE03276}">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F027403-A813-452C-A1A2-C97A29DCB2C1}">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en-US" sz="2300" kern="1200" dirty="0"/>
            <a:t>Key considerations for suggested ranking of monitoring priority include: number of open EIR grants, award size/tier, GPRA data, entity type, and program officer input.</a:t>
          </a:r>
        </a:p>
      </dsp:txBody>
      <dsp:txXfrm>
        <a:off x="1435590" y="531"/>
        <a:ext cx="9080009" cy="1242935"/>
      </dsp:txXfrm>
    </dsp:sp>
    <dsp:sp modelId="{5CBFC2CA-3F1B-4DA2-A148-E2277AD9FAB9}">
      <dsp:nvSpPr>
        <dsp:cNvPr id="0" name=""/>
        <dsp:cNvSpPr/>
      </dsp:nvSpPr>
      <dsp:spPr>
        <a:xfrm>
          <a:off x="0" y="1554201"/>
          <a:ext cx="10515600" cy="124293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1FAEFE-C321-4185-8483-4A85AD7B83A0}">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ECF073C-CEA5-47A9-B0F3-C2120AD465CC}">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en-US" sz="2300" kern="1200"/>
            <a:t>Rank order will dictate, based on IELP travel funds, how many are on-site versus virtual.</a:t>
          </a:r>
        </a:p>
      </dsp:txBody>
      <dsp:txXfrm>
        <a:off x="1435590" y="1554201"/>
        <a:ext cx="9080009" cy="1242935"/>
      </dsp:txXfrm>
    </dsp:sp>
    <dsp:sp modelId="{39D36011-4C7C-4855-94A4-8F27C04AF450}">
      <dsp:nvSpPr>
        <dsp:cNvPr id="0" name=""/>
        <dsp:cNvSpPr/>
      </dsp:nvSpPr>
      <dsp:spPr>
        <a:xfrm>
          <a:off x="0" y="3107870"/>
          <a:ext cx="10515600" cy="124293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7CEB36-8A52-4A47-9D58-AB7DE1B3967B}">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E2DB09F-D876-4C64-9B61-E16ECFFF4FC3}">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022350">
            <a:lnSpc>
              <a:spcPct val="90000"/>
            </a:lnSpc>
            <a:spcBef>
              <a:spcPct val="0"/>
            </a:spcBef>
            <a:spcAft>
              <a:spcPct val="35000"/>
            </a:spcAft>
            <a:buNone/>
          </a:pPr>
          <a:r>
            <a:rPr lang="en-US" sz="2300" kern="1200" dirty="0"/>
            <a:t>Grantees outside of rank order can be prioritized for enhanced program officer contact (more regular calls, email updates in between quarterly calls, etc.)</a:t>
          </a:r>
        </a:p>
      </dsp:txBody>
      <dsp:txXfrm>
        <a:off x="1435590" y="3107870"/>
        <a:ext cx="9080009" cy="12429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2B010F-618B-4FB5-A110-7DB1D99E4A68}">
      <dsp:nvSpPr>
        <dsp:cNvPr id="0" name=""/>
        <dsp:cNvSpPr/>
      </dsp:nvSpPr>
      <dsp:spPr>
        <a:xfrm>
          <a:off x="0" y="0"/>
          <a:ext cx="8697315" cy="130027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100000"/>
            </a:lnSpc>
            <a:spcBef>
              <a:spcPct val="0"/>
            </a:spcBef>
            <a:spcAft>
              <a:spcPct val="35000"/>
            </a:spcAft>
            <a:buNone/>
          </a:pPr>
          <a:r>
            <a:rPr lang="en-US" sz="1700" b="1" u="sng" kern="1200" dirty="0"/>
            <a:t>Pre-review activities </a:t>
          </a:r>
          <a:r>
            <a:rPr lang="en-US" sz="1700" kern="1200" dirty="0"/>
            <a:t>include: (a), Notification and scheduling, (b) solidifying the agenda, and (c) providing to the program officer responses to the monitoring instrument. </a:t>
          </a:r>
        </a:p>
      </dsp:txBody>
      <dsp:txXfrm>
        <a:off x="38084" y="38084"/>
        <a:ext cx="7294215" cy="1224108"/>
      </dsp:txXfrm>
    </dsp:sp>
    <dsp:sp modelId="{4B4D9F3C-C472-439A-8865-562386A1753F}">
      <dsp:nvSpPr>
        <dsp:cNvPr id="0" name=""/>
        <dsp:cNvSpPr/>
      </dsp:nvSpPr>
      <dsp:spPr>
        <a:xfrm>
          <a:off x="767410" y="1486173"/>
          <a:ext cx="8697315" cy="1300276"/>
        </a:xfrm>
        <a:prstGeom prst="roundRect">
          <a:avLst>
            <a:gd name="adj" fmla="val 10000"/>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100000"/>
            </a:lnSpc>
            <a:spcBef>
              <a:spcPct val="0"/>
            </a:spcBef>
            <a:spcAft>
              <a:spcPct val="35000"/>
            </a:spcAft>
            <a:buNone/>
          </a:pPr>
          <a:r>
            <a:rPr lang="en-US" sz="1700" b="1" u="sng" kern="1200" dirty="0"/>
            <a:t>Review activities - </a:t>
          </a:r>
          <a:r>
            <a:rPr lang="en-US" sz="1700" kern="1200" dirty="0"/>
            <a:t>The actual monitoring review will take approximately 1 to 2 days and, depending on the type of review, may include: (a) review of documentation, (b) interviews with key personnel and staff, (c) roundtable discussions with educators, students, and parents and (d) exit conference. </a:t>
          </a:r>
        </a:p>
      </dsp:txBody>
      <dsp:txXfrm>
        <a:off x="805494" y="1524257"/>
        <a:ext cx="7008557" cy="1224108"/>
      </dsp:txXfrm>
    </dsp:sp>
    <dsp:sp modelId="{68129AD1-CC7A-428B-90E5-E28D784015A3}">
      <dsp:nvSpPr>
        <dsp:cNvPr id="0" name=""/>
        <dsp:cNvSpPr/>
      </dsp:nvSpPr>
      <dsp:spPr>
        <a:xfrm>
          <a:off x="1534820" y="3033979"/>
          <a:ext cx="8697315" cy="1300276"/>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100000"/>
            </a:lnSpc>
            <a:spcBef>
              <a:spcPct val="0"/>
            </a:spcBef>
            <a:spcAft>
              <a:spcPct val="35000"/>
            </a:spcAft>
            <a:buNone/>
          </a:pPr>
          <a:r>
            <a:rPr lang="en-US" sz="1700" b="1" u="sng" kern="1200" dirty="0"/>
            <a:t>Post-review activities </a:t>
          </a:r>
          <a:r>
            <a:rPr lang="en-US" sz="1700" kern="1200" dirty="0"/>
            <a:t>include an: (a) monitoring report, (b) response to required corrective actions (if required), (c) technical assistance, if needed, and (d) conditions (if necessary). </a:t>
          </a:r>
        </a:p>
      </dsp:txBody>
      <dsp:txXfrm>
        <a:off x="1572904" y="3072063"/>
        <a:ext cx="7008557" cy="1224108"/>
      </dsp:txXfrm>
    </dsp:sp>
    <dsp:sp modelId="{58FED777-C152-44CD-9524-2AE0BACE84F2}">
      <dsp:nvSpPr>
        <dsp:cNvPr id="0" name=""/>
        <dsp:cNvSpPr/>
      </dsp:nvSpPr>
      <dsp:spPr>
        <a:xfrm>
          <a:off x="7852135" y="986043"/>
          <a:ext cx="845179" cy="845179"/>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dirty="0"/>
        </a:p>
      </dsp:txBody>
      <dsp:txXfrm>
        <a:off x="8042300" y="986043"/>
        <a:ext cx="464849" cy="635997"/>
      </dsp:txXfrm>
    </dsp:sp>
    <dsp:sp modelId="{867B108E-8B21-4635-B100-2BE007D87235}">
      <dsp:nvSpPr>
        <dsp:cNvPr id="0" name=""/>
        <dsp:cNvSpPr/>
      </dsp:nvSpPr>
      <dsp:spPr>
        <a:xfrm>
          <a:off x="8619545" y="2494364"/>
          <a:ext cx="845179" cy="845179"/>
        </a:xfrm>
        <a:prstGeom prst="downArrow">
          <a:avLst>
            <a:gd name="adj1" fmla="val 55000"/>
            <a:gd name="adj2" fmla="val 45000"/>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dirty="0"/>
        </a:p>
      </dsp:txBody>
      <dsp:txXfrm>
        <a:off x="8809710" y="2494364"/>
        <a:ext cx="464849" cy="63599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5FCB3F-C396-4114-9B36-44445FCB6840}" type="datetimeFigureOut">
              <a:rPr lang="en-US" smtClean="0"/>
              <a:t>1/18/2022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2D94F8-CC40-4FF2-9364-CD3C45DF7446}" type="slidenum">
              <a:rPr lang="en-US" smtClean="0"/>
              <a:t>‹#›</a:t>
            </a:fld>
            <a:endParaRPr lang="en-US" dirty="0"/>
          </a:p>
        </p:txBody>
      </p:sp>
    </p:spTree>
    <p:extLst>
      <p:ext uri="{BB962C8B-B14F-4D97-AF65-F5344CB8AC3E}">
        <p14:creationId xmlns:p14="http://schemas.microsoft.com/office/powerpoint/2010/main" val="2761186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2</a:t>
            </a:fld>
            <a:endParaRPr lang="en-US" dirty="0"/>
          </a:p>
        </p:txBody>
      </p:sp>
    </p:spTree>
    <p:extLst>
      <p:ext uri="{BB962C8B-B14F-4D97-AF65-F5344CB8AC3E}">
        <p14:creationId xmlns:p14="http://schemas.microsoft.com/office/powerpoint/2010/main" val="3712258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15</a:t>
            </a:fld>
            <a:endParaRPr lang="en-US" dirty="0"/>
          </a:p>
        </p:txBody>
      </p:sp>
    </p:spTree>
    <p:extLst>
      <p:ext uri="{BB962C8B-B14F-4D97-AF65-F5344CB8AC3E}">
        <p14:creationId xmlns:p14="http://schemas.microsoft.com/office/powerpoint/2010/main" val="3295696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16</a:t>
            </a:fld>
            <a:endParaRPr lang="en-US" dirty="0"/>
          </a:p>
        </p:txBody>
      </p:sp>
    </p:spTree>
    <p:extLst>
      <p:ext uri="{BB962C8B-B14F-4D97-AF65-F5344CB8AC3E}">
        <p14:creationId xmlns:p14="http://schemas.microsoft.com/office/powerpoint/2010/main" val="3590638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3</a:t>
            </a:fld>
            <a:endParaRPr lang="en-US" dirty="0"/>
          </a:p>
        </p:txBody>
      </p:sp>
    </p:spTree>
    <p:extLst>
      <p:ext uri="{BB962C8B-B14F-4D97-AF65-F5344CB8AC3E}">
        <p14:creationId xmlns:p14="http://schemas.microsoft.com/office/powerpoint/2010/main" val="3467969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4</a:t>
            </a:fld>
            <a:endParaRPr lang="en-US" dirty="0"/>
          </a:p>
        </p:txBody>
      </p:sp>
    </p:spTree>
    <p:extLst>
      <p:ext uri="{BB962C8B-B14F-4D97-AF65-F5344CB8AC3E}">
        <p14:creationId xmlns:p14="http://schemas.microsoft.com/office/powerpoint/2010/main" val="1760062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5</a:t>
            </a:fld>
            <a:endParaRPr lang="en-US" dirty="0"/>
          </a:p>
        </p:txBody>
      </p:sp>
    </p:spTree>
    <p:extLst>
      <p:ext uri="{BB962C8B-B14F-4D97-AF65-F5344CB8AC3E}">
        <p14:creationId xmlns:p14="http://schemas.microsoft.com/office/powerpoint/2010/main" val="3435712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6</a:t>
            </a:fld>
            <a:endParaRPr lang="en-US" dirty="0"/>
          </a:p>
        </p:txBody>
      </p:sp>
    </p:spTree>
    <p:extLst>
      <p:ext uri="{BB962C8B-B14F-4D97-AF65-F5344CB8AC3E}">
        <p14:creationId xmlns:p14="http://schemas.microsoft.com/office/powerpoint/2010/main" val="3410068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7</a:t>
            </a:fld>
            <a:endParaRPr lang="en-US" dirty="0"/>
          </a:p>
        </p:txBody>
      </p:sp>
    </p:spTree>
    <p:extLst>
      <p:ext uri="{BB962C8B-B14F-4D97-AF65-F5344CB8AC3E}">
        <p14:creationId xmlns:p14="http://schemas.microsoft.com/office/powerpoint/2010/main" val="4285011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11</a:t>
            </a:fld>
            <a:endParaRPr lang="en-US" dirty="0"/>
          </a:p>
        </p:txBody>
      </p:sp>
    </p:spTree>
    <p:extLst>
      <p:ext uri="{BB962C8B-B14F-4D97-AF65-F5344CB8AC3E}">
        <p14:creationId xmlns:p14="http://schemas.microsoft.com/office/powerpoint/2010/main" val="2030466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2D94F8-CC40-4FF2-9364-CD3C45DF744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9934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2D94F8-CC40-4FF2-9364-CD3C45DF7446}" type="slidenum">
              <a:rPr lang="en-US" smtClean="0"/>
              <a:t>14</a:t>
            </a:fld>
            <a:endParaRPr lang="en-US" dirty="0"/>
          </a:p>
        </p:txBody>
      </p:sp>
    </p:spTree>
    <p:extLst>
      <p:ext uri="{BB962C8B-B14F-4D97-AF65-F5344CB8AC3E}">
        <p14:creationId xmlns:p14="http://schemas.microsoft.com/office/powerpoint/2010/main" val="62167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88993-9B72-4437-A003-19C3267DCC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E97260E-9A37-4114-9442-14892885D1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9DC759D-7E65-4CFB-9806-D9F1A3AFCA58}"/>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5" name="Footer Placeholder 4">
            <a:extLst>
              <a:ext uri="{FF2B5EF4-FFF2-40B4-BE49-F238E27FC236}">
                <a16:creationId xmlns:a16="http://schemas.microsoft.com/office/drawing/2014/main" id="{4F6ED49B-CFF8-4A7B-ADC3-1A74F07667E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5662361-01C3-4712-AB83-52664906042B}"/>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3157741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933BC-26D9-4F63-B21A-FC163BC01B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772ACE-8561-4615-9553-1B42C4F39C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6B9AFD-B04F-4BC5-9094-CC141F7552E7}"/>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5" name="Footer Placeholder 4">
            <a:extLst>
              <a:ext uri="{FF2B5EF4-FFF2-40B4-BE49-F238E27FC236}">
                <a16:creationId xmlns:a16="http://schemas.microsoft.com/office/drawing/2014/main" id="{573078A3-E08C-412D-91CA-1247087724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23D5E46-45DC-46BA-ADCD-D0BE99BD9F51}"/>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2577918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D9444F-4806-44DC-A1E4-62333B79851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777000-3408-47C2-A697-41C0DE77DD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CE6020-316C-42A4-BBE5-79723C2AF580}"/>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5" name="Footer Placeholder 4">
            <a:extLst>
              <a:ext uri="{FF2B5EF4-FFF2-40B4-BE49-F238E27FC236}">
                <a16:creationId xmlns:a16="http://schemas.microsoft.com/office/drawing/2014/main" id="{7EFF2BA1-CAAF-4F0A-867E-CE7CA1B0F5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C23E956-6950-47F0-9B6A-277CAF56227A}"/>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221669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B3B49-A79B-4A2D-B3E2-5F140C2275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77CA0E-07D7-4961-A276-172BE5B724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077A9E-BA59-4923-B553-2AA39C24631D}"/>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5" name="Footer Placeholder 4">
            <a:extLst>
              <a:ext uri="{FF2B5EF4-FFF2-40B4-BE49-F238E27FC236}">
                <a16:creationId xmlns:a16="http://schemas.microsoft.com/office/drawing/2014/main" id="{01E9CD81-1D21-4C74-A43E-170600C138E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469073-D0E3-432A-8CC9-A6188CAA731D}"/>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3612991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A008B-BE64-44F0-A7B8-4D27C8DDBA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53A9A40-D3A2-42A3-A28C-413DF96756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8E9E90-2FE8-4095-B0B3-13672C23F760}"/>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5" name="Footer Placeholder 4">
            <a:extLst>
              <a:ext uri="{FF2B5EF4-FFF2-40B4-BE49-F238E27FC236}">
                <a16:creationId xmlns:a16="http://schemas.microsoft.com/office/drawing/2014/main" id="{1A166412-7DAB-4D83-85A8-A6B614528F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646E681-4063-4DB5-8279-37073E2CE7E1}"/>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3464291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A2488-34B9-4851-A3CD-4BA251781B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C5D680-E702-44C1-B0ED-FE1E536F017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EE46C8-F667-43BE-8851-235C426218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DD9E9-C5B0-4E57-8549-5941D1BA7069}"/>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6" name="Footer Placeholder 5">
            <a:extLst>
              <a:ext uri="{FF2B5EF4-FFF2-40B4-BE49-F238E27FC236}">
                <a16:creationId xmlns:a16="http://schemas.microsoft.com/office/drawing/2014/main" id="{8C6F5118-17A1-4D94-BB4C-A85521D501F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643A4BC-91E2-4662-8682-5C991E2A4A57}"/>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2630077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F30DE-3ED0-4A8A-8CFB-A0D05835E9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0471951-81F5-441C-8299-6185BEF4CC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FBFE68-488C-4206-854F-19DF95933F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8E35C30-97DC-4B88-A1D0-D58FA8CEA2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7DD764-BC9C-43C0-888C-3284744158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1A0E35-D274-4A86-8240-0ABE5EF90246}"/>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8" name="Footer Placeholder 7">
            <a:extLst>
              <a:ext uri="{FF2B5EF4-FFF2-40B4-BE49-F238E27FC236}">
                <a16:creationId xmlns:a16="http://schemas.microsoft.com/office/drawing/2014/main" id="{6A733EE0-2C16-4B71-A840-62781AAC9201}"/>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2974C1A-3C14-4C41-B11C-423227D783EC}"/>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671748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DF990-C072-4DB9-8FC8-238207C32C7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E9C02C-60BE-4107-854A-28A6C400E089}"/>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4" name="Footer Placeholder 3">
            <a:extLst>
              <a:ext uri="{FF2B5EF4-FFF2-40B4-BE49-F238E27FC236}">
                <a16:creationId xmlns:a16="http://schemas.microsoft.com/office/drawing/2014/main" id="{3BF7B4ED-903A-4FC1-8B88-E94F71AE11D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27A3840-ACC3-4CF6-AEC0-4C3D438AFC70}"/>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392393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F21463-8BDA-4AB2-AFCC-4E18AB79A67A}"/>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3" name="Footer Placeholder 2">
            <a:extLst>
              <a:ext uri="{FF2B5EF4-FFF2-40B4-BE49-F238E27FC236}">
                <a16:creationId xmlns:a16="http://schemas.microsoft.com/office/drawing/2014/main" id="{90003799-9253-4451-BDC8-BE1709DD8866}"/>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78BAB6C-AA8F-47EC-B12D-AACE32CD7814}"/>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1979664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61F4F-2717-4038-9FAF-77B74EC0CE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FA7D2DE-9800-46E2-AE8F-D71B614EA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6EA4B15-CAFC-45D6-B3B7-97FF3E5D85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5967D4-9186-4F92-A4B8-817B05BEB6B5}"/>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6" name="Footer Placeholder 5">
            <a:extLst>
              <a:ext uri="{FF2B5EF4-FFF2-40B4-BE49-F238E27FC236}">
                <a16:creationId xmlns:a16="http://schemas.microsoft.com/office/drawing/2014/main" id="{92E17999-F71C-4F03-9799-6A17A0201E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AAB675E-CFB9-4429-BE4B-EF8F6C19F884}"/>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1174055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EDDA8-702A-41A0-A453-89F245F817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CFABEAA-1CFF-4E98-AD6D-952A777CCE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9557D60-9622-42B4-9833-1344591980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745E28-3DD7-413B-8781-0BE3C684E7F2}"/>
              </a:ext>
            </a:extLst>
          </p:cNvPr>
          <p:cNvSpPr>
            <a:spLocks noGrp="1"/>
          </p:cNvSpPr>
          <p:nvPr>
            <p:ph type="dt" sz="half" idx="10"/>
          </p:nvPr>
        </p:nvSpPr>
        <p:spPr/>
        <p:txBody>
          <a:bodyPr/>
          <a:lstStyle/>
          <a:p>
            <a:fld id="{6DF5B753-F6F8-4B5F-B271-4B4881D5A02F}" type="datetimeFigureOut">
              <a:rPr lang="en-US" smtClean="0"/>
              <a:t>1/18/2022</a:t>
            </a:fld>
            <a:endParaRPr lang="en-US" dirty="0"/>
          </a:p>
        </p:txBody>
      </p:sp>
      <p:sp>
        <p:nvSpPr>
          <p:cNvPr id="6" name="Footer Placeholder 5">
            <a:extLst>
              <a:ext uri="{FF2B5EF4-FFF2-40B4-BE49-F238E27FC236}">
                <a16:creationId xmlns:a16="http://schemas.microsoft.com/office/drawing/2014/main" id="{8766453A-4417-4038-9EE3-DEAEDC7456F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36D70E4-B98B-482B-AC83-AC9B273624B7}"/>
              </a:ext>
            </a:extLst>
          </p:cNvPr>
          <p:cNvSpPr>
            <a:spLocks noGrp="1"/>
          </p:cNvSpPr>
          <p:nvPr>
            <p:ph type="sldNum" sz="quarter" idx="12"/>
          </p:nvPr>
        </p:nvSpPr>
        <p:spPr/>
        <p:txBody>
          <a:bodyPr/>
          <a:lstStyle/>
          <a:p>
            <a:fld id="{8FD7BDA9-1B04-4884-B71A-53FAF44959F5}" type="slidenum">
              <a:rPr lang="en-US" smtClean="0"/>
              <a:t>‹#›</a:t>
            </a:fld>
            <a:endParaRPr lang="en-US" dirty="0"/>
          </a:p>
        </p:txBody>
      </p:sp>
    </p:spTree>
    <p:extLst>
      <p:ext uri="{BB962C8B-B14F-4D97-AF65-F5344CB8AC3E}">
        <p14:creationId xmlns:p14="http://schemas.microsoft.com/office/powerpoint/2010/main" val="3548822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A2B9AF-1DF9-49DC-B8E1-23ED0AD7B1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DC97DFD-82BF-44DB-8AF7-D4798963A3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B5354B-7FD8-4050-B00E-72EE91B99D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F5B753-F6F8-4B5F-B271-4B4881D5A02F}" type="datetimeFigureOut">
              <a:rPr lang="en-US" smtClean="0"/>
              <a:t>1/18/2022</a:t>
            </a:fld>
            <a:endParaRPr lang="en-US" dirty="0"/>
          </a:p>
        </p:txBody>
      </p:sp>
      <p:sp>
        <p:nvSpPr>
          <p:cNvPr id="5" name="Footer Placeholder 4">
            <a:extLst>
              <a:ext uri="{FF2B5EF4-FFF2-40B4-BE49-F238E27FC236}">
                <a16:creationId xmlns:a16="http://schemas.microsoft.com/office/drawing/2014/main" id="{3E713C76-4A29-4724-B893-89A114A6EC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2AAE8F8D-4BC2-4CEA-BD82-41A66D4B3D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D7BDA9-1B04-4884-B71A-53FAF44959F5}" type="slidenum">
              <a:rPr lang="en-US" smtClean="0"/>
              <a:t>‹#›</a:t>
            </a:fld>
            <a:endParaRPr lang="en-US" dirty="0"/>
          </a:p>
        </p:txBody>
      </p:sp>
    </p:spTree>
    <p:extLst>
      <p:ext uri="{BB962C8B-B14F-4D97-AF65-F5344CB8AC3E}">
        <p14:creationId xmlns:p14="http://schemas.microsoft.com/office/powerpoint/2010/main" val="1084365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mommasview.wordpress.com/2016/05/02/blogging-schedul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peter.baumgartner.name/2014/05/23/double-blind-review-ein-fallbeispiel/" TargetMode="External"/><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flickr.com/photos/iaea_imagebank/5048988639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tonyburgess1969.net/2016/08/11/back-to-school-for-2016-2017/" TargetMode="Externa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disasteravoidanceexperts.com/8-step-leadership-decision-making-process-for-making-the-best-decisions/" TargetMode="External"/><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toad-allyexceptionallearners.blogspot.com/2012/08/progress-monitoring-or-monitoring.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50221"/>
            <a:ext cx="11272742" cy="391812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B01ED084-6AD7-46A6-AEB5-AC7F22227232}"/>
              </a:ext>
            </a:extLst>
          </p:cNvPr>
          <p:cNvSpPr>
            <a:spLocks noGrp="1"/>
          </p:cNvSpPr>
          <p:nvPr>
            <p:ph type="ctrTitle"/>
          </p:nvPr>
        </p:nvSpPr>
        <p:spPr>
          <a:xfrm>
            <a:off x="1100669" y="1097339"/>
            <a:ext cx="10011831" cy="2623885"/>
          </a:xfrm>
        </p:spPr>
        <p:txBody>
          <a:bodyPr anchor="ctr">
            <a:normAutofit/>
          </a:bodyPr>
          <a:lstStyle/>
          <a:p>
            <a:r>
              <a:rPr lang="en-US" sz="4600" dirty="0">
                <a:solidFill>
                  <a:srgbClr val="FFFFFF"/>
                </a:solidFill>
              </a:rPr>
              <a:t>EDUCATION INNOVATION AND RESEARCH (EIR)</a:t>
            </a:r>
            <a:br>
              <a:rPr lang="en-US" sz="4600" dirty="0">
                <a:solidFill>
                  <a:srgbClr val="FFFFFF"/>
                </a:solidFill>
              </a:rPr>
            </a:br>
            <a:br>
              <a:rPr lang="en-US" sz="4600" dirty="0">
                <a:solidFill>
                  <a:srgbClr val="FFFFFF"/>
                </a:solidFill>
              </a:rPr>
            </a:br>
            <a:endParaRPr lang="en-US" sz="4600" dirty="0">
              <a:solidFill>
                <a:srgbClr val="FFFFFF"/>
              </a:solidFill>
            </a:endParaRPr>
          </a:p>
        </p:txBody>
      </p:sp>
      <p:sp>
        <p:nvSpPr>
          <p:cNvPr id="5" name="Rectangle 9">
            <a:extLst>
              <a:ext uri="{FF2B5EF4-FFF2-40B4-BE49-F238E27FC236}">
                <a16:creationId xmlns:a16="http://schemas.microsoft.com/office/drawing/2014/main" id="{DAE8F46F-D590-45CD-AF41-A04DC11D1B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17136"/>
            <a:ext cx="2112264" cy="1892808"/>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33989" y="4521269"/>
            <a:ext cx="6720830" cy="1877811"/>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Subtitle 2">
            <a:extLst>
              <a:ext uri="{FF2B5EF4-FFF2-40B4-BE49-F238E27FC236}">
                <a16:creationId xmlns:a16="http://schemas.microsoft.com/office/drawing/2014/main" id="{96BB8524-B4BD-418D-9326-B3007B75F691}"/>
              </a:ext>
            </a:extLst>
          </p:cNvPr>
          <p:cNvSpPr>
            <a:spLocks noGrp="1"/>
          </p:cNvSpPr>
          <p:nvPr>
            <p:ph type="subTitle" idx="1"/>
          </p:nvPr>
        </p:nvSpPr>
        <p:spPr>
          <a:xfrm>
            <a:off x="3226159" y="4843002"/>
            <a:ext cx="5760850" cy="1234345"/>
          </a:xfrm>
        </p:spPr>
        <p:txBody>
          <a:bodyPr anchor="ctr">
            <a:normAutofit/>
          </a:bodyPr>
          <a:lstStyle/>
          <a:p>
            <a:r>
              <a:rPr lang="en-US" sz="4000" b="1" dirty="0">
                <a:solidFill>
                  <a:schemeClr val="tx1">
                    <a:lumMod val="95000"/>
                    <a:lumOff val="5000"/>
                  </a:schemeClr>
                </a:solidFill>
              </a:rPr>
              <a:t>FY22 MONITORING</a:t>
            </a:r>
          </a:p>
        </p:txBody>
      </p:sp>
      <p:sp>
        <p:nvSpPr>
          <p:cNvPr id="14" name="Rectangle 13">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9345" y="4521270"/>
            <a:ext cx="2115455" cy="1890204"/>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4" name="Picture 3">
            <a:extLst>
              <a:ext uri="{FF2B5EF4-FFF2-40B4-BE49-F238E27FC236}">
                <a16:creationId xmlns:a16="http://schemas.microsoft.com/office/drawing/2014/main" id="{1F66957C-A8BF-4894-8648-805E46DE5810}"/>
              </a:ext>
            </a:extLst>
          </p:cNvPr>
          <p:cNvPicPr>
            <a:picLocks noChangeAspect="1"/>
          </p:cNvPicPr>
          <p:nvPr/>
        </p:nvPicPr>
        <p:blipFill>
          <a:blip r:embed="rId2"/>
          <a:stretch>
            <a:fillRect/>
          </a:stretch>
        </p:blipFill>
        <p:spPr>
          <a:xfrm>
            <a:off x="10085708" y="4843002"/>
            <a:ext cx="1182727" cy="1182727"/>
          </a:xfrm>
          <a:prstGeom prst="rect">
            <a:avLst/>
          </a:prstGeom>
        </p:spPr>
      </p:pic>
      <p:pic>
        <p:nvPicPr>
          <p:cNvPr id="9" name="Graphic 8" descr="Magnifying glass with solid fill">
            <a:extLst>
              <a:ext uri="{FF2B5EF4-FFF2-40B4-BE49-F238E27FC236}">
                <a16:creationId xmlns:a16="http://schemas.microsoft.com/office/drawing/2014/main" id="{9BF99ECA-B524-4135-9CD1-50A3C2B037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132" y="4846261"/>
            <a:ext cx="914400" cy="914400"/>
          </a:xfrm>
          <a:prstGeom prst="rect">
            <a:avLst/>
          </a:prstGeom>
        </p:spPr>
      </p:pic>
    </p:spTree>
    <p:extLst>
      <p:ext uri="{BB962C8B-B14F-4D97-AF65-F5344CB8AC3E}">
        <p14:creationId xmlns:p14="http://schemas.microsoft.com/office/powerpoint/2010/main" val="2103516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0D4812A2-0747-4663-AA98-8AEF21B1823D}"/>
              </a:ext>
            </a:extLst>
          </p:cNvPr>
          <p:cNvSpPr>
            <a:spLocks noGrp="1"/>
          </p:cNvSpPr>
          <p:nvPr>
            <p:ph type="title"/>
          </p:nvPr>
        </p:nvSpPr>
        <p:spPr>
          <a:xfrm>
            <a:off x="838200" y="365125"/>
            <a:ext cx="9842237" cy="1325563"/>
          </a:xfrm>
        </p:spPr>
        <p:txBody>
          <a:bodyPr>
            <a:normAutofit/>
          </a:bodyPr>
          <a:lstStyle/>
          <a:p>
            <a:r>
              <a:rPr lang="en-US" sz="5600"/>
              <a:t>Programmatic Data</a:t>
            </a:r>
          </a:p>
        </p:txBody>
      </p:sp>
      <p:cxnSp>
        <p:nvCxnSpPr>
          <p:cNvPr id="46" name="Straight Connector 45">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356812"/>
            <a:ext cx="0" cy="6492875"/>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48" name="Graphic 12">
            <a:extLst>
              <a:ext uri="{FF2B5EF4-FFF2-40B4-BE49-F238E27FC236}">
                <a16:creationId xmlns:a16="http://schemas.microsoft.com/office/drawing/2014/main" id="{58BDB0EE-D238-415B-9ED8-62AA6AB2A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03882" y="591829"/>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50" name="Graphic 11">
            <a:extLst>
              <a:ext uri="{FF2B5EF4-FFF2-40B4-BE49-F238E27FC236}">
                <a16:creationId xmlns:a16="http://schemas.microsoft.com/office/drawing/2014/main" id="{C5B55FC3-961D-4325-82F1-DE92B0D04E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62662" y="821124"/>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52" name="Graphic 13">
            <a:extLst>
              <a:ext uri="{FF2B5EF4-FFF2-40B4-BE49-F238E27FC236}">
                <a16:creationId xmlns:a16="http://schemas.microsoft.com/office/drawing/2014/main" id="{4C8AB332-D09E-4F28-943C-DABDD4716A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88342" y="1336268"/>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graphicFrame>
        <p:nvGraphicFramePr>
          <p:cNvPr id="40" name="Content Placeholder 2">
            <a:extLst>
              <a:ext uri="{FF2B5EF4-FFF2-40B4-BE49-F238E27FC236}">
                <a16:creationId xmlns:a16="http://schemas.microsoft.com/office/drawing/2014/main" id="{781A38BA-EC4E-4697-8B5E-ACD0B1A347D3}"/>
              </a:ext>
            </a:extLst>
          </p:cNvPr>
          <p:cNvGraphicFramePr>
            <a:graphicFrameLocks noGrp="1"/>
          </p:cNvGraphicFramePr>
          <p:nvPr>
            <p:ph idx="1"/>
            <p:extLst>
              <p:ext uri="{D42A27DB-BD31-4B8C-83A1-F6EECF244321}">
                <p14:modId xmlns:p14="http://schemas.microsoft.com/office/powerpoint/2010/main" val="104586846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4118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6708FAB-3898-47A9-B05A-AB9ECBD9E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734E692-E56A-4E5E-9CDB-38EBC7AE1088}"/>
              </a:ext>
            </a:extLst>
          </p:cNvPr>
          <p:cNvSpPr>
            <a:spLocks noGrp="1"/>
          </p:cNvSpPr>
          <p:nvPr>
            <p:ph idx="1"/>
          </p:nvPr>
        </p:nvSpPr>
        <p:spPr>
          <a:xfrm>
            <a:off x="1075780" y="390416"/>
            <a:ext cx="6001836" cy="5743255"/>
          </a:xfrm>
        </p:spPr>
        <p:txBody>
          <a:bodyPr anchor="t">
            <a:noAutofit/>
          </a:bodyPr>
          <a:lstStyle/>
          <a:p>
            <a:pPr marL="0" indent="0">
              <a:buNone/>
            </a:pPr>
            <a:r>
              <a:rPr lang="en-US" sz="2400" u="sng" dirty="0"/>
              <a:t>MONITORING SCHEDULE</a:t>
            </a:r>
          </a:p>
          <a:p>
            <a:r>
              <a:rPr lang="en-US" sz="2400" dirty="0"/>
              <a:t>After EIR staff complete the analysis of each EIR grant, they identify grantees that will receive a virtual or on-site review and determine if a targeted or comprehensive review is needed. Additional monitoring may be arranged, as needed, if a grantee has serious or chronic compliance problems or has unresolved issues identified during the monitoring process. Once ED staff have identified the grantees that will receive a monitoring review the program officer will work with their assigned grantees to select dates for the review.  The program officer will send a </a:t>
            </a:r>
            <a:r>
              <a:rPr lang="en-US" sz="2400" b="1" dirty="0"/>
              <a:t>Grantee Monitoring Review Notification Email </a:t>
            </a:r>
            <a:r>
              <a:rPr lang="en-US" sz="2400" dirty="0"/>
              <a:t>to the project director before the review date. </a:t>
            </a:r>
          </a:p>
        </p:txBody>
      </p:sp>
      <p:pic>
        <p:nvPicPr>
          <p:cNvPr id="5" name="Picture 4" descr="A picture containing clock&#10;&#10;Description automatically generated">
            <a:extLst>
              <a:ext uri="{FF2B5EF4-FFF2-40B4-BE49-F238E27FC236}">
                <a16:creationId xmlns:a16="http://schemas.microsoft.com/office/drawing/2014/main" id="{67D250D6-7B0B-4F0C-9D82-ECEC1C157B7B}"/>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507" r="13065" b="1"/>
          <a:stretch/>
        </p:blipFill>
        <p:spPr>
          <a:xfrm>
            <a:off x="7646838" y="1980775"/>
            <a:ext cx="3748858" cy="3632824"/>
          </a:xfrm>
          <a:prstGeom prst="rect">
            <a:avLst/>
          </a:prstGeom>
        </p:spPr>
      </p:pic>
      <p:sp>
        <p:nvSpPr>
          <p:cNvPr id="24" name="Rectangle 23">
            <a:extLst>
              <a:ext uri="{FF2B5EF4-FFF2-40B4-BE49-F238E27FC236}">
                <a16:creationId xmlns:a16="http://schemas.microsoft.com/office/drawing/2014/main" id="{2E438CA0-CB4D-4C94-8C39-9C7FC9BBE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6B2C05E3-84E7-4957-95EF-B471CBF71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0375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46708FAB-3898-47A9-B05A-AB9ECBD9E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ADB7E0A-722B-4064-B501-ED6A9D2AF48E}"/>
              </a:ext>
            </a:extLst>
          </p:cNvPr>
          <p:cNvSpPr>
            <a:spLocks noGrp="1"/>
          </p:cNvSpPr>
          <p:nvPr>
            <p:ph idx="1"/>
          </p:nvPr>
        </p:nvSpPr>
        <p:spPr>
          <a:xfrm>
            <a:off x="1150286" y="1736333"/>
            <a:ext cx="6001836" cy="3877266"/>
          </a:xfrm>
        </p:spPr>
        <p:txBody>
          <a:bodyPr anchor="t">
            <a:normAutofit/>
          </a:bodyPr>
          <a:lstStyle/>
          <a:p>
            <a:pPr marL="0" indent="0">
              <a:buNone/>
            </a:pPr>
            <a:r>
              <a:rPr lang="en-US" sz="2400" u="sng" dirty="0"/>
              <a:t>MONITORING REVIEW TEAM</a:t>
            </a:r>
          </a:p>
          <a:p>
            <a:r>
              <a:rPr lang="en-US" sz="2400" dirty="0"/>
              <a:t>The monitoring review team includes the assigned program officer and other EIR team members, who assists assigned program officer during the review.  However, other OESE or ED staff are not precluded from participating depending on the needs identified by the assigned program officer. </a:t>
            </a:r>
          </a:p>
        </p:txBody>
      </p:sp>
      <p:pic>
        <p:nvPicPr>
          <p:cNvPr id="5" name="Picture 4" descr="A picture containing icon&#10;&#10;Description automatically generated">
            <a:extLst>
              <a:ext uri="{FF2B5EF4-FFF2-40B4-BE49-F238E27FC236}">
                <a16:creationId xmlns:a16="http://schemas.microsoft.com/office/drawing/2014/main" id="{18BEC247-94A4-40C5-ADC8-F145799DCE9D}"/>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3095" r="-2" b="-2"/>
          <a:stretch/>
        </p:blipFill>
        <p:spPr>
          <a:xfrm>
            <a:off x="7646838" y="1980775"/>
            <a:ext cx="3748858" cy="3632824"/>
          </a:xfrm>
          <a:prstGeom prst="rect">
            <a:avLst/>
          </a:prstGeom>
        </p:spPr>
      </p:pic>
      <p:sp>
        <p:nvSpPr>
          <p:cNvPr id="15" name="Rectangle 14">
            <a:extLst>
              <a:ext uri="{FF2B5EF4-FFF2-40B4-BE49-F238E27FC236}">
                <a16:creationId xmlns:a16="http://schemas.microsoft.com/office/drawing/2014/main" id="{2E438CA0-CB4D-4C94-8C39-9C7FC9BBE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6B2C05E3-84E7-4957-95EF-B471CBF71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14270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4C793F1-0BCD-42DC-A0A7-A0717A8F3000}"/>
              </a:ext>
            </a:extLst>
          </p:cNvPr>
          <p:cNvSpPr>
            <a:spLocks noGrp="1"/>
          </p:cNvSpPr>
          <p:nvPr>
            <p:ph type="title"/>
          </p:nvPr>
        </p:nvSpPr>
        <p:spPr>
          <a:xfrm>
            <a:off x="731520" y="731520"/>
            <a:ext cx="6089904" cy="1426464"/>
          </a:xfrm>
        </p:spPr>
        <p:txBody>
          <a:bodyPr>
            <a:normAutofit/>
          </a:bodyPr>
          <a:lstStyle/>
          <a:p>
            <a:r>
              <a:rPr lang="en-US" b="1" dirty="0">
                <a:solidFill>
                  <a:srgbClr val="FFFFFF"/>
                </a:solidFill>
              </a:rPr>
              <a:t>TYPES OF MONITORING</a:t>
            </a:r>
          </a:p>
        </p:txBody>
      </p:sp>
      <p:sp>
        <p:nvSpPr>
          <p:cNvPr id="36"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Content Placeholder 2">
            <a:extLst>
              <a:ext uri="{FF2B5EF4-FFF2-40B4-BE49-F238E27FC236}">
                <a16:creationId xmlns:a16="http://schemas.microsoft.com/office/drawing/2014/main" id="{2A552CCE-2B2D-4EB9-ACDD-22B58F022EA0}"/>
              </a:ext>
            </a:extLst>
          </p:cNvPr>
          <p:cNvSpPr>
            <a:spLocks noGrp="1"/>
          </p:cNvSpPr>
          <p:nvPr>
            <p:ph idx="1"/>
          </p:nvPr>
        </p:nvSpPr>
        <p:spPr>
          <a:xfrm>
            <a:off x="789456" y="2798385"/>
            <a:ext cx="10597729" cy="3283260"/>
          </a:xfrm>
        </p:spPr>
        <p:txBody>
          <a:bodyPr anchor="ctr">
            <a:normAutofit fontScale="92500" lnSpcReduction="10000"/>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The EIR program monitoring plan consists of four types of monitoring that helps grantees build capacity through technical assistance and that helps ensure program compliance: </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1. Targeted Virtual Review</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2. Comprehensive Virtual Review</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3. Targeted On-site Review</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4. Comprehensive On-site Review</a:t>
            </a:r>
          </a:p>
          <a:p>
            <a:pPr marL="0" indent="0">
              <a:buNone/>
            </a:pPr>
            <a:endParaRPr lang="en-US" sz="2300" dirty="0"/>
          </a:p>
        </p:txBody>
      </p:sp>
    </p:spTree>
    <p:extLst>
      <p:ext uri="{BB962C8B-B14F-4D97-AF65-F5344CB8AC3E}">
        <p14:creationId xmlns:p14="http://schemas.microsoft.com/office/powerpoint/2010/main" val="152087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19">
            <a:extLst>
              <a:ext uri="{FF2B5EF4-FFF2-40B4-BE49-F238E27FC236}">
                <a16:creationId xmlns:a16="http://schemas.microsoft.com/office/drawing/2014/main" id="{46708FAB-3898-47A9-B05A-AB9ECBD9E7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07BF03E-92BA-40AB-B65A-1102D3C34F22}"/>
              </a:ext>
            </a:extLst>
          </p:cNvPr>
          <p:cNvSpPr>
            <a:spLocks noGrp="1"/>
          </p:cNvSpPr>
          <p:nvPr>
            <p:ph type="title"/>
          </p:nvPr>
        </p:nvSpPr>
        <p:spPr>
          <a:xfrm>
            <a:off x="406933" y="282413"/>
            <a:ext cx="10117810" cy="735211"/>
          </a:xfrm>
        </p:spPr>
        <p:txBody>
          <a:bodyPr anchor="b">
            <a:normAutofit/>
          </a:bodyPr>
          <a:lstStyle/>
          <a:p>
            <a:r>
              <a:rPr lang="en-US" sz="4000" b="1" dirty="0"/>
              <a:t>Virtual Monitoring Reviews</a:t>
            </a:r>
          </a:p>
        </p:txBody>
      </p:sp>
      <p:sp>
        <p:nvSpPr>
          <p:cNvPr id="3" name="Content Placeholder 2">
            <a:extLst>
              <a:ext uri="{FF2B5EF4-FFF2-40B4-BE49-F238E27FC236}">
                <a16:creationId xmlns:a16="http://schemas.microsoft.com/office/drawing/2014/main" id="{9FD91978-AACB-48F8-9BBD-4557CC5BAFBB}"/>
              </a:ext>
            </a:extLst>
          </p:cNvPr>
          <p:cNvSpPr>
            <a:spLocks noGrp="1"/>
          </p:cNvSpPr>
          <p:nvPr>
            <p:ph idx="1"/>
          </p:nvPr>
        </p:nvSpPr>
        <p:spPr>
          <a:xfrm>
            <a:off x="258287" y="1222625"/>
            <a:ext cx="7130265" cy="4910390"/>
          </a:xfrm>
        </p:spPr>
        <p:txBody>
          <a:bodyPr anchor="t">
            <a:normAutofit fontScale="92500" lnSpcReduction="20000"/>
          </a:bodyPr>
          <a:lstStyle/>
          <a:p>
            <a:pPr>
              <a:lnSpc>
                <a:spcPct val="110000"/>
              </a:lnSpc>
              <a:spcBef>
                <a:spcPts val="0"/>
              </a:spcBef>
            </a:pPr>
            <a:r>
              <a:rPr lang="en-US" sz="2200" b="1" u="sng" dirty="0"/>
              <a:t>Targeted virtual reviews </a:t>
            </a:r>
            <a:r>
              <a:rPr lang="en-US" sz="2200" dirty="0"/>
              <a:t>are used as a form of monitoring when program officers have identified specific area(s) of potential concern or interest but have determined that a comprehensive virtual review of the grant project is not necessary.  As such, targeted virtual reviews will not include the entire EIR Monitoring Instrument and program officers will notify the grantee which specific sections to use prior to the review.  Targeted virtual reviews typically take one day to complete and will include a review of documentation and interviews with key personnel or staff who have direct oversight of the area in question.   </a:t>
            </a:r>
          </a:p>
          <a:p>
            <a:pPr marL="0" indent="0">
              <a:buNone/>
            </a:pPr>
            <a:endParaRPr lang="en-US" sz="2000" dirty="0"/>
          </a:p>
          <a:p>
            <a:pPr>
              <a:lnSpc>
                <a:spcPct val="110000"/>
              </a:lnSpc>
              <a:spcBef>
                <a:spcPts val="0"/>
              </a:spcBef>
            </a:pPr>
            <a:r>
              <a:rPr lang="en-US" sz="2200" dirty="0"/>
              <a:t>A </a:t>
            </a:r>
            <a:r>
              <a:rPr lang="en-US" sz="2200" b="1" u="sng" dirty="0"/>
              <a:t>comprehensive virtual review </a:t>
            </a:r>
            <a:r>
              <a:rPr lang="en-US" sz="2200" dirty="0"/>
              <a:t>takes approximately 1 ½ to 2 days; however, depending on the needs identified by the program officer, the number of days may change.  This type of review includes all of the Program Requirements in the EIR Monitoring Instrument.</a:t>
            </a:r>
          </a:p>
          <a:p>
            <a:endParaRPr lang="en-US" sz="1400" dirty="0"/>
          </a:p>
        </p:txBody>
      </p:sp>
      <p:pic>
        <p:nvPicPr>
          <p:cNvPr id="5" name="Picture 4" descr="A computer with a keyboard&#10;&#10;Description automatically generated with low confidence">
            <a:extLst>
              <a:ext uri="{FF2B5EF4-FFF2-40B4-BE49-F238E27FC236}">
                <a16:creationId xmlns:a16="http://schemas.microsoft.com/office/drawing/2014/main" id="{9F8BCCCB-8759-4DAE-B6D5-1C7ACFACFFD6}"/>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4433" r="16684" b="-1"/>
          <a:stretch/>
        </p:blipFill>
        <p:spPr>
          <a:xfrm>
            <a:off x="7646838" y="1980775"/>
            <a:ext cx="3748858" cy="3632824"/>
          </a:xfrm>
          <a:prstGeom prst="rect">
            <a:avLst/>
          </a:prstGeom>
        </p:spPr>
      </p:pic>
      <p:sp>
        <p:nvSpPr>
          <p:cNvPr id="31" name="Rectangle 21">
            <a:extLst>
              <a:ext uri="{FF2B5EF4-FFF2-40B4-BE49-F238E27FC236}">
                <a16:creationId xmlns:a16="http://schemas.microsoft.com/office/drawing/2014/main" id="{2E438CA0-CB4D-4C94-8C39-9C7FC9BBE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12191998" cy="461774"/>
          </a:xfrm>
          <a:prstGeom prst="rect">
            <a:avLst/>
          </a:prstGeom>
          <a:gradFill>
            <a:gsLst>
              <a:gs pos="0">
                <a:srgbClr val="000000"/>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23">
            <a:extLst>
              <a:ext uri="{FF2B5EF4-FFF2-40B4-BE49-F238E27FC236}">
                <a16:creationId xmlns:a16="http://schemas.microsoft.com/office/drawing/2014/main" id="{6B2C05E3-84E7-4957-95EF-B471CBF71C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1962"/>
            <a:ext cx="4076698" cy="464399"/>
          </a:xfrm>
          <a:prstGeom prst="rect">
            <a:avLst/>
          </a:prstGeom>
          <a:gradFill>
            <a:gsLst>
              <a:gs pos="0">
                <a:srgbClr val="000000">
                  <a:alpha val="46000"/>
                </a:srgbClr>
              </a:gs>
              <a:gs pos="99000">
                <a:schemeClr val="accent1"/>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8203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27FF10-0C41-440C-AAAE-EA16CE255E5A}"/>
              </a:ext>
            </a:extLst>
          </p:cNvPr>
          <p:cNvSpPr>
            <a:spLocks noGrp="1"/>
          </p:cNvSpPr>
          <p:nvPr>
            <p:ph type="title"/>
          </p:nvPr>
        </p:nvSpPr>
        <p:spPr>
          <a:xfrm>
            <a:off x="5530580" y="284026"/>
            <a:ext cx="5754896" cy="765134"/>
          </a:xfrm>
        </p:spPr>
        <p:txBody>
          <a:bodyPr anchor="b">
            <a:normAutofit/>
          </a:bodyPr>
          <a:lstStyle/>
          <a:p>
            <a:r>
              <a:rPr lang="en-US" sz="4000" b="1" dirty="0"/>
              <a:t>On-site Monitoring Reviews</a:t>
            </a:r>
          </a:p>
        </p:txBody>
      </p:sp>
      <p:pic>
        <p:nvPicPr>
          <p:cNvPr id="5" name="Picture 4" descr="A picture containing shape&#10;&#10;Description automatically generated">
            <a:extLst>
              <a:ext uri="{FF2B5EF4-FFF2-40B4-BE49-F238E27FC236}">
                <a16:creationId xmlns:a16="http://schemas.microsoft.com/office/drawing/2014/main" id="{74B395D6-4639-4A18-B3C3-653E0E2F2D7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1"/>
            <a:ext cx="4038598" cy="6766607"/>
          </a:xfrm>
          <a:prstGeom prst="rect">
            <a:avLst/>
          </a:prstGeom>
        </p:spPr>
      </p:pic>
      <p:sp>
        <p:nvSpPr>
          <p:cNvPr id="3" name="Content Placeholder 2">
            <a:extLst>
              <a:ext uri="{FF2B5EF4-FFF2-40B4-BE49-F238E27FC236}">
                <a16:creationId xmlns:a16="http://schemas.microsoft.com/office/drawing/2014/main" id="{152D832E-D1F5-4B49-9F9C-D09342692CE2}"/>
              </a:ext>
            </a:extLst>
          </p:cNvPr>
          <p:cNvSpPr>
            <a:spLocks noGrp="1"/>
          </p:cNvSpPr>
          <p:nvPr>
            <p:ph idx="1"/>
          </p:nvPr>
        </p:nvSpPr>
        <p:spPr>
          <a:xfrm>
            <a:off x="4592548" y="1333186"/>
            <a:ext cx="7027524" cy="4687470"/>
          </a:xfrm>
        </p:spPr>
        <p:txBody>
          <a:bodyPr anchor="t">
            <a:normAutofit/>
          </a:bodyPr>
          <a:lstStyle/>
          <a:p>
            <a:pPr>
              <a:spcBef>
                <a:spcPts val="0"/>
              </a:spcBef>
            </a:pPr>
            <a:r>
              <a:rPr lang="en-US" sz="2000" b="1" u="sng" dirty="0"/>
              <a:t>Targeted on-site reviews </a:t>
            </a:r>
            <a:r>
              <a:rPr lang="en-US" sz="2000" dirty="0"/>
              <a:t>are used when program officers have identified specific area(s) of potential concern or interest and a comprehensive review of the grant project is not necessary.  Prior to the review, the program officer will notify the grantee which Program Requirements from the monitoring instrument will be monitored.  Targeted on-site reviews will typically take 1 ½ to 2 days to complete and will include a review of documentation and interviews with key personnel or staff who have direct oversight of the area in question.  </a:t>
            </a:r>
          </a:p>
          <a:p>
            <a:pPr>
              <a:spcBef>
                <a:spcPts val="0"/>
              </a:spcBef>
            </a:pPr>
            <a:endParaRPr lang="en-US" sz="2000" dirty="0"/>
          </a:p>
          <a:p>
            <a:pPr>
              <a:spcBef>
                <a:spcPts val="0"/>
              </a:spcBef>
            </a:pPr>
            <a:r>
              <a:rPr lang="en-US" sz="2000" b="1" u="sng" dirty="0"/>
              <a:t>Comprehensive on-site review </a:t>
            </a:r>
            <a:r>
              <a:rPr lang="en-US" sz="2000" dirty="0"/>
              <a:t>follows the same process as the comprehensive virtual review but is done in person.  On-Site reviews take approximately two days; however, depending on the needs identified by the program officer, the number of days may change.  This type of review includes all of the Program Requirements in the EIR Monitoring Instrument.</a:t>
            </a:r>
          </a:p>
          <a:p>
            <a:endParaRPr lang="en-US" sz="1400" dirty="0"/>
          </a:p>
        </p:txBody>
      </p:sp>
      <p:sp>
        <p:nvSpPr>
          <p:cNvPr id="13" name="Rectangle 12">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38887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25">
            <a:extLst>
              <a:ext uri="{FF2B5EF4-FFF2-40B4-BE49-F238E27FC236}">
                <a16:creationId xmlns:a16="http://schemas.microsoft.com/office/drawing/2014/main" id="{6D1A2CED-DA9B-4CCF-8215-CFC65FE71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32" name="Rectangle 27">
            <a:extLst>
              <a:ext uri="{FF2B5EF4-FFF2-40B4-BE49-F238E27FC236}">
                <a16:creationId xmlns:a16="http://schemas.microsoft.com/office/drawing/2014/main" id="{562DFC44-A40C-4573-9230-B3EDB3EC8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260019"/>
            <a:ext cx="11167447" cy="5933012"/>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7F0CD48-BE87-454D-BDA7-527769746E29}"/>
              </a:ext>
            </a:extLst>
          </p:cNvPr>
          <p:cNvSpPr>
            <a:spLocks noGrp="1"/>
          </p:cNvSpPr>
          <p:nvPr>
            <p:ph type="title"/>
          </p:nvPr>
        </p:nvSpPr>
        <p:spPr>
          <a:xfrm>
            <a:off x="1115568" y="509521"/>
            <a:ext cx="10232136" cy="1014984"/>
          </a:xfrm>
        </p:spPr>
        <p:txBody>
          <a:bodyPr>
            <a:normAutofit/>
          </a:bodyPr>
          <a:lstStyle/>
          <a:p>
            <a:r>
              <a:rPr lang="en-US" sz="4000" b="1" dirty="0"/>
              <a:t>Monitoring Review Activities</a:t>
            </a:r>
          </a:p>
        </p:txBody>
      </p:sp>
      <p:sp>
        <p:nvSpPr>
          <p:cNvPr id="30" name="Rectangle 29">
            <a:extLst>
              <a:ext uri="{FF2B5EF4-FFF2-40B4-BE49-F238E27FC236}">
                <a16:creationId xmlns:a16="http://schemas.microsoft.com/office/drawing/2014/main" id="{15589D35-CF9F-4DE9-A792-8571A09E9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658327"/>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graphicFrame>
        <p:nvGraphicFramePr>
          <p:cNvPr id="21" name="Content Placeholder 2">
            <a:extLst>
              <a:ext uri="{FF2B5EF4-FFF2-40B4-BE49-F238E27FC236}">
                <a16:creationId xmlns:a16="http://schemas.microsoft.com/office/drawing/2014/main" id="{37613479-EC83-47B7-A68B-96F14CFCA645}"/>
              </a:ext>
            </a:extLst>
          </p:cNvPr>
          <p:cNvGraphicFramePr>
            <a:graphicFrameLocks noGrp="1"/>
          </p:cNvGraphicFramePr>
          <p:nvPr>
            <p:ph idx="1"/>
            <p:extLst>
              <p:ext uri="{D42A27DB-BD31-4B8C-83A1-F6EECF244321}">
                <p14:modId xmlns:p14="http://schemas.microsoft.com/office/powerpoint/2010/main" val="1978967921"/>
              </p:ext>
            </p:extLst>
          </p:nvPr>
        </p:nvGraphicFramePr>
        <p:xfrm>
          <a:off x="1115568" y="1673352"/>
          <a:ext cx="10232136" cy="4334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4390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1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sitting at a table&#10;&#10;Description automatically generated with low confidence">
            <a:extLst>
              <a:ext uri="{FF2B5EF4-FFF2-40B4-BE49-F238E27FC236}">
                <a16:creationId xmlns:a16="http://schemas.microsoft.com/office/drawing/2014/main" id="{799D25E9-A2C7-4AE3-A8D0-F787AE351650}"/>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b="2511"/>
          <a:stretch/>
        </p:blipFill>
        <p:spPr>
          <a:xfrm>
            <a:off x="2522356" y="10"/>
            <a:ext cx="9669642" cy="6857990"/>
          </a:xfrm>
          <a:prstGeom prst="rect">
            <a:avLst/>
          </a:prstGeom>
        </p:spPr>
      </p:pic>
      <p:sp>
        <p:nvSpPr>
          <p:cNvPr id="28" name="Rectangle 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E4C3743-7BEA-4FE2-A008-50AD6872D422}"/>
              </a:ext>
            </a:extLst>
          </p:cNvPr>
          <p:cNvSpPr>
            <a:spLocks noGrp="1"/>
          </p:cNvSpPr>
          <p:nvPr>
            <p:ph idx="1"/>
          </p:nvPr>
        </p:nvSpPr>
        <p:spPr>
          <a:xfrm>
            <a:off x="149831" y="4561726"/>
            <a:ext cx="3822189" cy="2065106"/>
          </a:xfrm>
        </p:spPr>
        <p:txBody>
          <a:bodyPr>
            <a:normAutofit/>
          </a:bodyPr>
          <a:lstStyle/>
          <a:p>
            <a:pPr marL="0" indent="0">
              <a:buNone/>
            </a:pPr>
            <a:r>
              <a:rPr lang="en-US" sz="2400" i="1" dirty="0"/>
              <a:t>The monitoring review process is a collaborative effort of all stakeholders involved with the implementation of the grant.</a:t>
            </a:r>
          </a:p>
          <a:p>
            <a:pPr marL="0" indent="0">
              <a:buNone/>
            </a:pPr>
            <a:endParaRPr lang="en-US" sz="2400" i="1" dirty="0"/>
          </a:p>
        </p:txBody>
      </p:sp>
    </p:spTree>
    <p:extLst>
      <p:ext uri="{BB962C8B-B14F-4D97-AF65-F5344CB8AC3E}">
        <p14:creationId xmlns:p14="http://schemas.microsoft.com/office/powerpoint/2010/main" val="1651593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355156"/>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id="{FF875485-C34E-4383-8473-AEA53BED2EA9}"/>
              </a:ext>
            </a:extLst>
          </p:cNvPr>
          <p:cNvSpPr>
            <a:spLocks noGrp="1"/>
          </p:cNvSpPr>
          <p:nvPr>
            <p:ph type="title"/>
          </p:nvPr>
        </p:nvSpPr>
        <p:spPr>
          <a:xfrm>
            <a:off x="731520" y="731520"/>
            <a:ext cx="6089904" cy="1426464"/>
          </a:xfrm>
        </p:spPr>
        <p:txBody>
          <a:bodyPr>
            <a:normAutofit/>
          </a:bodyPr>
          <a:lstStyle/>
          <a:p>
            <a:r>
              <a:rPr lang="en-US" b="1" dirty="0">
                <a:solidFill>
                  <a:srgbClr val="FFFFFF"/>
                </a:solidFill>
              </a:rPr>
              <a:t>PURPOSE OF MONITORING</a:t>
            </a:r>
          </a:p>
        </p:txBody>
      </p:sp>
      <p:sp>
        <p:nvSpPr>
          <p:cNvPr id="23" name="Rectangle 22">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5" name="Rectangle 24">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F9A00A"/>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7" name="Rectangle 26">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6675121"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CE056B4-A94A-428E-BEDB-D2B4AA84CF31}"/>
              </a:ext>
            </a:extLst>
          </p:cNvPr>
          <p:cNvSpPr>
            <a:spLocks noGrp="1"/>
          </p:cNvSpPr>
          <p:nvPr>
            <p:ph idx="1"/>
          </p:nvPr>
        </p:nvSpPr>
        <p:spPr>
          <a:xfrm>
            <a:off x="789456" y="2798385"/>
            <a:ext cx="6031967" cy="3283260"/>
          </a:xfrm>
        </p:spPr>
        <p:txBody>
          <a:bodyPr anchor="ctr">
            <a:noAutofit/>
          </a:bodyPr>
          <a:lstStyle/>
          <a:p>
            <a:pPr marL="0" indent="0">
              <a:buNone/>
            </a:pPr>
            <a:r>
              <a:rPr lang="en-US" sz="2400" dirty="0"/>
              <a:t>The goal of monitoring is to establish partnerships with grantees that allow for flexibility in local decision-making, in conjunction with a results-oriented approach to program management that demonstrates excellence, accountability, and successful performance outcomes.  Monitoring addresses ED’s fiduciary responsibility to ensure the grantee’s legal and fiscal compliance and to protect against fraud, waste, and abuse. </a:t>
            </a:r>
          </a:p>
        </p:txBody>
      </p:sp>
      <p:pic>
        <p:nvPicPr>
          <p:cNvPr id="5" name="Picture 4" descr="Text&#10;&#10;Description automatically generated with low confidence">
            <a:extLst>
              <a:ext uri="{FF2B5EF4-FFF2-40B4-BE49-F238E27FC236}">
                <a16:creationId xmlns:a16="http://schemas.microsoft.com/office/drawing/2014/main" id="{3E0B687A-3680-41CB-A5EE-244F428473BE}"/>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5140" r="8140" b="-2"/>
          <a:stretch/>
        </p:blipFill>
        <p:spPr>
          <a:xfrm>
            <a:off x="7277100" y="2480954"/>
            <a:ext cx="4455979" cy="3918123"/>
          </a:xfrm>
          <a:prstGeom prst="rect">
            <a:avLst/>
          </a:prstGeom>
        </p:spPr>
      </p:pic>
    </p:spTree>
    <p:extLst>
      <p:ext uri="{BB962C8B-B14F-4D97-AF65-F5344CB8AC3E}">
        <p14:creationId xmlns:p14="http://schemas.microsoft.com/office/powerpoint/2010/main" val="4234770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id="{94C793F1-0BCD-42DC-A0A7-A0717A8F3000}"/>
              </a:ext>
            </a:extLst>
          </p:cNvPr>
          <p:cNvSpPr>
            <a:spLocks noGrp="1"/>
          </p:cNvSpPr>
          <p:nvPr>
            <p:ph type="title"/>
          </p:nvPr>
        </p:nvSpPr>
        <p:spPr>
          <a:xfrm>
            <a:off x="468873" y="731520"/>
            <a:ext cx="6660919" cy="1426464"/>
          </a:xfrm>
        </p:spPr>
        <p:txBody>
          <a:bodyPr>
            <a:normAutofit/>
          </a:bodyPr>
          <a:lstStyle/>
          <a:p>
            <a:r>
              <a:rPr lang="en-US" sz="4300" b="1" dirty="0">
                <a:solidFill>
                  <a:schemeClr val="bg1"/>
                </a:solidFill>
              </a:rPr>
              <a:t>THE MONITORING PROTOCOL</a:t>
            </a:r>
          </a:p>
        </p:txBody>
      </p:sp>
      <p:sp>
        <p:nvSpPr>
          <p:cNvPr id="36"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7"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8"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ntent Placeholder 2">
            <a:extLst>
              <a:ext uri="{FF2B5EF4-FFF2-40B4-BE49-F238E27FC236}">
                <a16:creationId xmlns:a16="http://schemas.microsoft.com/office/drawing/2014/main" id="{2A552CCE-2B2D-4EB9-ACDD-22B58F022EA0}"/>
              </a:ext>
            </a:extLst>
          </p:cNvPr>
          <p:cNvSpPr>
            <a:spLocks noGrp="1"/>
          </p:cNvSpPr>
          <p:nvPr>
            <p:ph idx="1"/>
          </p:nvPr>
        </p:nvSpPr>
        <p:spPr>
          <a:xfrm>
            <a:off x="789456" y="2798385"/>
            <a:ext cx="10597729" cy="3283260"/>
          </a:xfrm>
        </p:spPr>
        <p:txBody>
          <a:bodyPr anchor="ctr">
            <a:normAutofit/>
          </a:bodyPr>
          <a:lstStyle/>
          <a:p>
            <a:pPr marL="0" indent="0">
              <a:buNone/>
            </a:pPr>
            <a:r>
              <a:rPr lang="en-US" sz="2400" dirty="0"/>
              <a:t>This document will assist EIR program officers and their assigned grantees in preparing for various monitoring activities by outlining the scope of the review process and identifying the materials and documentation needed for review and analysis by ED.  </a:t>
            </a:r>
          </a:p>
          <a:p>
            <a:pPr marL="0" indent="0">
              <a:buNone/>
            </a:pPr>
            <a:r>
              <a:rPr lang="en-US" sz="2400" dirty="0"/>
              <a:t>This guide describes in detail the purpose, rationale, and process used by the EIR program in monitoring the use of discretionary grant funds distributed by ED.</a:t>
            </a:r>
          </a:p>
        </p:txBody>
      </p:sp>
    </p:spTree>
    <p:extLst>
      <p:ext uri="{BB962C8B-B14F-4D97-AF65-F5344CB8AC3E}">
        <p14:creationId xmlns:p14="http://schemas.microsoft.com/office/powerpoint/2010/main" val="3313604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id="{94C793F1-0BCD-42DC-A0A7-A0717A8F3000}"/>
              </a:ext>
            </a:extLst>
          </p:cNvPr>
          <p:cNvSpPr>
            <a:spLocks noGrp="1"/>
          </p:cNvSpPr>
          <p:nvPr>
            <p:ph type="title"/>
          </p:nvPr>
        </p:nvSpPr>
        <p:spPr>
          <a:xfrm>
            <a:off x="468873" y="731520"/>
            <a:ext cx="6660919" cy="1426464"/>
          </a:xfrm>
        </p:spPr>
        <p:txBody>
          <a:bodyPr>
            <a:normAutofit/>
          </a:bodyPr>
          <a:lstStyle/>
          <a:p>
            <a:r>
              <a:rPr lang="en-US" sz="4300" b="1" dirty="0">
                <a:solidFill>
                  <a:schemeClr val="bg1"/>
                </a:solidFill>
              </a:rPr>
              <a:t>MONITORING INSTRUMENT</a:t>
            </a:r>
          </a:p>
        </p:txBody>
      </p:sp>
      <p:sp>
        <p:nvSpPr>
          <p:cNvPr id="36"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7"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8"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ntent Placeholder 2">
            <a:extLst>
              <a:ext uri="{FF2B5EF4-FFF2-40B4-BE49-F238E27FC236}">
                <a16:creationId xmlns:a16="http://schemas.microsoft.com/office/drawing/2014/main" id="{2A552CCE-2B2D-4EB9-ACDD-22B58F022EA0}"/>
              </a:ext>
            </a:extLst>
          </p:cNvPr>
          <p:cNvSpPr>
            <a:spLocks noGrp="1"/>
          </p:cNvSpPr>
          <p:nvPr>
            <p:ph idx="1"/>
          </p:nvPr>
        </p:nvSpPr>
        <p:spPr>
          <a:xfrm>
            <a:off x="789456" y="2798385"/>
            <a:ext cx="10597729" cy="3283260"/>
          </a:xfrm>
        </p:spPr>
        <p:txBody>
          <a:bodyPr anchor="ctr">
            <a:normAutofit/>
          </a:bodyPr>
          <a:lstStyle/>
          <a:p>
            <a:pPr marL="0" indent="0">
              <a:buNone/>
            </a:pPr>
            <a:r>
              <a:rPr lang="en-US" sz="2400" dirty="0"/>
              <a:t>Monitoring grantees’ implementation of EIR means analyzing how grantees have instituted their project designs as described in their approved applications to ensure compliance with applicable statutes and regulations.  These requirements and principles are embedded in the EIR Monitoring Instrument. </a:t>
            </a:r>
          </a:p>
          <a:p>
            <a:pPr marL="0" indent="0">
              <a:buNone/>
            </a:pPr>
            <a:r>
              <a:rPr lang="en-US" sz="2400" dirty="0"/>
              <a:t>ED staff will use the grantee’s response to the monitoring instrument to understand how the grantee has met EIR and federal requirements. </a:t>
            </a:r>
          </a:p>
        </p:txBody>
      </p:sp>
    </p:spTree>
    <p:extLst>
      <p:ext uri="{BB962C8B-B14F-4D97-AF65-F5344CB8AC3E}">
        <p14:creationId xmlns:p14="http://schemas.microsoft.com/office/powerpoint/2010/main" val="3530476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id="{94C793F1-0BCD-42DC-A0A7-A0717A8F3000}"/>
              </a:ext>
            </a:extLst>
          </p:cNvPr>
          <p:cNvSpPr>
            <a:spLocks noGrp="1"/>
          </p:cNvSpPr>
          <p:nvPr>
            <p:ph type="title"/>
          </p:nvPr>
        </p:nvSpPr>
        <p:spPr>
          <a:xfrm>
            <a:off x="468873" y="731520"/>
            <a:ext cx="6660919" cy="1426464"/>
          </a:xfrm>
        </p:spPr>
        <p:txBody>
          <a:bodyPr>
            <a:normAutofit/>
          </a:bodyPr>
          <a:lstStyle/>
          <a:p>
            <a:r>
              <a:rPr lang="en-US" sz="4300" b="1" dirty="0">
                <a:solidFill>
                  <a:srgbClr val="FFFFFF"/>
                </a:solidFill>
              </a:rPr>
              <a:t>MONITORING INSTRUMENT</a:t>
            </a:r>
          </a:p>
        </p:txBody>
      </p:sp>
      <p:sp>
        <p:nvSpPr>
          <p:cNvPr id="36"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7"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8"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ntent Placeholder 2">
            <a:extLst>
              <a:ext uri="{FF2B5EF4-FFF2-40B4-BE49-F238E27FC236}">
                <a16:creationId xmlns:a16="http://schemas.microsoft.com/office/drawing/2014/main" id="{2A552CCE-2B2D-4EB9-ACDD-22B58F022EA0}"/>
              </a:ext>
            </a:extLst>
          </p:cNvPr>
          <p:cNvSpPr>
            <a:spLocks noGrp="1"/>
          </p:cNvSpPr>
          <p:nvPr>
            <p:ph idx="1"/>
          </p:nvPr>
        </p:nvSpPr>
        <p:spPr>
          <a:xfrm>
            <a:off x="789456" y="2798385"/>
            <a:ext cx="10597729" cy="3283260"/>
          </a:xfrm>
        </p:spPr>
        <p:txBody>
          <a:bodyPr anchor="ctr">
            <a:normAutofit fontScale="92500" lnSpcReduction="10000"/>
          </a:bodyPr>
          <a:lstStyle/>
          <a:p>
            <a:pPr marL="0" indent="0">
              <a:buNone/>
            </a:pPr>
            <a:r>
              <a:rPr lang="en-US" sz="2400" dirty="0"/>
              <a:t>3 columns: Program Requirements, Acceptable Documentation, and Indicators.  </a:t>
            </a:r>
          </a:p>
          <a:p>
            <a:pPr marL="0" indent="0">
              <a:buNone/>
            </a:pPr>
            <a:r>
              <a:rPr lang="en-US" sz="2400" b="1" u="sng" dirty="0"/>
              <a:t>Program Requirements </a:t>
            </a:r>
            <a:r>
              <a:rPr lang="en-US" sz="2400" dirty="0"/>
              <a:t>includes applicable statutory or regulatory requirements for EIR.  </a:t>
            </a:r>
          </a:p>
          <a:p>
            <a:pPr marL="0" indent="0">
              <a:buNone/>
            </a:pPr>
            <a:r>
              <a:rPr lang="en-US" sz="2400" b="1" u="sng" dirty="0"/>
              <a:t>Acceptable Documentation </a:t>
            </a:r>
            <a:r>
              <a:rPr lang="en-US" sz="2400" dirty="0"/>
              <a:t>specifies a list of specific documentation that grantees should submit to help demonstrate adherence to these requirements.  Grantees do not need to submit multiple copies of the same document.   If a document is listed in more than one section of the monitoring instrument, the grantee can make a reference to where ED staff can find the document within the information submitted.  </a:t>
            </a:r>
          </a:p>
          <a:p>
            <a:pPr marL="0" indent="0">
              <a:buNone/>
            </a:pPr>
            <a:r>
              <a:rPr lang="en-US" sz="2400" b="1" u="sng" dirty="0"/>
              <a:t>Indicators</a:t>
            </a:r>
            <a:r>
              <a:rPr lang="en-US" sz="2400" dirty="0"/>
              <a:t> provides a general guide on what ED staff are trying to determine.  Grantees can use the indicators in the last column to understand the standards ED staff will use while monitoring.  </a:t>
            </a:r>
          </a:p>
        </p:txBody>
      </p:sp>
    </p:spTree>
    <p:extLst>
      <p:ext uri="{BB962C8B-B14F-4D97-AF65-F5344CB8AC3E}">
        <p14:creationId xmlns:p14="http://schemas.microsoft.com/office/powerpoint/2010/main" val="1298818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 name="Title 1">
            <a:extLst>
              <a:ext uri="{FF2B5EF4-FFF2-40B4-BE49-F238E27FC236}">
                <a16:creationId xmlns:a16="http://schemas.microsoft.com/office/drawing/2014/main" id="{94C793F1-0BCD-42DC-A0A7-A0717A8F3000}"/>
              </a:ext>
            </a:extLst>
          </p:cNvPr>
          <p:cNvSpPr>
            <a:spLocks noGrp="1"/>
          </p:cNvSpPr>
          <p:nvPr>
            <p:ph type="title"/>
          </p:nvPr>
        </p:nvSpPr>
        <p:spPr>
          <a:xfrm>
            <a:off x="468874" y="731520"/>
            <a:ext cx="6352550" cy="1426464"/>
          </a:xfrm>
        </p:spPr>
        <p:txBody>
          <a:bodyPr>
            <a:normAutofit/>
          </a:bodyPr>
          <a:lstStyle/>
          <a:p>
            <a:r>
              <a:rPr lang="en-US" b="1" dirty="0">
                <a:solidFill>
                  <a:srgbClr val="FFFFFF"/>
                </a:solidFill>
              </a:rPr>
              <a:t>THE MONITORING PROCESS</a:t>
            </a:r>
          </a:p>
        </p:txBody>
      </p:sp>
      <p:sp>
        <p:nvSpPr>
          <p:cNvPr id="36"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7"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8"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ntent Placeholder 2">
            <a:extLst>
              <a:ext uri="{FF2B5EF4-FFF2-40B4-BE49-F238E27FC236}">
                <a16:creationId xmlns:a16="http://schemas.microsoft.com/office/drawing/2014/main" id="{2A552CCE-2B2D-4EB9-ACDD-22B58F022EA0}"/>
              </a:ext>
            </a:extLst>
          </p:cNvPr>
          <p:cNvSpPr>
            <a:spLocks noGrp="1"/>
          </p:cNvSpPr>
          <p:nvPr>
            <p:ph idx="1"/>
          </p:nvPr>
        </p:nvSpPr>
        <p:spPr>
          <a:xfrm>
            <a:off x="789456" y="2798385"/>
            <a:ext cx="10597729" cy="3283260"/>
          </a:xfrm>
        </p:spPr>
        <p:txBody>
          <a:bodyPr anchor="ctr">
            <a:normAutofit/>
          </a:bodyPr>
          <a:lstStyle/>
          <a:p>
            <a:pPr marL="0" indent="0">
              <a:buNone/>
            </a:pPr>
            <a:r>
              <a:rPr lang="en-US" sz="2400" u="sng" dirty="0"/>
              <a:t>SELECTING GRANTEES FOR MONITORING</a:t>
            </a:r>
          </a:p>
          <a:p>
            <a:r>
              <a:rPr lang="en-US" sz="2400" dirty="0"/>
              <a:t>The EIR program uses a systematic approach to identify and select grantees to monitor.  Each year, ED program staff complete an analysis of each EIR grant to determine the need for monitoring that is based on information from several different data systems and sources. This analysis considers various domains including progress towards program goals and objectives, fiscal management, annual reporting, information from quarterly and ongoing monitoring calls, past monitoring, audit reports, risk assessments, and other critical areas related to implementation of EIR program requirements. </a:t>
            </a:r>
          </a:p>
        </p:txBody>
      </p:sp>
    </p:spTree>
    <p:extLst>
      <p:ext uri="{BB962C8B-B14F-4D97-AF65-F5344CB8AC3E}">
        <p14:creationId xmlns:p14="http://schemas.microsoft.com/office/powerpoint/2010/main" val="1824528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F2F50A6C-1445-422F-941F-B68862774AB1}"/>
              </a:ext>
            </a:extLst>
          </p:cNvPr>
          <p:cNvSpPr>
            <a:spLocks noGrp="1"/>
          </p:cNvSpPr>
          <p:nvPr>
            <p:ph type="title"/>
          </p:nvPr>
        </p:nvSpPr>
        <p:spPr>
          <a:xfrm>
            <a:off x="777240" y="731519"/>
            <a:ext cx="2845191" cy="3237579"/>
          </a:xfrm>
        </p:spPr>
        <p:txBody>
          <a:bodyPr>
            <a:normAutofit/>
          </a:bodyPr>
          <a:lstStyle/>
          <a:p>
            <a:r>
              <a:rPr lang="en-US" sz="3800">
                <a:solidFill>
                  <a:srgbClr val="FFFFFF"/>
                </a:solidFill>
              </a:rPr>
              <a:t>Risk Analysis Summary</a:t>
            </a:r>
          </a:p>
        </p:txBody>
      </p:sp>
      <p:sp>
        <p:nvSpPr>
          <p:cNvPr id="11" name="Rectangle 10">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3" name="Rectangle 12">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32356262-BBA5-4513-B785-56F52AA04983}"/>
              </a:ext>
            </a:extLst>
          </p:cNvPr>
          <p:cNvGraphicFramePr>
            <a:graphicFrameLocks noGrp="1"/>
          </p:cNvGraphicFramePr>
          <p:nvPr>
            <p:ph idx="1"/>
            <p:extLst>
              <p:ext uri="{D42A27DB-BD31-4B8C-83A1-F6EECF244321}">
                <p14:modId xmlns:p14="http://schemas.microsoft.com/office/powerpoint/2010/main" val="1540864531"/>
              </p:ext>
            </p:extLst>
          </p:nvPr>
        </p:nvGraphicFramePr>
        <p:xfrm>
          <a:off x="4363653" y="448055"/>
          <a:ext cx="7037387" cy="5951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FC9863BA-CF02-4C62-A190-16922ECAEAEF}"/>
              </a:ext>
            </a:extLst>
          </p:cNvPr>
          <p:cNvSpPr txBox="1"/>
          <p:nvPr/>
        </p:nvSpPr>
        <p:spPr>
          <a:xfrm flipH="1">
            <a:off x="790960" y="4808988"/>
            <a:ext cx="2661156" cy="1200329"/>
          </a:xfrm>
          <a:prstGeom prst="rect">
            <a:avLst/>
          </a:prstGeom>
          <a:noFill/>
        </p:spPr>
        <p:txBody>
          <a:bodyPr wrap="square" rtlCol="0">
            <a:spAutoFit/>
          </a:bodyPr>
          <a:lstStyle/>
          <a:p>
            <a:r>
              <a:rPr lang="en-US" sz="2400" dirty="0"/>
              <a:t>Entity Risk Review</a:t>
            </a:r>
          </a:p>
          <a:p>
            <a:r>
              <a:rPr lang="en-US" sz="2400" dirty="0"/>
              <a:t>G5 Data Programmatic Data </a:t>
            </a:r>
          </a:p>
        </p:txBody>
      </p:sp>
    </p:spTree>
    <p:extLst>
      <p:ext uri="{BB962C8B-B14F-4D97-AF65-F5344CB8AC3E}">
        <p14:creationId xmlns:p14="http://schemas.microsoft.com/office/powerpoint/2010/main" val="2365131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2F6CED5-30C2-4371-8963-C88A79DFDB89}"/>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rPr>
              <a:t>Entity Risk Review Categories</a:t>
            </a:r>
          </a:p>
        </p:txBody>
      </p:sp>
      <p:graphicFrame>
        <p:nvGraphicFramePr>
          <p:cNvPr id="5" name="Content Placeholder 2">
            <a:extLst>
              <a:ext uri="{FF2B5EF4-FFF2-40B4-BE49-F238E27FC236}">
                <a16:creationId xmlns:a16="http://schemas.microsoft.com/office/drawing/2014/main" id="{36D4CDD5-4F46-41B8-A37F-8E3F76B1B961}"/>
              </a:ext>
            </a:extLst>
          </p:cNvPr>
          <p:cNvGraphicFramePr>
            <a:graphicFrameLocks noGrp="1"/>
          </p:cNvGraphicFramePr>
          <p:nvPr>
            <p:ph idx="1"/>
            <p:extLst>
              <p:ext uri="{D42A27DB-BD31-4B8C-83A1-F6EECF244321}">
                <p14:modId xmlns:p14="http://schemas.microsoft.com/office/powerpoint/2010/main" val="1281526476"/>
              </p:ext>
            </p:extLst>
          </p:nvPr>
        </p:nvGraphicFramePr>
        <p:xfrm>
          <a:off x="632085" y="1767155"/>
          <a:ext cx="10927829" cy="45074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3044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1ED40EF8-71C8-4017-9995-35A6A707ED94}"/>
              </a:ext>
            </a:extLst>
          </p:cNvPr>
          <p:cNvSpPr>
            <a:spLocks noGrp="1"/>
          </p:cNvSpPr>
          <p:nvPr>
            <p:ph type="title"/>
          </p:nvPr>
        </p:nvSpPr>
        <p:spPr>
          <a:xfrm>
            <a:off x="731520" y="731520"/>
            <a:ext cx="6089904" cy="1426464"/>
          </a:xfrm>
        </p:spPr>
        <p:txBody>
          <a:bodyPr>
            <a:normAutofit/>
          </a:bodyPr>
          <a:lstStyle/>
          <a:p>
            <a:r>
              <a:rPr lang="en-US">
                <a:solidFill>
                  <a:srgbClr val="FFFFFF"/>
                </a:solidFill>
              </a:rPr>
              <a:t>G5 Data</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768F41-CF84-40D5-97F9-0E1F89A2DCC6}"/>
              </a:ext>
            </a:extLst>
          </p:cNvPr>
          <p:cNvSpPr>
            <a:spLocks noGrp="1"/>
          </p:cNvSpPr>
          <p:nvPr>
            <p:ph idx="1"/>
          </p:nvPr>
        </p:nvSpPr>
        <p:spPr>
          <a:xfrm>
            <a:off x="789456" y="2798385"/>
            <a:ext cx="10597729" cy="2533903"/>
          </a:xfrm>
        </p:spPr>
        <p:txBody>
          <a:bodyPr anchor="ctr">
            <a:normAutofit/>
          </a:bodyPr>
          <a:lstStyle/>
          <a:p>
            <a:pPr marL="0" indent="0">
              <a:buNone/>
            </a:pPr>
            <a:r>
              <a:rPr lang="en-US" sz="3200" dirty="0"/>
              <a:t>Reports from g5 are used to review the following:</a:t>
            </a:r>
          </a:p>
          <a:p>
            <a:pPr lvl="3"/>
            <a:r>
              <a:rPr lang="en-US" sz="3000" dirty="0"/>
              <a:t>Excessive drawdowns</a:t>
            </a:r>
          </a:p>
          <a:p>
            <a:pPr lvl="3"/>
            <a:r>
              <a:rPr lang="en-US" sz="3000" dirty="0"/>
              <a:t>Large available balance</a:t>
            </a:r>
          </a:p>
          <a:p>
            <a:endParaRPr lang="en-US" sz="2700" dirty="0"/>
          </a:p>
        </p:txBody>
      </p:sp>
    </p:spTree>
    <p:extLst>
      <p:ext uri="{BB962C8B-B14F-4D97-AF65-F5344CB8AC3E}">
        <p14:creationId xmlns:p14="http://schemas.microsoft.com/office/powerpoint/2010/main" val="1296194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370</TotalTime>
  <Words>1325</Words>
  <Application>Microsoft Office PowerPoint</Application>
  <PresentationFormat>Widescreen</PresentationFormat>
  <Paragraphs>77</Paragraphs>
  <Slides>17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EDUCATION INNOVATION AND RESEARCH (EIR)  </vt:lpstr>
      <vt:lpstr>PURPOSE OF MONITORING</vt:lpstr>
      <vt:lpstr>THE MONITORING PROTOCOL</vt:lpstr>
      <vt:lpstr>MONITORING INSTRUMENT</vt:lpstr>
      <vt:lpstr>MONITORING INSTRUMENT</vt:lpstr>
      <vt:lpstr>THE MONITORING PROCESS</vt:lpstr>
      <vt:lpstr>Risk Analysis Summary</vt:lpstr>
      <vt:lpstr>Entity Risk Review Categories</vt:lpstr>
      <vt:lpstr>G5 Data</vt:lpstr>
      <vt:lpstr>Programmatic Data</vt:lpstr>
      <vt:lpstr>PowerPoint Presentation</vt:lpstr>
      <vt:lpstr>PowerPoint Presentation</vt:lpstr>
      <vt:lpstr>TYPES OF MONITORING</vt:lpstr>
      <vt:lpstr>Virtual Monitoring Reviews</vt:lpstr>
      <vt:lpstr>On-site Monitoring Reviews</vt:lpstr>
      <vt:lpstr>Monitoring Review Activities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INNOVATION AND RESEARCH (EIR)</dc:title>
  <dc:creator>Robinson, Vicki</dc:creator>
  <cp:lastModifiedBy>Volz, Carter</cp:lastModifiedBy>
  <cp:revision>341</cp:revision>
  <dcterms:created xsi:type="dcterms:W3CDTF">2021-10-22T18:03:25Z</dcterms:created>
  <dcterms:modified xsi:type="dcterms:W3CDTF">2022-01-19T04:16:36Z</dcterms:modified>
</cp:coreProperties>
</file>